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3" r:id="rId2"/>
    <p:sldId id="280" r:id="rId3"/>
    <p:sldId id="258" r:id="rId4"/>
    <p:sldId id="321" r:id="rId5"/>
    <p:sldId id="260" r:id="rId6"/>
    <p:sldId id="339" r:id="rId7"/>
    <p:sldId id="334" r:id="rId8"/>
    <p:sldId id="335" r:id="rId9"/>
    <p:sldId id="322" r:id="rId10"/>
    <p:sldId id="323" r:id="rId11"/>
    <p:sldId id="289" r:id="rId12"/>
    <p:sldId id="290" r:id="rId13"/>
    <p:sldId id="297" r:id="rId14"/>
    <p:sldId id="324" r:id="rId15"/>
    <p:sldId id="298" r:id="rId16"/>
    <p:sldId id="299" r:id="rId17"/>
    <p:sldId id="306" r:id="rId18"/>
    <p:sldId id="302" r:id="rId19"/>
    <p:sldId id="300" r:id="rId20"/>
    <p:sldId id="332" r:id="rId21"/>
    <p:sldId id="328" r:id="rId22"/>
    <p:sldId id="337" r:id="rId23"/>
    <p:sldId id="329" r:id="rId24"/>
    <p:sldId id="331" r:id="rId25"/>
    <p:sldId id="295" r:id="rId26"/>
    <p:sldId id="320" r:id="rId27"/>
    <p:sldId id="305" r:id="rId28"/>
    <p:sldId id="314" r:id="rId29"/>
    <p:sldId id="313" r:id="rId30"/>
    <p:sldId id="333" r:id="rId31"/>
    <p:sldId id="276" r:id="rId32"/>
    <p:sldId id="267" r:id="rId33"/>
  </p:sldIdLst>
  <p:sldSz cx="5329238" cy="3779838"/>
  <p:notesSz cx="6858000" cy="9144000"/>
  <p:defaultTextStyle>
    <a:defPPr>
      <a:defRPr lang="en-US"/>
    </a:defPPr>
    <a:lvl1pPr algn="l" defTabSz="519113"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258763" indent="198438" algn="l" defTabSz="519113" rtl="0" fontAlgn="base">
      <a:spcBef>
        <a:spcPct val="0"/>
      </a:spcBef>
      <a:spcAft>
        <a:spcPct val="0"/>
      </a:spcAft>
      <a:defRPr sz="1000" kern="1200">
        <a:solidFill>
          <a:schemeClr val="tx1"/>
        </a:solidFill>
        <a:latin typeface="Arial" charset="0"/>
        <a:ea typeface="ＭＳ Ｐゴシック" charset="0"/>
        <a:cs typeface="ＭＳ Ｐゴシック" charset="0"/>
      </a:defRPr>
    </a:lvl2pPr>
    <a:lvl3pPr marL="519113" indent="395288" algn="l" defTabSz="519113" rtl="0" fontAlgn="base">
      <a:spcBef>
        <a:spcPct val="0"/>
      </a:spcBef>
      <a:spcAft>
        <a:spcPct val="0"/>
      </a:spcAft>
      <a:defRPr sz="1000" kern="1200">
        <a:solidFill>
          <a:schemeClr val="tx1"/>
        </a:solidFill>
        <a:latin typeface="Arial" charset="0"/>
        <a:ea typeface="ＭＳ Ｐゴシック" charset="0"/>
        <a:cs typeface="ＭＳ Ｐゴシック" charset="0"/>
      </a:defRPr>
    </a:lvl3pPr>
    <a:lvl4pPr marL="779463" indent="592138" algn="l" defTabSz="519113" rtl="0" fontAlgn="base">
      <a:spcBef>
        <a:spcPct val="0"/>
      </a:spcBef>
      <a:spcAft>
        <a:spcPct val="0"/>
      </a:spcAft>
      <a:defRPr sz="1000" kern="1200">
        <a:solidFill>
          <a:schemeClr val="tx1"/>
        </a:solidFill>
        <a:latin typeface="Arial" charset="0"/>
        <a:ea typeface="ＭＳ Ｐゴシック" charset="0"/>
        <a:cs typeface="ＭＳ Ｐゴシック" charset="0"/>
      </a:defRPr>
    </a:lvl4pPr>
    <a:lvl5pPr marL="1039813" indent="788988" algn="l" defTabSz="519113" rtl="0" fontAlgn="base">
      <a:spcBef>
        <a:spcPct val="0"/>
      </a:spcBef>
      <a:spcAft>
        <a:spcPct val="0"/>
      </a:spcAft>
      <a:defRPr sz="1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5B592"/>
    <a:srgbClr val="57B124"/>
    <a:srgbClr val="67A233"/>
    <a:srgbClr val="339136"/>
    <a:srgbClr val="008000"/>
    <a:srgbClr val="69A732"/>
    <a:srgbClr val="3F9A37"/>
    <a:srgbClr val="F0E887"/>
    <a:srgbClr val="FFF975"/>
    <a:srgbClr val="F1EA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1" autoAdjust="0"/>
    <p:restoredTop sz="95466" autoAdjust="0"/>
  </p:normalViewPr>
  <p:slideViewPr>
    <p:cSldViewPr snapToGrid="0">
      <p:cViewPr varScale="1">
        <p:scale>
          <a:sx n="299" d="100"/>
          <a:sy n="299" d="100"/>
        </p:scale>
        <p:origin x="-1688" y="-104"/>
      </p:cViewPr>
      <p:guideLst>
        <p:guide orient="horz" pos="1450"/>
        <p:guide pos="317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52130593628069"/>
          <c:y val="0.0"/>
          <c:w val="0.656956435596655"/>
          <c:h val="0.8723306301346"/>
        </c:manualLayout>
      </c:layout>
      <c:barChart>
        <c:barDir val="col"/>
        <c:grouping val="clustered"/>
        <c:varyColors val="0"/>
        <c:ser>
          <c:idx val="0"/>
          <c:order val="0"/>
          <c:tx>
            <c:strRef>
              <c:f>Sheet1!$B$1</c:f>
              <c:strCache>
                <c:ptCount val="1"/>
                <c:pt idx="0">
                  <c:v>Susceptible</c:v>
                </c:pt>
              </c:strCache>
            </c:strRef>
          </c:tx>
          <c:invertIfNegative val="0"/>
          <c:cat>
            <c:numRef>
              <c:f>Sheet1!$A$2:$A$7</c:f>
              <c:numCache>
                <c:formatCode>General</c:formatCode>
                <c:ptCount val="6"/>
              </c:numCache>
            </c:numRef>
          </c:cat>
          <c:val>
            <c:numRef>
              <c:f>Sheet1!$B$2:$B$7</c:f>
              <c:numCache>
                <c:formatCode>General</c:formatCode>
                <c:ptCount val="6"/>
                <c:pt idx="0">
                  <c:v>5.0</c:v>
                </c:pt>
                <c:pt idx="1">
                  <c:v>20.0</c:v>
                </c:pt>
                <c:pt idx="2">
                  <c:v>40.0</c:v>
                </c:pt>
                <c:pt idx="3">
                  <c:v>60.0</c:v>
                </c:pt>
                <c:pt idx="4">
                  <c:v>90.0</c:v>
                </c:pt>
                <c:pt idx="5">
                  <c:v>100.0</c:v>
                </c:pt>
              </c:numCache>
            </c:numRef>
          </c:val>
        </c:ser>
        <c:ser>
          <c:idx val="1"/>
          <c:order val="1"/>
          <c:tx>
            <c:strRef>
              <c:f>Sheet1!$C$1</c:f>
              <c:strCache>
                <c:ptCount val="1"/>
                <c:pt idx="0">
                  <c:v>Resistant</c:v>
                </c:pt>
              </c:strCache>
            </c:strRef>
          </c:tx>
          <c:invertIfNegative val="0"/>
          <c:cat>
            <c:numRef>
              <c:f>Sheet1!$A$2:$A$7</c:f>
              <c:numCache>
                <c:formatCode>General</c:formatCode>
                <c:ptCount val="6"/>
              </c:numCache>
            </c:numRef>
          </c:cat>
          <c:val>
            <c:numRef>
              <c:f>Sheet1!$C$2:$C$7</c:f>
              <c:numCache>
                <c:formatCode>General</c:formatCode>
                <c:ptCount val="6"/>
                <c:pt idx="0">
                  <c:v>0.0</c:v>
                </c:pt>
                <c:pt idx="1">
                  <c:v>5.0</c:v>
                </c:pt>
                <c:pt idx="2">
                  <c:v>10.0</c:v>
                </c:pt>
                <c:pt idx="3">
                  <c:v>30.0</c:v>
                </c:pt>
                <c:pt idx="4">
                  <c:v>40.0</c:v>
                </c:pt>
                <c:pt idx="5">
                  <c:v>50.0</c:v>
                </c:pt>
              </c:numCache>
            </c:numRef>
          </c:val>
        </c:ser>
        <c:dLbls>
          <c:showLegendKey val="0"/>
          <c:showVal val="0"/>
          <c:showCatName val="0"/>
          <c:showSerName val="0"/>
          <c:showPercent val="0"/>
          <c:showBubbleSize val="0"/>
        </c:dLbls>
        <c:gapWidth val="150"/>
        <c:axId val="1804549288"/>
        <c:axId val="1829246072"/>
      </c:barChart>
      <c:catAx>
        <c:axId val="1804549288"/>
        <c:scaling>
          <c:orientation val="minMax"/>
        </c:scaling>
        <c:delete val="0"/>
        <c:axPos val="b"/>
        <c:numFmt formatCode="General" sourceLinked="1"/>
        <c:majorTickMark val="out"/>
        <c:minorTickMark val="none"/>
        <c:tickLblPos val="nextTo"/>
        <c:crossAx val="1829246072"/>
        <c:crosses val="autoZero"/>
        <c:auto val="1"/>
        <c:lblAlgn val="ctr"/>
        <c:lblOffset val="100"/>
        <c:noMultiLvlLbl val="0"/>
      </c:catAx>
      <c:valAx>
        <c:axId val="1829246072"/>
        <c:scaling>
          <c:orientation val="minMax"/>
        </c:scaling>
        <c:delete val="1"/>
        <c:axPos val="l"/>
        <c:numFmt formatCode="General" sourceLinked="1"/>
        <c:majorTickMark val="out"/>
        <c:minorTickMark val="none"/>
        <c:tickLblPos val="none"/>
        <c:crossAx val="1804549288"/>
        <c:crosses val="autoZero"/>
        <c:crossBetween val="between"/>
      </c:valAx>
    </c:plotArea>
    <c:legend>
      <c:legendPos val="r"/>
      <c:legendEntry>
        <c:idx val="0"/>
        <c:txPr>
          <a:bodyPr/>
          <a:lstStyle/>
          <a:p>
            <a:pPr>
              <a:defRPr sz="600"/>
            </a:pPr>
            <a:endParaRPr lang="en-US"/>
          </a:p>
        </c:txPr>
      </c:legendEntry>
      <c:legendEntry>
        <c:idx val="1"/>
        <c:txPr>
          <a:bodyPr/>
          <a:lstStyle/>
          <a:p>
            <a:pPr>
              <a:defRPr sz="600"/>
            </a:pPr>
            <a:endParaRPr lang="en-US"/>
          </a:p>
        </c:txPr>
      </c:legendEntry>
      <c:layout>
        <c:manualLayout>
          <c:xMode val="edge"/>
          <c:yMode val="edge"/>
          <c:x val="0.751271923015253"/>
          <c:y val="0.386821050732415"/>
          <c:w val="0.248728076984747"/>
          <c:h val="0.285616743034364"/>
        </c:manualLayout>
      </c:layout>
      <c:overlay val="0"/>
      <c:txPr>
        <a:bodyPr/>
        <a:lstStyle/>
        <a:p>
          <a:pPr>
            <a:defRPr sz="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20476"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2A130E89-B6A3-8641-8237-6D8415E5B3DD}" type="datetimeFigureOut">
              <a:rPr lang="en-US"/>
              <a:pPr>
                <a:defRPr/>
              </a:pPr>
              <a:t>30/01/2013</a:t>
            </a:fld>
            <a:endParaRPr lang="en-GB"/>
          </a:p>
        </p:txBody>
      </p:sp>
      <p:sp>
        <p:nvSpPr>
          <p:cNvPr id="4" name="Slide Image Placeholder 3"/>
          <p:cNvSpPr>
            <a:spLocks noGrp="1" noRot="1" noChangeAspect="1"/>
          </p:cNvSpPr>
          <p:nvPr>
            <p:ph type="sldImg" idx="2"/>
          </p:nvPr>
        </p:nvSpPr>
        <p:spPr>
          <a:xfrm>
            <a:off x="1012825" y="685800"/>
            <a:ext cx="483235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20476"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5092297E-C3B1-BF40-B9C8-2866F39E908D}" type="slidenum">
              <a:rPr lang="en-GB"/>
              <a:pPr>
                <a:defRPr/>
              </a:pPr>
              <a:t>‹#›</a:t>
            </a:fld>
            <a:endParaRPr lang="en-GB"/>
          </a:p>
        </p:txBody>
      </p:sp>
    </p:spTree>
    <p:extLst>
      <p:ext uri="{BB962C8B-B14F-4D97-AF65-F5344CB8AC3E}">
        <p14:creationId xmlns:p14="http://schemas.microsoft.com/office/powerpoint/2010/main" val="20920077"/>
      </p:ext>
    </p:extLst>
  </p:cSld>
  <p:clrMap bg1="lt1" tx1="dk1" bg2="lt2" tx2="dk2" accent1="accent1" accent2="accent2" accent3="accent3" accent4="accent4" accent5="accent5" accent6="accent6" hlink="hlink" folHlink="folHlink"/>
  <p:notesStyle>
    <a:lvl1pPr algn="l" defTabSz="519113" rtl="0" eaLnBrk="0" fontAlgn="base" hangingPunct="0">
      <a:spcBef>
        <a:spcPct val="30000"/>
      </a:spcBef>
      <a:spcAft>
        <a:spcPct val="0"/>
      </a:spcAft>
      <a:defRPr sz="700" kern="1200">
        <a:solidFill>
          <a:schemeClr val="tx1"/>
        </a:solidFill>
        <a:latin typeface="+mn-lt"/>
        <a:ea typeface="ＭＳ Ｐゴシック" charset="0"/>
        <a:cs typeface="ＭＳ Ｐゴシック" charset="0"/>
      </a:defRPr>
    </a:lvl1pPr>
    <a:lvl2pPr marL="258763" algn="l" defTabSz="519113" rtl="0" eaLnBrk="0" fontAlgn="base" hangingPunct="0">
      <a:spcBef>
        <a:spcPct val="30000"/>
      </a:spcBef>
      <a:spcAft>
        <a:spcPct val="0"/>
      </a:spcAft>
      <a:defRPr sz="700" kern="1200">
        <a:solidFill>
          <a:schemeClr val="tx1"/>
        </a:solidFill>
        <a:latin typeface="+mn-lt"/>
        <a:ea typeface="ＭＳ Ｐゴシック" charset="0"/>
        <a:cs typeface="+mn-cs"/>
      </a:defRPr>
    </a:lvl2pPr>
    <a:lvl3pPr marL="519113" algn="l" defTabSz="519113" rtl="0" eaLnBrk="0" fontAlgn="base" hangingPunct="0">
      <a:spcBef>
        <a:spcPct val="30000"/>
      </a:spcBef>
      <a:spcAft>
        <a:spcPct val="0"/>
      </a:spcAft>
      <a:defRPr sz="700" kern="1200">
        <a:solidFill>
          <a:schemeClr val="tx1"/>
        </a:solidFill>
        <a:latin typeface="+mn-lt"/>
        <a:ea typeface="ＭＳ Ｐゴシック" charset="0"/>
        <a:cs typeface="+mn-cs"/>
      </a:defRPr>
    </a:lvl3pPr>
    <a:lvl4pPr marL="779463" algn="l" defTabSz="519113" rtl="0" eaLnBrk="0" fontAlgn="base" hangingPunct="0">
      <a:spcBef>
        <a:spcPct val="30000"/>
      </a:spcBef>
      <a:spcAft>
        <a:spcPct val="0"/>
      </a:spcAft>
      <a:defRPr sz="700" kern="1200">
        <a:solidFill>
          <a:schemeClr val="tx1"/>
        </a:solidFill>
        <a:latin typeface="+mn-lt"/>
        <a:ea typeface="ＭＳ Ｐゴシック" charset="0"/>
        <a:cs typeface="+mn-cs"/>
      </a:defRPr>
    </a:lvl4pPr>
    <a:lvl5pPr marL="1039813" algn="l" defTabSz="519113" rtl="0" eaLnBrk="0" fontAlgn="base" hangingPunct="0">
      <a:spcBef>
        <a:spcPct val="30000"/>
      </a:spcBef>
      <a:spcAft>
        <a:spcPct val="0"/>
      </a:spcAft>
      <a:defRPr sz="700" kern="1200">
        <a:solidFill>
          <a:schemeClr val="tx1"/>
        </a:solidFill>
        <a:latin typeface="+mn-lt"/>
        <a:ea typeface="ＭＳ Ｐゴシック" charset="0"/>
        <a:cs typeface="+mn-cs"/>
      </a:defRPr>
    </a:lvl5pPr>
    <a:lvl6pPr marL="1301191" algn="l" defTabSz="520476" rtl="0" eaLnBrk="1" latinLnBrk="0" hangingPunct="1">
      <a:defRPr sz="700" kern="1200">
        <a:solidFill>
          <a:schemeClr val="tx1"/>
        </a:solidFill>
        <a:latin typeface="+mn-lt"/>
        <a:ea typeface="+mn-ea"/>
        <a:cs typeface="+mn-cs"/>
      </a:defRPr>
    </a:lvl6pPr>
    <a:lvl7pPr marL="1561429" algn="l" defTabSz="520476" rtl="0" eaLnBrk="1" latinLnBrk="0" hangingPunct="1">
      <a:defRPr sz="700" kern="1200">
        <a:solidFill>
          <a:schemeClr val="tx1"/>
        </a:solidFill>
        <a:latin typeface="+mn-lt"/>
        <a:ea typeface="+mn-ea"/>
        <a:cs typeface="+mn-cs"/>
      </a:defRPr>
    </a:lvl7pPr>
    <a:lvl8pPr marL="1821668" algn="l" defTabSz="520476" rtl="0" eaLnBrk="1" latinLnBrk="0" hangingPunct="1">
      <a:defRPr sz="700" kern="1200">
        <a:solidFill>
          <a:schemeClr val="tx1"/>
        </a:solidFill>
        <a:latin typeface="+mn-lt"/>
        <a:ea typeface="+mn-ea"/>
        <a:cs typeface="+mn-cs"/>
      </a:defRPr>
    </a:lvl8pPr>
    <a:lvl9pPr marL="2081906" algn="l" defTabSz="520476"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92297E-C3B1-BF40-B9C8-2866F39E908D}" type="slidenum">
              <a:rPr lang="en-GB" smtClean="0"/>
              <a:pPr>
                <a:defRPr/>
              </a:pPr>
              <a:t>13</a:t>
            </a:fld>
            <a:endParaRPr lang="en-GB"/>
          </a:p>
        </p:txBody>
      </p:sp>
    </p:spTree>
    <p:extLst>
      <p:ext uri="{BB962C8B-B14F-4D97-AF65-F5344CB8AC3E}">
        <p14:creationId xmlns:p14="http://schemas.microsoft.com/office/powerpoint/2010/main" val="283598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92297E-C3B1-BF40-B9C8-2866F39E908D}" type="slidenum">
              <a:rPr lang="en-GB" smtClean="0"/>
              <a:pPr>
                <a:defRPr/>
              </a:pPr>
              <a:t>25</a:t>
            </a:fld>
            <a:endParaRPr lang="en-GB"/>
          </a:p>
        </p:txBody>
      </p:sp>
    </p:spTree>
    <p:extLst>
      <p:ext uri="{BB962C8B-B14F-4D97-AF65-F5344CB8AC3E}">
        <p14:creationId xmlns:p14="http://schemas.microsoft.com/office/powerpoint/2010/main" val="49759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693" y="1174201"/>
            <a:ext cx="4529852" cy="810215"/>
          </a:xfrm>
        </p:spPr>
        <p:txBody>
          <a:bodyPr/>
          <a:lstStyle/>
          <a:p>
            <a:r>
              <a:rPr lang="en-US" smtClean="0"/>
              <a:t>Click to edit Master title style</a:t>
            </a:r>
            <a:endParaRPr lang="en-GB"/>
          </a:p>
        </p:txBody>
      </p:sp>
      <p:sp>
        <p:nvSpPr>
          <p:cNvPr id="3" name="Subtitle 2"/>
          <p:cNvSpPr>
            <a:spLocks noGrp="1"/>
          </p:cNvSpPr>
          <p:nvPr>
            <p:ph type="subTitle" idx="1"/>
          </p:nvPr>
        </p:nvSpPr>
        <p:spPr>
          <a:xfrm>
            <a:off x="799387" y="2141909"/>
            <a:ext cx="3730467" cy="965959"/>
          </a:xfrm>
        </p:spPr>
        <p:txBody>
          <a:bodyPr/>
          <a:lstStyle>
            <a:lvl1pPr marL="0" indent="0" algn="ctr">
              <a:buNone/>
              <a:defRPr>
                <a:solidFill>
                  <a:schemeClr val="tx1">
                    <a:tint val="75000"/>
                  </a:schemeClr>
                </a:solidFill>
              </a:defRPr>
            </a:lvl1pPr>
            <a:lvl2pPr marL="260238" indent="0" algn="ctr">
              <a:buNone/>
              <a:defRPr>
                <a:solidFill>
                  <a:schemeClr val="tx1">
                    <a:tint val="75000"/>
                  </a:schemeClr>
                </a:solidFill>
              </a:defRPr>
            </a:lvl2pPr>
            <a:lvl3pPr marL="520476" indent="0" algn="ctr">
              <a:buNone/>
              <a:defRPr>
                <a:solidFill>
                  <a:schemeClr val="tx1">
                    <a:tint val="75000"/>
                  </a:schemeClr>
                </a:solidFill>
              </a:defRPr>
            </a:lvl3pPr>
            <a:lvl4pPr marL="780715" indent="0" algn="ctr">
              <a:buNone/>
              <a:defRPr>
                <a:solidFill>
                  <a:schemeClr val="tx1">
                    <a:tint val="75000"/>
                  </a:schemeClr>
                </a:solidFill>
              </a:defRPr>
            </a:lvl4pPr>
            <a:lvl5pPr marL="1040953" indent="0" algn="ctr">
              <a:buNone/>
              <a:defRPr>
                <a:solidFill>
                  <a:schemeClr val="tx1">
                    <a:tint val="75000"/>
                  </a:schemeClr>
                </a:solidFill>
              </a:defRPr>
            </a:lvl5pPr>
            <a:lvl6pPr marL="1301191" indent="0" algn="ctr">
              <a:buNone/>
              <a:defRPr>
                <a:solidFill>
                  <a:schemeClr val="tx1">
                    <a:tint val="75000"/>
                  </a:schemeClr>
                </a:solidFill>
              </a:defRPr>
            </a:lvl6pPr>
            <a:lvl7pPr marL="1561429" indent="0" algn="ctr">
              <a:buNone/>
              <a:defRPr>
                <a:solidFill>
                  <a:schemeClr val="tx1">
                    <a:tint val="75000"/>
                  </a:schemeClr>
                </a:solidFill>
              </a:defRPr>
            </a:lvl7pPr>
            <a:lvl8pPr marL="1821668" indent="0" algn="ctr">
              <a:buNone/>
              <a:defRPr>
                <a:solidFill>
                  <a:schemeClr val="tx1">
                    <a:tint val="75000"/>
                  </a:schemeClr>
                </a:solidFill>
              </a:defRPr>
            </a:lvl8pPr>
            <a:lvl9pPr marL="208190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5823E37-B098-7B4F-9DF2-DDFB99DB3C62}" type="datetimeFigureOut">
              <a:rPr lang="en-US"/>
              <a:pPr>
                <a:defRPr/>
              </a:pPr>
              <a:t>30/01/2013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543AD87-4108-564F-8A70-F164554C645E}" type="slidenum">
              <a:rPr lang="en-GB"/>
              <a:pPr>
                <a:defRPr/>
              </a:pPr>
              <a:t>‹#›</a:t>
            </a:fld>
            <a:endParaRPr lang="en-GB"/>
          </a:p>
        </p:txBody>
      </p:sp>
    </p:spTree>
    <p:extLst>
      <p:ext uri="{BB962C8B-B14F-4D97-AF65-F5344CB8AC3E}">
        <p14:creationId xmlns:p14="http://schemas.microsoft.com/office/powerpoint/2010/main" val="112320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405E698-FB21-764E-8513-CBDC5E76D71B}" type="datetimeFigureOut">
              <a:rPr lang="en-US"/>
              <a:pPr>
                <a:defRPr/>
              </a:pPr>
              <a:t>30/01/2013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091AC7-C1A4-5348-9251-618E50B05D00}" type="slidenum">
              <a:rPr lang="en-GB"/>
              <a:pPr>
                <a:defRPr/>
              </a:pPr>
              <a:t>‹#›</a:t>
            </a:fld>
            <a:endParaRPr lang="en-GB"/>
          </a:p>
        </p:txBody>
      </p:sp>
    </p:spTree>
    <p:extLst>
      <p:ext uri="{BB962C8B-B14F-4D97-AF65-F5344CB8AC3E}">
        <p14:creationId xmlns:p14="http://schemas.microsoft.com/office/powerpoint/2010/main" val="166081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51973" y="83122"/>
            <a:ext cx="698538" cy="177792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5438" y="83122"/>
            <a:ext cx="2007716" cy="1777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C00AB59-B54C-394D-B817-6B0D9B679384}" type="datetimeFigureOut">
              <a:rPr lang="en-US"/>
              <a:pPr>
                <a:defRPr/>
              </a:pPr>
              <a:t>30/01/2013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156D34D-978A-A241-99A3-285D81AEFE0C}" type="slidenum">
              <a:rPr lang="en-GB"/>
              <a:pPr>
                <a:defRPr/>
              </a:pPr>
              <a:t>‹#›</a:t>
            </a:fld>
            <a:endParaRPr lang="en-GB"/>
          </a:p>
        </p:txBody>
      </p:sp>
    </p:spTree>
    <p:extLst>
      <p:ext uri="{BB962C8B-B14F-4D97-AF65-F5344CB8AC3E}">
        <p14:creationId xmlns:p14="http://schemas.microsoft.com/office/powerpoint/2010/main" val="111750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CB323-7248-CA42-BB4A-524DF05D948F}" type="datetimeFigureOut">
              <a:rPr lang="en-US"/>
              <a:pPr>
                <a:defRPr/>
              </a:pPr>
              <a:t>30/01/2013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708FF5-ABAD-BB46-8BD9-AA519818CCF9}" type="slidenum">
              <a:rPr lang="en-GB"/>
              <a:pPr>
                <a:defRPr/>
              </a:pPr>
              <a:t>‹#›</a:t>
            </a:fld>
            <a:endParaRPr lang="en-GB"/>
          </a:p>
        </p:txBody>
      </p:sp>
    </p:spTree>
    <p:extLst>
      <p:ext uri="{BB962C8B-B14F-4D97-AF65-F5344CB8AC3E}">
        <p14:creationId xmlns:p14="http://schemas.microsoft.com/office/powerpoint/2010/main" val="165908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0973" y="2428896"/>
            <a:ext cx="4529852" cy="750718"/>
          </a:xfrm>
        </p:spPr>
        <p:txBody>
          <a:bodyPr anchor="t"/>
          <a:lstStyle>
            <a:lvl1pPr algn="l">
              <a:defRPr sz="2300" b="1" cap="all"/>
            </a:lvl1pPr>
          </a:lstStyle>
          <a:p>
            <a:r>
              <a:rPr lang="en-US" smtClean="0"/>
              <a:t>Click to edit Master title style</a:t>
            </a:r>
            <a:endParaRPr lang="en-GB"/>
          </a:p>
        </p:txBody>
      </p:sp>
      <p:sp>
        <p:nvSpPr>
          <p:cNvPr id="3" name="Text Placeholder 2"/>
          <p:cNvSpPr>
            <a:spLocks noGrp="1"/>
          </p:cNvSpPr>
          <p:nvPr>
            <p:ph type="body" idx="1"/>
          </p:nvPr>
        </p:nvSpPr>
        <p:spPr>
          <a:xfrm>
            <a:off x="420973" y="1602058"/>
            <a:ext cx="4529852" cy="826839"/>
          </a:xfrm>
        </p:spPr>
        <p:txBody>
          <a:bodyPr anchor="b"/>
          <a:lstStyle>
            <a:lvl1pPr marL="0" indent="0">
              <a:buNone/>
              <a:defRPr sz="1100">
                <a:solidFill>
                  <a:schemeClr val="tx1">
                    <a:tint val="75000"/>
                  </a:schemeClr>
                </a:solidFill>
              </a:defRPr>
            </a:lvl1pPr>
            <a:lvl2pPr marL="260238" indent="0">
              <a:buNone/>
              <a:defRPr sz="1000">
                <a:solidFill>
                  <a:schemeClr val="tx1">
                    <a:tint val="75000"/>
                  </a:schemeClr>
                </a:solidFill>
              </a:defRPr>
            </a:lvl2pPr>
            <a:lvl3pPr marL="520476" indent="0">
              <a:buNone/>
              <a:defRPr sz="900">
                <a:solidFill>
                  <a:schemeClr val="tx1">
                    <a:tint val="75000"/>
                  </a:schemeClr>
                </a:solidFill>
              </a:defRPr>
            </a:lvl3pPr>
            <a:lvl4pPr marL="780715" indent="0">
              <a:buNone/>
              <a:defRPr sz="800">
                <a:solidFill>
                  <a:schemeClr val="tx1">
                    <a:tint val="75000"/>
                  </a:schemeClr>
                </a:solidFill>
              </a:defRPr>
            </a:lvl4pPr>
            <a:lvl5pPr marL="1040953" indent="0">
              <a:buNone/>
              <a:defRPr sz="800">
                <a:solidFill>
                  <a:schemeClr val="tx1">
                    <a:tint val="75000"/>
                  </a:schemeClr>
                </a:solidFill>
              </a:defRPr>
            </a:lvl5pPr>
            <a:lvl6pPr marL="1301191" indent="0">
              <a:buNone/>
              <a:defRPr sz="800">
                <a:solidFill>
                  <a:schemeClr val="tx1">
                    <a:tint val="75000"/>
                  </a:schemeClr>
                </a:solidFill>
              </a:defRPr>
            </a:lvl6pPr>
            <a:lvl7pPr marL="1561429" indent="0">
              <a:buNone/>
              <a:defRPr sz="800">
                <a:solidFill>
                  <a:schemeClr val="tx1">
                    <a:tint val="75000"/>
                  </a:schemeClr>
                </a:solidFill>
              </a:defRPr>
            </a:lvl7pPr>
            <a:lvl8pPr marL="1821668" indent="0">
              <a:buNone/>
              <a:defRPr sz="800">
                <a:solidFill>
                  <a:schemeClr val="tx1">
                    <a:tint val="75000"/>
                  </a:schemeClr>
                </a:solidFill>
              </a:defRPr>
            </a:lvl8pPr>
            <a:lvl9pPr marL="2081906"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03AC87-CC27-6649-B5F2-6BBF5C377F08}" type="datetimeFigureOut">
              <a:rPr lang="en-US"/>
              <a:pPr>
                <a:defRPr/>
              </a:pPr>
              <a:t>30/01/2013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4859B7E-D0F2-E742-89B7-9D770697BCDB}" type="slidenum">
              <a:rPr lang="en-GB"/>
              <a:pPr>
                <a:defRPr/>
              </a:pPr>
              <a:t>‹#›</a:t>
            </a:fld>
            <a:endParaRPr lang="en-GB"/>
          </a:p>
        </p:txBody>
      </p:sp>
    </p:spTree>
    <p:extLst>
      <p:ext uri="{BB962C8B-B14F-4D97-AF65-F5344CB8AC3E}">
        <p14:creationId xmlns:p14="http://schemas.microsoft.com/office/powerpoint/2010/main" val="252164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5437" y="486481"/>
            <a:ext cx="1352664" cy="1374566"/>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96922" y="486481"/>
            <a:ext cx="1353590" cy="1374566"/>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EAE849C-0361-334C-94BC-FCF265B197CB}" type="datetimeFigureOut">
              <a:rPr lang="en-US"/>
              <a:pPr>
                <a:defRPr/>
              </a:pPr>
              <a:t>30/01/2013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3387557-7998-5849-80C6-23D0567DBAAA}" type="slidenum">
              <a:rPr lang="en-GB"/>
              <a:pPr>
                <a:defRPr/>
              </a:pPr>
              <a:t>‹#›</a:t>
            </a:fld>
            <a:endParaRPr lang="en-GB"/>
          </a:p>
        </p:txBody>
      </p:sp>
    </p:spTree>
    <p:extLst>
      <p:ext uri="{BB962C8B-B14F-4D97-AF65-F5344CB8AC3E}">
        <p14:creationId xmlns:p14="http://schemas.microsoft.com/office/powerpoint/2010/main" val="348130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462" y="151370"/>
            <a:ext cx="4796314" cy="62997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66463" y="846089"/>
            <a:ext cx="2354672" cy="352610"/>
          </a:xfrm>
        </p:spPr>
        <p:txBody>
          <a:bodyPr anchor="b"/>
          <a:lstStyle>
            <a:lvl1pPr marL="0" indent="0">
              <a:buNone/>
              <a:defRPr sz="1400" b="1"/>
            </a:lvl1pPr>
            <a:lvl2pPr marL="260238" indent="0">
              <a:buNone/>
              <a:defRPr sz="1100" b="1"/>
            </a:lvl2pPr>
            <a:lvl3pPr marL="520476" indent="0">
              <a:buNone/>
              <a:defRPr sz="1000" b="1"/>
            </a:lvl3pPr>
            <a:lvl4pPr marL="780715" indent="0">
              <a:buNone/>
              <a:defRPr sz="900" b="1"/>
            </a:lvl4pPr>
            <a:lvl5pPr marL="1040953" indent="0">
              <a:buNone/>
              <a:defRPr sz="900" b="1"/>
            </a:lvl5pPr>
            <a:lvl6pPr marL="1301191" indent="0">
              <a:buNone/>
              <a:defRPr sz="900" b="1"/>
            </a:lvl6pPr>
            <a:lvl7pPr marL="1561429" indent="0">
              <a:buNone/>
              <a:defRPr sz="900" b="1"/>
            </a:lvl7pPr>
            <a:lvl8pPr marL="1821668" indent="0">
              <a:buNone/>
              <a:defRPr sz="900" b="1"/>
            </a:lvl8pPr>
            <a:lvl9pPr marL="2081906"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66463" y="1198699"/>
            <a:ext cx="2354672" cy="2177782"/>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707181" y="846089"/>
            <a:ext cx="2355597" cy="352610"/>
          </a:xfrm>
        </p:spPr>
        <p:txBody>
          <a:bodyPr anchor="b"/>
          <a:lstStyle>
            <a:lvl1pPr marL="0" indent="0">
              <a:buNone/>
              <a:defRPr sz="1400" b="1"/>
            </a:lvl1pPr>
            <a:lvl2pPr marL="260238" indent="0">
              <a:buNone/>
              <a:defRPr sz="1100" b="1"/>
            </a:lvl2pPr>
            <a:lvl3pPr marL="520476" indent="0">
              <a:buNone/>
              <a:defRPr sz="1000" b="1"/>
            </a:lvl3pPr>
            <a:lvl4pPr marL="780715" indent="0">
              <a:buNone/>
              <a:defRPr sz="900" b="1"/>
            </a:lvl4pPr>
            <a:lvl5pPr marL="1040953" indent="0">
              <a:buNone/>
              <a:defRPr sz="900" b="1"/>
            </a:lvl5pPr>
            <a:lvl6pPr marL="1301191" indent="0">
              <a:buNone/>
              <a:defRPr sz="900" b="1"/>
            </a:lvl6pPr>
            <a:lvl7pPr marL="1561429" indent="0">
              <a:buNone/>
              <a:defRPr sz="900" b="1"/>
            </a:lvl7pPr>
            <a:lvl8pPr marL="1821668" indent="0">
              <a:buNone/>
              <a:defRPr sz="900" b="1"/>
            </a:lvl8pPr>
            <a:lvl9pPr marL="2081906"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707181" y="1198699"/>
            <a:ext cx="2355597" cy="2177782"/>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B5429BB-2325-FB4F-A317-B26193570776}" type="datetimeFigureOut">
              <a:rPr lang="en-US"/>
              <a:pPr>
                <a:defRPr/>
              </a:pPr>
              <a:t>30/01/2013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AA3050E-9EC7-CE4B-964E-08A805A2B945}" type="slidenum">
              <a:rPr lang="en-GB"/>
              <a:pPr>
                <a:defRPr/>
              </a:pPr>
              <a:t>‹#›</a:t>
            </a:fld>
            <a:endParaRPr lang="en-GB"/>
          </a:p>
        </p:txBody>
      </p:sp>
    </p:spTree>
    <p:extLst>
      <p:ext uri="{BB962C8B-B14F-4D97-AF65-F5344CB8AC3E}">
        <p14:creationId xmlns:p14="http://schemas.microsoft.com/office/powerpoint/2010/main" val="265070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DCC0FFA-02DC-0649-AB16-1715E53C231E}" type="datetimeFigureOut">
              <a:rPr lang="en-US"/>
              <a:pPr>
                <a:defRPr/>
              </a:pPr>
              <a:t>30/01/2013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9FBEC07-F3C0-C543-A009-DBDDD3523843}" type="slidenum">
              <a:rPr lang="en-GB"/>
              <a:pPr>
                <a:defRPr/>
              </a:pPr>
              <a:t>‹#›</a:t>
            </a:fld>
            <a:endParaRPr lang="en-GB"/>
          </a:p>
        </p:txBody>
      </p:sp>
    </p:spTree>
    <p:extLst>
      <p:ext uri="{BB962C8B-B14F-4D97-AF65-F5344CB8AC3E}">
        <p14:creationId xmlns:p14="http://schemas.microsoft.com/office/powerpoint/2010/main" val="219679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5287AA-E924-2648-9138-78AC31ED2B0B}" type="datetimeFigureOut">
              <a:rPr lang="en-US"/>
              <a:pPr>
                <a:defRPr/>
              </a:pPr>
              <a:t>30/01/2013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B22C31E-7F27-3749-AD1F-8840AA6C3065}" type="slidenum">
              <a:rPr lang="en-GB"/>
              <a:pPr>
                <a:defRPr/>
              </a:pPr>
              <a:t>‹#›</a:t>
            </a:fld>
            <a:endParaRPr lang="en-GB"/>
          </a:p>
        </p:txBody>
      </p:sp>
    </p:spTree>
    <p:extLst>
      <p:ext uri="{BB962C8B-B14F-4D97-AF65-F5344CB8AC3E}">
        <p14:creationId xmlns:p14="http://schemas.microsoft.com/office/powerpoint/2010/main" val="279844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463" y="150494"/>
            <a:ext cx="1753283" cy="640473"/>
          </a:xfrm>
        </p:spPr>
        <p:txBody>
          <a:bodyPr anchor="b"/>
          <a:lstStyle>
            <a:lvl1pPr algn="l">
              <a:defRPr sz="1100" b="1"/>
            </a:lvl1pPr>
          </a:lstStyle>
          <a:p>
            <a:r>
              <a:rPr lang="en-US" smtClean="0"/>
              <a:t>Click to edit Master title style</a:t>
            </a:r>
            <a:endParaRPr lang="en-GB"/>
          </a:p>
        </p:txBody>
      </p:sp>
      <p:sp>
        <p:nvSpPr>
          <p:cNvPr id="3" name="Content Placeholder 2"/>
          <p:cNvSpPr>
            <a:spLocks noGrp="1"/>
          </p:cNvSpPr>
          <p:nvPr>
            <p:ph idx="1"/>
          </p:nvPr>
        </p:nvSpPr>
        <p:spPr>
          <a:xfrm>
            <a:off x="2083585" y="150495"/>
            <a:ext cx="2979191" cy="3225987"/>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66463" y="790967"/>
            <a:ext cx="1753283" cy="2585514"/>
          </a:xfrm>
        </p:spPr>
        <p:txBody>
          <a:bodyPr/>
          <a:lstStyle>
            <a:lvl1pPr marL="0" indent="0">
              <a:buNone/>
              <a:defRPr sz="800"/>
            </a:lvl1pPr>
            <a:lvl2pPr marL="260238" indent="0">
              <a:buNone/>
              <a:defRPr sz="700"/>
            </a:lvl2pPr>
            <a:lvl3pPr marL="520476" indent="0">
              <a:buNone/>
              <a:defRPr sz="600"/>
            </a:lvl3pPr>
            <a:lvl4pPr marL="780715" indent="0">
              <a:buNone/>
              <a:defRPr sz="500"/>
            </a:lvl4pPr>
            <a:lvl5pPr marL="1040953" indent="0">
              <a:buNone/>
              <a:defRPr sz="500"/>
            </a:lvl5pPr>
            <a:lvl6pPr marL="1301191" indent="0">
              <a:buNone/>
              <a:defRPr sz="500"/>
            </a:lvl6pPr>
            <a:lvl7pPr marL="1561429" indent="0">
              <a:buNone/>
              <a:defRPr sz="500"/>
            </a:lvl7pPr>
            <a:lvl8pPr marL="1821668" indent="0">
              <a:buNone/>
              <a:defRPr sz="500"/>
            </a:lvl8pPr>
            <a:lvl9pPr marL="2081906" indent="0">
              <a:buNone/>
              <a:defRPr sz="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B4EAE9-1062-6445-B98A-8FDE4A0DDDC5}" type="datetimeFigureOut">
              <a:rPr lang="en-US"/>
              <a:pPr>
                <a:defRPr/>
              </a:pPr>
              <a:t>30/01/2013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000B155-A0D9-9E48-9045-0899E40EBB8C}" type="slidenum">
              <a:rPr lang="en-GB"/>
              <a:pPr>
                <a:defRPr/>
              </a:pPr>
              <a:t>‹#›</a:t>
            </a:fld>
            <a:endParaRPr lang="en-GB"/>
          </a:p>
        </p:txBody>
      </p:sp>
    </p:spTree>
    <p:extLst>
      <p:ext uri="{BB962C8B-B14F-4D97-AF65-F5344CB8AC3E}">
        <p14:creationId xmlns:p14="http://schemas.microsoft.com/office/powerpoint/2010/main" val="151958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4569" y="2645887"/>
            <a:ext cx="3197543" cy="312362"/>
          </a:xfrm>
        </p:spPr>
        <p:txBody>
          <a:bodyPr anchor="b"/>
          <a:lstStyle>
            <a:lvl1pPr algn="l">
              <a:defRPr sz="1100" b="1"/>
            </a:lvl1pPr>
          </a:lstStyle>
          <a:p>
            <a:r>
              <a:rPr lang="en-US" smtClean="0"/>
              <a:t>Click to edit Master title style</a:t>
            </a:r>
            <a:endParaRPr lang="en-GB"/>
          </a:p>
        </p:txBody>
      </p:sp>
      <p:sp>
        <p:nvSpPr>
          <p:cNvPr id="3" name="Picture Placeholder 2"/>
          <p:cNvSpPr>
            <a:spLocks noGrp="1"/>
          </p:cNvSpPr>
          <p:nvPr>
            <p:ph type="pic" idx="1"/>
          </p:nvPr>
        </p:nvSpPr>
        <p:spPr>
          <a:xfrm>
            <a:off x="1044569" y="337736"/>
            <a:ext cx="3197543" cy="2267903"/>
          </a:xfrm>
        </p:spPr>
        <p:txBody>
          <a:bodyPr rtlCol="0">
            <a:normAutofit/>
          </a:bodyPr>
          <a:lstStyle>
            <a:lvl1pPr marL="0" indent="0">
              <a:buNone/>
              <a:defRPr sz="1800"/>
            </a:lvl1pPr>
            <a:lvl2pPr marL="260238" indent="0">
              <a:buNone/>
              <a:defRPr sz="1600"/>
            </a:lvl2pPr>
            <a:lvl3pPr marL="520476" indent="0">
              <a:buNone/>
              <a:defRPr sz="1400"/>
            </a:lvl3pPr>
            <a:lvl4pPr marL="780715" indent="0">
              <a:buNone/>
              <a:defRPr sz="1100"/>
            </a:lvl4pPr>
            <a:lvl5pPr marL="1040953" indent="0">
              <a:buNone/>
              <a:defRPr sz="1100"/>
            </a:lvl5pPr>
            <a:lvl6pPr marL="1301191" indent="0">
              <a:buNone/>
              <a:defRPr sz="1100"/>
            </a:lvl6pPr>
            <a:lvl7pPr marL="1561429" indent="0">
              <a:buNone/>
              <a:defRPr sz="1100"/>
            </a:lvl7pPr>
            <a:lvl8pPr marL="1821668" indent="0">
              <a:buNone/>
              <a:defRPr sz="1100"/>
            </a:lvl8pPr>
            <a:lvl9pPr marL="2081906" indent="0">
              <a:buNone/>
              <a:defRPr sz="1100"/>
            </a:lvl9pPr>
          </a:lstStyle>
          <a:p>
            <a:pPr lvl="0"/>
            <a:endParaRPr lang="en-GB" noProof="0" dirty="0" smtClean="0"/>
          </a:p>
        </p:txBody>
      </p:sp>
      <p:sp>
        <p:nvSpPr>
          <p:cNvPr id="4" name="Text Placeholder 3"/>
          <p:cNvSpPr>
            <a:spLocks noGrp="1"/>
          </p:cNvSpPr>
          <p:nvPr>
            <p:ph type="body" sz="half" idx="2"/>
          </p:nvPr>
        </p:nvSpPr>
        <p:spPr>
          <a:xfrm>
            <a:off x="1044569" y="2958249"/>
            <a:ext cx="3197543" cy="443606"/>
          </a:xfrm>
        </p:spPr>
        <p:txBody>
          <a:bodyPr/>
          <a:lstStyle>
            <a:lvl1pPr marL="0" indent="0">
              <a:buNone/>
              <a:defRPr sz="800"/>
            </a:lvl1pPr>
            <a:lvl2pPr marL="260238" indent="0">
              <a:buNone/>
              <a:defRPr sz="700"/>
            </a:lvl2pPr>
            <a:lvl3pPr marL="520476" indent="0">
              <a:buNone/>
              <a:defRPr sz="600"/>
            </a:lvl3pPr>
            <a:lvl4pPr marL="780715" indent="0">
              <a:buNone/>
              <a:defRPr sz="500"/>
            </a:lvl4pPr>
            <a:lvl5pPr marL="1040953" indent="0">
              <a:buNone/>
              <a:defRPr sz="500"/>
            </a:lvl5pPr>
            <a:lvl6pPr marL="1301191" indent="0">
              <a:buNone/>
              <a:defRPr sz="500"/>
            </a:lvl6pPr>
            <a:lvl7pPr marL="1561429" indent="0">
              <a:buNone/>
              <a:defRPr sz="500"/>
            </a:lvl7pPr>
            <a:lvl8pPr marL="1821668" indent="0">
              <a:buNone/>
              <a:defRPr sz="500"/>
            </a:lvl8pPr>
            <a:lvl9pPr marL="2081906" indent="0">
              <a:buNone/>
              <a:defRPr sz="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976C9A-D9F8-554F-9A12-63CD62B0D325}" type="datetimeFigureOut">
              <a:rPr lang="en-US"/>
              <a:pPr>
                <a:defRPr/>
              </a:pPr>
              <a:t>30/01/2013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AAF1C7-7CC4-BE48-B159-34BF600838CA}" type="slidenum">
              <a:rPr lang="en-GB"/>
              <a:pPr>
                <a:defRPr/>
              </a:pPr>
              <a:t>‹#›</a:t>
            </a:fld>
            <a:endParaRPr lang="en-GB"/>
          </a:p>
        </p:txBody>
      </p:sp>
    </p:spTree>
    <p:extLst>
      <p:ext uri="{BB962C8B-B14F-4D97-AF65-F5344CB8AC3E}">
        <p14:creationId xmlns:p14="http://schemas.microsoft.com/office/powerpoint/2010/main" val="19632873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6700" y="150813"/>
            <a:ext cx="479583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2048" tIns="26024" rIns="52048" bIns="26024"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266700" y="882650"/>
            <a:ext cx="479583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2048" tIns="26024" rIns="52048" bIns="2602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66700" y="3503613"/>
            <a:ext cx="1243013" cy="201612"/>
          </a:xfrm>
          <a:prstGeom prst="rect">
            <a:avLst/>
          </a:prstGeom>
        </p:spPr>
        <p:txBody>
          <a:bodyPr vert="horz" wrap="square" lIns="52048" tIns="26024" rIns="52048" bIns="26024" numCol="1" anchor="ctr" anchorCtr="0" compatLnSpc="1">
            <a:prstTxWarp prst="textNoShape">
              <a:avLst/>
            </a:prstTxWarp>
          </a:bodyPr>
          <a:lstStyle>
            <a:lvl1pPr>
              <a:defRPr sz="700">
                <a:solidFill>
                  <a:srgbClr val="898989"/>
                </a:solidFill>
                <a:latin typeface="Calibri" charset="0"/>
                <a:cs typeface="Arial" charset="0"/>
              </a:defRPr>
            </a:lvl1pPr>
          </a:lstStyle>
          <a:p>
            <a:pPr>
              <a:defRPr/>
            </a:pPr>
            <a:fld id="{C6B02A02-BCE4-ED44-98E3-A38AD3BCE93A}" type="datetimeFigureOut">
              <a:rPr lang="en-US"/>
              <a:pPr>
                <a:defRPr/>
              </a:pPr>
              <a:t>30/01/2013</a:t>
            </a:fld>
            <a:endParaRPr lang="en-GB"/>
          </a:p>
        </p:txBody>
      </p:sp>
      <p:sp>
        <p:nvSpPr>
          <p:cNvPr id="5" name="Footer Placeholder 4"/>
          <p:cNvSpPr>
            <a:spLocks noGrp="1"/>
          </p:cNvSpPr>
          <p:nvPr>
            <p:ph type="ftr" sz="quarter" idx="3"/>
          </p:nvPr>
        </p:nvSpPr>
        <p:spPr>
          <a:xfrm>
            <a:off x="1820863" y="3503613"/>
            <a:ext cx="1687512" cy="201612"/>
          </a:xfrm>
          <a:prstGeom prst="rect">
            <a:avLst/>
          </a:prstGeom>
        </p:spPr>
        <p:txBody>
          <a:bodyPr vert="horz" lIns="52048" tIns="26024" rIns="52048" bIns="26024" rtlCol="0" anchor="ctr"/>
          <a:lstStyle>
            <a:lvl1pPr algn="ctr" defTabSz="520476" fontAlgn="auto">
              <a:spcBef>
                <a:spcPts val="0"/>
              </a:spcBef>
              <a:spcAft>
                <a:spcPts val="0"/>
              </a:spcAft>
              <a:defRPr sz="7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3819525" y="3503613"/>
            <a:ext cx="1243013" cy="201612"/>
          </a:xfrm>
          <a:prstGeom prst="rect">
            <a:avLst/>
          </a:prstGeom>
        </p:spPr>
        <p:txBody>
          <a:bodyPr vert="horz" wrap="square" lIns="52048" tIns="26024" rIns="52048" bIns="26024" numCol="1" anchor="ctr" anchorCtr="0" compatLnSpc="1">
            <a:prstTxWarp prst="textNoShape">
              <a:avLst/>
            </a:prstTxWarp>
          </a:bodyPr>
          <a:lstStyle>
            <a:lvl1pPr algn="r">
              <a:defRPr sz="700">
                <a:solidFill>
                  <a:srgbClr val="898989"/>
                </a:solidFill>
                <a:latin typeface="Calibri" charset="0"/>
                <a:cs typeface="Arial" charset="0"/>
              </a:defRPr>
            </a:lvl1pPr>
          </a:lstStyle>
          <a:p>
            <a:pPr>
              <a:defRPr/>
            </a:pPr>
            <a:fld id="{3FEDA813-29A0-5E41-98D8-C65EE04C0BC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9113" rtl="0" eaLnBrk="0" fontAlgn="base" hangingPunct="0">
        <a:spcBef>
          <a:spcPct val="0"/>
        </a:spcBef>
        <a:spcAft>
          <a:spcPct val="0"/>
        </a:spcAft>
        <a:defRPr sz="2500" kern="1200">
          <a:solidFill>
            <a:schemeClr val="tx1"/>
          </a:solidFill>
          <a:latin typeface="+mj-lt"/>
          <a:ea typeface="ＭＳ Ｐゴシック" charset="0"/>
          <a:cs typeface="ＭＳ Ｐゴシック" charset="0"/>
        </a:defRPr>
      </a:lvl1pPr>
      <a:lvl2pPr algn="ctr" defTabSz="519113" rtl="0" eaLnBrk="0" fontAlgn="base" hangingPunct="0">
        <a:spcBef>
          <a:spcPct val="0"/>
        </a:spcBef>
        <a:spcAft>
          <a:spcPct val="0"/>
        </a:spcAft>
        <a:defRPr sz="2500">
          <a:solidFill>
            <a:schemeClr val="tx1"/>
          </a:solidFill>
          <a:latin typeface="Calibri" pitchFamily="34" charset="0"/>
          <a:ea typeface="ＭＳ Ｐゴシック" charset="0"/>
          <a:cs typeface="ＭＳ Ｐゴシック" charset="0"/>
        </a:defRPr>
      </a:lvl2pPr>
      <a:lvl3pPr algn="ctr" defTabSz="519113" rtl="0" eaLnBrk="0" fontAlgn="base" hangingPunct="0">
        <a:spcBef>
          <a:spcPct val="0"/>
        </a:spcBef>
        <a:spcAft>
          <a:spcPct val="0"/>
        </a:spcAft>
        <a:defRPr sz="2500">
          <a:solidFill>
            <a:schemeClr val="tx1"/>
          </a:solidFill>
          <a:latin typeface="Calibri" pitchFamily="34" charset="0"/>
          <a:ea typeface="ＭＳ Ｐゴシック" charset="0"/>
          <a:cs typeface="ＭＳ Ｐゴシック" charset="0"/>
        </a:defRPr>
      </a:lvl3pPr>
      <a:lvl4pPr algn="ctr" defTabSz="519113" rtl="0" eaLnBrk="0" fontAlgn="base" hangingPunct="0">
        <a:spcBef>
          <a:spcPct val="0"/>
        </a:spcBef>
        <a:spcAft>
          <a:spcPct val="0"/>
        </a:spcAft>
        <a:defRPr sz="2500">
          <a:solidFill>
            <a:schemeClr val="tx1"/>
          </a:solidFill>
          <a:latin typeface="Calibri" pitchFamily="34" charset="0"/>
          <a:ea typeface="ＭＳ Ｐゴシック" charset="0"/>
          <a:cs typeface="ＭＳ Ｐゴシック" charset="0"/>
        </a:defRPr>
      </a:lvl4pPr>
      <a:lvl5pPr algn="ctr" defTabSz="519113" rtl="0" eaLnBrk="0" fontAlgn="base" hangingPunct="0">
        <a:spcBef>
          <a:spcPct val="0"/>
        </a:spcBef>
        <a:spcAft>
          <a:spcPct val="0"/>
        </a:spcAft>
        <a:defRPr sz="2500">
          <a:solidFill>
            <a:schemeClr val="tx1"/>
          </a:solidFill>
          <a:latin typeface="Calibri" pitchFamily="34" charset="0"/>
          <a:ea typeface="ＭＳ Ｐゴシック" charset="0"/>
          <a:cs typeface="ＭＳ Ｐゴシック" charset="0"/>
        </a:defRPr>
      </a:lvl5pPr>
      <a:lvl6pPr marL="457200" algn="ctr" defTabSz="519113" rtl="0" fontAlgn="base">
        <a:spcBef>
          <a:spcPct val="0"/>
        </a:spcBef>
        <a:spcAft>
          <a:spcPct val="0"/>
        </a:spcAft>
        <a:defRPr sz="2500">
          <a:solidFill>
            <a:schemeClr val="tx1"/>
          </a:solidFill>
          <a:latin typeface="Calibri" pitchFamily="34" charset="0"/>
        </a:defRPr>
      </a:lvl6pPr>
      <a:lvl7pPr marL="914400" algn="ctr" defTabSz="519113" rtl="0" fontAlgn="base">
        <a:spcBef>
          <a:spcPct val="0"/>
        </a:spcBef>
        <a:spcAft>
          <a:spcPct val="0"/>
        </a:spcAft>
        <a:defRPr sz="2500">
          <a:solidFill>
            <a:schemeClr val="tx1"/>
          </a:solidFill>
          <a:latin typeface="Calibri" pitchFamily="34" charset="0"/>
        </a:defRPr>
      </a:lvl7pPr>
      <a:lvl8pPr marL="1371600" algn="ctr" defTabSz="519113" rtl="0" fontAlgn="base">
        <a:spcBef>
          <a:spcPct val="0"/>
        </a:spcBef>
        <a:spcAft>
          <a:spcPct val="0"/>
        </a:spcAft>
        <a:defRPr sz="2500">
          <a:solidFill>
            <a:schemeClr val="tx1"/>
          </a:solidFill>
          <a:latin typeface="Calibri" pitchFamily="34" charset="0"/>
        </a:defRPr>
      </a:lvl8pPr>
      <a:lvl9pPr marL="1828800" algn="ctr" defTabSz="519113" rtl="0" fontAlgn="base">
        <a:spcBef>
          <a:spcPct val="0"/>
        </a:spcBef>
        <a:spcAft>
          <a:spcPct val="0"/>
        </a:spcAft>
        <a:defRPr sz="2500">
          <a:solidFill>
            <a:schemeClr val="tx1"/>
          </a:solidFill>
          <a:latin typeface="Calibri" pitchFamily="34" charset="0"/>
        </a:defRPr>
      </a:lvl9pPr>
    </p:titleStyle>
    <p:bodyStyle>
      <a:lvl1pPr marL="193675" indent="-193675" algn="l" defTabSz="519113"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ＭＳ Ｐゴシック" charset="0"/>
        </a:defRPr>
      </a:lvl1pPr>
      <a:lvl2pPr marL="422275" indent="-161925" algn="l" defTabSz="519113"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mn-cs"/>
        </a:defRPr>
      </a:lvl2pPr>
      <a:lvl3pPr marL="649288" indent="-128588" algn="l" defTabSz="519113"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3pPr>
      <a:lvl4pPr marL="909638" indent="-128588" algn="l" defTabSz="519113"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1169988" indent="-128588" algn="l" defTabSz="519113"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5pPr>
      <a:lvl6pPr marL="1431310" indent="-130119" algn="l" defTabSz="520476"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91549" indent="-130119" algn="l" defTabSz="520476"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51787" indent="-130119" algn="l" defTabSz="520476"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212025" indent="-130119" algn="l" defTabSz="520476"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20476" rtl="0" eaLnBrk="1" latinLnBrk="0" hangingPunct="1">
        <a:defRPr sz="1000" kern="1200">
          <a:solidFill>
            <a:schemeClr val="tx1"/>
          </a:solidFill>
          <a:latin typeface="+mn-lt"/>
          <a:ea typeface="+mn-ea"/>
          <a:cs typeface="+mn-cs"/>
        </a:defRPr>
      </a:lvl1pPr>
      <a:lvl2pPr marL="260238" algn="l" defTabSz="520476" rtl="0" eaLnBrk="1" latinLnBrk="0" hangingPunct="1">
        <a:defRPr sz="1000" kern="1200">
          <a:solidFill>
            <a:schemeClr val="tx1"/>
          </a:solidFill>
          <a:latin typeface="+mn-lt"/>
          <a:ea typeface="+mn-ea"/>
          <a:cs typeface="+mn-cs"/>
        </a:defRPr>
      </a:lvl2pPr>
      <a:lvl3pPr marL="520476" algn="l" defTabSz="520476" rtl="0" eaLnBrk="1" latinLnBrk="0" hangingPunct="1">
        <a:defRPr sz="1000" kern="1200">
          <a:solidFill>
            <a:schemeClr val="tx1"/>
          </a:solidFill>
          <a:latin typeface="+mn-lt"/>
          <a:ea typeface="+mn-ea"/>
          <a:cs typeface="+mn-cs"/>
        </a:defRPr>
      </a:lvl3pPr>
      <a:lvl4pPr marL="780715" algn="l" defTabSz="520476" rtl="0" eaLnBrk="1" latinLnBrk="0" hangingPunct="1">
        <a:defRPr sz="1000" kern="1200">
          <a:solidFill>
            <a:schemeClr val="tx1"/>
          </a:solidFill>
          <a:latin typeface="+mn-lt"/>
          <a:ea typeface="+mn-ea"/>
          <a:cs typeface="+mn-cs"/>
        </a:defRPr>
      </a:lvl4pPr>
      <a:lvl5pPr marL="1040953" algn="l" defTabSz="520476" rtl="0" eaLnBrk="1" latinLnBrk="0" hangingPunct="1">
        <a:defRPr sz="1000" kern="1200">
          <a:solidFill>
            <a:schemeClr val="tx1"/>
          </a:solidFill>
          <a:latin typeface="+mn-lt"/>
          <a:ea typeface="+mn-ea"/>
          <a:cs typeface="+mn-cs"/>
        </a:defRPr>
      </a:lvl5pPr>
      <a:lvl6pPr marL="1301191" algn="l" defTabSz="520476" rtl="0" eaLnBrk="1" latinLnBrk="0" hangingPunct="1">
        <a:defRPr sz="1000" kern="1200">
          <a:solidFill>
            <a:schemeClr val="tx1"/>
          </a:solidFill>
          <a:latin typeface="+mn-lt"/>
          <a:ea typeface="+mn-ea"/>
          <a:cs typeface="+mn-cs"/>
        </a:defRPr>
      </a:lvl6pPr>
      <a:lvl7pPr marL="1561429" algn="l" defTabSz="520476" rtl="0" eaLnBrk="1" latinLnBrk="0" hangingPunct="1">
        <a:defRPr sz="1000" kern="1200">
          <a:solidFill>
            <a:schemeClr val="tx1"/>
          </a:solidFill>
          <a:latin typeface="+mn-lt"/>
          <a:ea typeface="+mn-ea"/>
          <a:cs typeface="+mn-cs"/>
        </a:defRPr>
      </a:lvl7pPr>
      <a:lvl8pPr marL="1821668" algn="l" defTabSz="520476" rtl="0" eaLnBrk="1" latinLnBrk="0" hangingPunct="1">
        <a:defRPr sz="1000" kern="1200">
          <a:solidFill>
            <a:schemeClr val="tx1"/>
          </a:solidFill>
          <a:latin typeface="+mn-lt"/>
          <a:ea typeface="+mn-ea"/>
          <a:cs typeface="+mn-cs"/>
        </a:defRPr>
      </a:lvl8pPr>
      <a:lvl9pPr marL="2081906" algn="l" defTabSz="520476"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29238" cy="32162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sp>
        <p:nvSpPr>
          <p:cNvPr id="14338" name="Rectangle 71"/>
          <p:cNvSpPr>
            <a:spLocks noChangeArrowheads="1"/>
          </p:cNvSpPr>
          <p:nvPr/>
        </p:nvSpPr>
        <p:spPr bwMode="auto">
          <a:xfrm>
            <a:off x="1363663" y="3349625"/>
            <a:ext cx="3884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b="1" dirty="0">
                <a:latin typeface="Calibri" charset="0"/>
              </a:rPr>
              <a:t>Insecticide Resistance Management</a:t>
            </a:r>
          </a:p>
        </p:txBody>
      </p:sp>
      <p:pic>
        <p:nvPicPr>
          <p:cNvPr id="14339" name="Picture 2" descr="http://www.irac-online.org/pictures/logo100.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1288" y="3295650"/>
            <a:ext cx="13795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Rectangle 133"/>
          <p:cNvSpPr/>
          <p:nvPr/>
        </p:nvSpPr>
        <p:spPr>
          <a:xfrm>
            <a:off x="106363" y="549275"/>
            <a:ext cx="255587" cy="26431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sp>
        <p:nvSpPr>
          <p:cNvPr id="139" name="Rectangle 138"/>
          <p:cNvSpPr/>
          <p:nvPr/>
        </p:nvSpPr>
        <p:spPr>
          <a:xfrm>
            <a:off x="265113" y="3071813"/>
            <a:ext cx="4819650" cy="1333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sp>
        <p:nvSpPr>
          <p:cNvPr id="48" name="Rectangle 47"/>
          <p:cNvSpPr/>
          <p:nvPr/>
        </p:nvSpPr>
        <p:spPr>
          <a:xfrm>
            <a:off x="1068388" y="474663"/>
            <a:ext cx="71437" cy="27082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sp>
        <p:nvSpPr>
          <p:cNvPr id="62" name="Rectangle 61"/>
          <p:cNvSpPr/>
          <p:nvPr/>
        </p:nvSpPr>
        <p:spPr>
          <a:xfrm>
            <a:off x="2679700" y="481013"/>
            <a:ext cx="71438" cy="27082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sp>
        <p:nvSpPr>
          <p:cNvPr id="70" name="Rectangle 69"/>
          <p:cNvSpPr/>
          <p:nvPr/>
        </p:nvSpPr>
        <p:spPr>
          <a:xfrm>
            <a:off x="5008563" y="558800"/>
            <a:ext cx="257175" cy="26431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sp>
        <p:nvSpPr>
          <p:cNvPr id="73" name="Rectangle 72"/>
          <p:cNvSpPr/>
          <p:nvPr/>
        </p:nvSpPr>
        <p:spPr>
          <a:xfrm>
            <a:off x="4241800" y="493713"/>
            <a:ext cx="71438" cy="270986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sp>
        <p:nvSpPr>
          <p:cNvPr id="79" name="Rectangle 78"/>
          <p:cNvSpPr/>
          <p:nvPr/>
        </p:nvSpPr>
        <p:spPr>
          <a:xfrm>
            <a:off x="1860550" y="469900"/>
            <a:ext cx="71438" cy="27082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sp>
        <p:nvSpPr>
          <p:cNvPr id="80" name="Rectangle 79"/>
          <p:cNvSpPr/>
          <p:nvPr/>
        </p:nvSpPr>
        <p:spPr>
          <a:xfrm>
            <a:off x="3479800" y="490538"/>
            <a:ext cx="71438" cy="27082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pic>
        <p:nvPicPr>
          <p:cNvPr id="14348" name="Picture 4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0750" y="230188"/>
            <a:ext cx="10017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63"/>
          <p:cNvSpPr/>
          <p:nvPr/>
        </p:nvSpPr>
        <p:spPr>
          <a:xfrm>
            <a:off x="2054225" y="146050"/>
            <a:ext cx="1228725" cy="1225550"/>
          </a:xfrm>
          <a:prstGeom prst="ellipse">
            <a:avLst/>
          </a:prstGeom>
          <a:noFill/>
          <a:ln w="292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4350" name="Group 77"/>
          <p:cNvGrpSpPr>
            <a:grpSpLocks/>
          </p:cNvGrpSpPr>
          <p:nvPr/>
        </p:nvGrpSpPr>
        <p:grpSpPr bwMode="auto">
          <a:xfrm>
            <a:off x="3575825" y="528763"/>
            <a:ext cx="1228725" cy="1223962"/>
            <a:chOff x="3240683" y="1827905"/>
            <a:chExt cx="1229134" cy="1224136"/>
          </a:xfrm>
        </p:grpSpPr>
        <p:pic>
          <p:nvPicPr>
            <p:cNvPr id="14364" name="Picture 4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64711" y="1961927"/>
              <a:ext cx="100171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65"/>
            <p:cNvSpPr/>
            <p:nvPr/>
          </p:nvSpPr>
          <p:spPr>
            <a:xfrm>
              <a:off x="3240683" y="1827905"/>
              <a:ext cx="1229134" cy="1224136"/>
            </a:xfrm>
            <a:prstGeom prst="ellipse">
              <a:avLst/>
            </a:prstGeom>
            <a:noFill/>
            <a:ln w="292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4351" name="Group 71"/>
          <p:cNvGrpSpPr>
            <a:grpSpLocks/>
          </p:cNvGrpSpPr>
          <p:nvPr/>
        </p:nvGrpSpPr>
        <p:grpSpPr bwMode="auto">
          <a:xfrm>
            <a:off x="518339" y="522961"/>
            <a:ext cx="1230313" cy="1223962"/>
            <a:chOff x="1025476" y="1673895"/>
            <a:chExt cx="1229134" cy="1224136"/>
          </a:xfrm>
        </p:grpSpPr>
        <p:pic>
          <p:nvPicPr>
            <p:cNvPr id="14362" name="Picture 4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50758" y="1767941"/>
              <a:ext cx="100171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p:nvPr/>
          </p:nvSpPr>
          <p:spPr>
            <a:xfrm>
              <a:off x="1025476" y="1673895"/>
              <a:ext cx="1229134" cy="1224136"/>
            </a:xfrm>
            <a:prstGeom prst="ellipse">
              <a:avLst/>
            </a:prstGeom>
            <a:noFill/>
            <a:ln w="292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9" name="Arc 38"/>
          <p:cNvSpPr/>
          <p:nvPr/>
        </p:nvSpPr>
        <p:spPr>
          <a:xfrm>
            <a:off x="222250" y="109538"/>
            <a:ext cx="5040313" cy="2825750"/>
          </a:xfrm>
          <a:prstGeom prst="arc">
            <a:avLst>
              <a:gd name="adj1" fmla="val 625327"/>
              <a:gd name="adj2" fmla="val 10330614"/>
            </a:avLst>
          </a:prstGeom>
          <a:ln w="4445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14353" name="Group 70"/>
          <p:cNvGrpSpPr>
            <a:grpSpLocks/>
          </p:cNvGrpSpPr>
          <p:nvPr/>
        </p:nvGrpSpPr>
        <p:grpSpPr bwMode="auto">
          <a:xfrm>
            <a:off x="142875" y="1847850"/>
            <a:ext cx="1228725" cy="1223963"/>
            <a:chOff x="144339" y="809799"/>
            <a:chExt cx="1229134" cy="1224136"/>
          </a:xfrm>
        </p:grpSpPr>
        <p:pic>
          <p:nvPicPr>
            <p:cNvPr id="14360" name="Picture 4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9258" y="950868"/>
              <a:ext cx="10017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41"/>
            <p:cNvSpPr/>
            <p:nvPr/>
          </p:nvSpPr>
          <p:spPr>
            <a:xfrm>
              <a:off x="144339" y="809799"/>
              <a:ext cx="1229134" cy="1224136"/>
            </a:xfrm>
            <a:prstGeom prst="ellipse">
              <a:avLst/>
            </a:prstGeom>
            <a:noFill/>
            <a:ln w="292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4354" name="Group 80"/>
          <p:cNvGrpSpPr>
            <a:grpSpLocks/>
          </p:cNvGrpSpPr>
          <p:nvPr/>
        </p:nvGrpSpPr>
        <p:grpSpPr bwMode="auto">
          <a:xfrm>
            <a:off x="3975648" y="1841501"/>
            <a:ext cx="1208616" cy="1223963"/>
            <a:chOff x="654188" y="1601888"/>
            <a:chExt cx="1229134" cy="1224136"/>
          </a:xfrm>
        </p:grpSpPr>
        <p:pic>
          <p:nvPicPr>
            <p:cNvPr id="14358" name="Picture 4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5948" y="1710924"/>
              <a:ext cx="9985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44"/>
            <p:cNvSpPr/>
            <p:nvPr/>
          </p:nvSpPr>
          <p:spPr>
            <a:xfrm>
              <a:off x="654188" y="1601888"/>
              <a:ext cx="1229134" cy="1224136"/>
            </a:xfrm>
            <a:prstGeom prst="ellipse">
              <a:avLst/>
            </a:prstGeom>
            <a:noFill/>
            <a:ln w="292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355" name="TextBox 43"/>
          <p:cNvSpPr txBox="1">
            <a:spLocks noChangeArrowheads="1"/>
          </p:cNvSpPr>
          <p:nvPr/>
        </p:nvSpPr>
        <p:spPr bwMode="auto">
          <a:xfrm>
            <a:off x="1027795" y="1267014"/>
            <a:ext cx="3244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1800" b="1" dirty="0" smtClean="0">
                <a:solidFill>
                  <a:schemeClr val="bg1"/>
                </a:solidFill>
                <a:latin typeface="Calibri" charset="0"/>
              </a:rPr>
              <a:t>Prévention</a:t>
            </a:r>
            <a:r>
              <a:rPr lang="en-GB" sz="1800" b="1" dirty="0">
                <a:solidFill>
                  <a:schemeClr val="bg1"/>
                </a:solidFill>
                <a:latin typeface="Calibri" charset="0"/>
              </a:rPr>
              <a:t> </a:t>
            </a:r>
            <a:r>
              <a:rPr lang="en-GB" sz="1800" b="1" dirty="0" smtClean="0">
                <a:solidFill>
                  <a:schemeClr val="bg1"/>
                </a:solidFill>
                <a:latin typeface="Calibri" charset="0"/>
              </a:rPr>
              <a:t>et </a:t>
            </a:r>
            <a:r>
              <a:rPr lang="fr-FR" sz="1800" b="1" dirty="0">
                <a:solidFill>
                  <a:schemeClr val="bg1"/>
                </a:solidFill>
                <a:latin typeface="Calibri" charset="0"/>
              </a:rPr>
              <a:t>gestion</a:t>
            </a:r>
            <a:br>
              <a:rPr lang="fr-FR" sz="1800" b="1" dirty="0">
                <a:solidFill>
                  <a:schemeClr val="bg1"/>
                </a:solidFill>
                <a:latin typeface="Calibri" charset="0"/>
              </a:rPr>
            </a:br>
            <a:r>
              <a:rPr lang="fr-FR" sz="1800" b="1" dirty="0">
                <a:solidFill>
                  <a:schemeClr val="bg1"/>
                </a:solidFill>
                <a:latin typeface="Calibri" charset="0"/>
              </a:rPr>
              <a:t>de la résistance aux </a:t>
            </a:r>
            <a:r>
              <a:rPr lang="fr-FR" sz="1800" b="1" dirty="0" smtClean="0">
                <a:solidFill>
                  <a:schemeClr val="bg1"/>
                </a:solidFill>
                <a:latin typeface="Calibri" charset="0"/>
              </a:rPr>
              <a:t>insecticides:</a:t>
            </a:r>
            <a:r>
              <a:rPr lang="fr-FR" sz="1800" b="1" dirty="0">
                <a:solidFill>
                  <a:schemeClr val="bg1"/>
                </a:solidFill>
                <a:latin typeface="Calibri" charset="0"/>
              </a:rPr>
              <a:t/>
            </a:r>
            <a:br>
              <a:rPr lang="fr-FR" sz="1800" b="1" dirty="0">
                <a:solidFill>
                  <a:schemeClr val="bg1"/>
                </a:solidFill>
                <a:latin typeface="Calibri" charset="0"/>
              </a:rPr>
            </a:br>
            <a:r>
              <a:rPr lang="fr-FR" sz="1800" b="1" dirty="0">
                <a:solidFill>
                  <a:schemeClr val="bg1"/>
                </a:solidFill>
                <a:latin typeface="Calibri" charset="0"/>
              </a:rPr>
              <a:t>  </a:t>
            </a:r>
            <a:r>
              <a:rPr lang="fr-FR" sz="1800" b="1" dirty="0" smtClean="0">
                <a:solidFill>
                  <a:schemeClr val="bg1"/>
                </a:solidFill>
                <a:latin typeface="Calibri" charset="0"/>
              </a:rPr>
              <a:t>Vecteurs, jouant un rôle dans la santé </a:t>
            </a:r>
            <a:r>
              <a:rPr lang="fr-FR" sz="1800" b="1" dirty="0">
                <a:solidFill>
                  <a:schemeClr val="bg1"/>
                </a:solidFill>
                <a:latin typeface="Calibri" charset="0"/>
              </a:rPr>
              <a:t>publique</a:t>
            </a:r>
          </a:p>
        </p:txBody>
      </p:sp>
      <p:sp>
        <p:nvSpPr>
          <p:cNvPr id="47" name="Arc 46"/>
          <p:cNvSpPr/>
          <p:nvPr/>
        </p:nvSpPr>
        <p:spPr>
          <a:xfrm rot="10800000">
            <a:off x="215900" y="127000"/>
            <a:ext cx="4897438" cy="2825750"/>
          </a:xfrm>
          <a:prstGeom prst="arc">
            <a:avLst>
              <a:gd name="adj1" fmla="val 20953719"/>
              <a:gd name="adj2" fmla="val 11471477"/>
            </a:avLst>
          </a:prstGeom>
          <a:ln w="444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9" name="Isosceles Triangle 48"/>
          <p:cNvSpPr/>
          <p:nvPr/>
        </p:nvSpPr>
        <p:spPr>
          <a:xfrm rot="17230062">
            <a:off x="1393825" y="2671763"/>
            <a:ext cx="127000" cy="127000"/>
          </a:xfrm>
          <a:prstGeom prst="triangle">
            <a:avLst>
              <a:gd name="adj" fmla="val 41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3554" name="Rectangle 41"/>
          <p:cNvSpPr>
            <a:spLocks noChangeArrowheads="1"/>
          </p:cNvSpPr>
          <p:nvPr/>
        </p:nvSpPr>
        <p:spPr bwMode="auto">
          <a:xfrm>
            <a:off x="175437" y="136211"/>
            <a:ext cx="4611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smtClean="0">
                <a:solidFill>
                  <a:schemeClr val="bg1"/>
                </a:solidFill>
                <a:latin typeface="Calibri" charset="0"/>
              </a:rPr>
              <a:t>Gestion de la résistance – Stratégies et tactiques</a:t>
            </a:r>
            <a:endParaRPr lang="fr-FR" b="1">
              <a:solidFill>
                <a:schemeClr val="bg1"/>
              </a:solidFill>
              <a:latin typeface="Calibri" charset="0"/>
            </a:endParaRPr>
          </a:p>
        </p:txBody>
      </p:sp>
      <p:sp>
        <p:nvSpPr>
          <p:cNvPr id="4" name="Round Diagonal Corner Rectangle 3"/>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3556" name="TextBox 14"/>
          <p:cNvSpPr txBox="1">
            <a:spLocks noChangeArrowheads="1"/>
          </p:cNvSpPr>
          <p:nvPr/>
        </p:nvSpPr>
        <p:spPr bwMode="auto">
          <a:xfrm>
            <a:off x="5022850" y="3594100"/>
            <a:ext cx="2366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8</a:t>
            </a:r>
            <a:endParaRPr lang="en-GB" sz="800" dirty="0">
              <a:latin typeface="Calibri" charset="0"/>
            </a:endParaRPr>
          </a:p>
        </p:txBody>
      </p:sp>
      <p:cxnSp>
        <p:nvCxnSpPr>
          <p:cNvPr id="7" name="Straight Connector 6"/>
          <p:cNvCxnSpPr/>
          <p:nvPr/>
        </p:nvCxnSpPr>
        <p:spPr bwMode="auto">
          <a:xfrm rot="5400000">
            <a:off x="5008562" y="3703638"/>
            <a:ext cx="142875"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1410" y="290445"/>
            <a:ext cx="4997450" cy="3200876"/>
          </a:xfrm>
          <a:prstGeom prst="rect">
            <a:avLst/>
          </a:prstGeom>
          <a:noFill/>
        </p:spPr>
        <p:txBody>
          <a:bodyPr>
            <a:spAutoFit/>
          </a:bodyPr>
          <a:lstStyle/>
          <a:p>
            <a:pPr algn="just">
              <a:defRPr/>
            </a:pPr>
            <a:endParaRPr lang="fr-FR" dirty="0" smtClean="0">
              <a:latin typeface="+mn-lt"/>
            </a:endParaRPr>
          </a:p>
          <a:p>
            <a:pPr algn="just">
              <a:defRPr/>
            </a:pPr>
            <a:r>
              <a:rPr lang="fr-FR" b="1" dirty="0" smtClean="0">
                <a:latin typeface="+mn-lt"/>
              </a:rPr>
              <a:t>Mélanges</a:t>
            </a:r>
            <a:r>
              <a:rPr lang="fr-FR" dirty="0" smtClean="0"/>
              <a:t> </a:t>
            </a:r>
            <a:r>
              <a:rPr lang="fr-FR" i="1" dirty="0" smtClean="0"/>
              <a:t>–</a:t>
            </a:r>
            <a:r>
              <a:rPr lang="fr-FR" dirty="0" smtClean="0"/>
              <a:t> </a:t>
            </a:r>
            <a:r>
              <a:rPr lang="fr-FR" dirty="0" smtClean="0">
                <a:latin typeface="+mn-lt"/>
              </a:rPr>
              <a:t>Un mélange est une formulation unique contenant deux ou plusieurs insecticides, ou </a:t>
            </a:r>
            <a:r>
              <a:rPr lang="fr-FR" dirty="0" smtClean="0">
                <a:solidFill>
                  <a:srgbClr val="000000"/>
                </a:solidFill>
                <a:latin typeface="+mn-lt"/>
              </a:rPr>
              <a:t>des formulations d’insecticides différentes. Ce mélange est appliqué par le même réservoir de dissémination, ou une MID*, ou du MIT*, traité avec deux ou plusieurs insecticides, ayant des </a:t>
            </a:r>
            <a:r>
              <a:rPr lang="fr-FR" dirty="0" err="1" smtClean="0">
                <a:solidFill>
                  <a:srgbClr val="000000"/>
                </a:solidFill>
                <a:latin typeface="+mn-lt"/>
              </a:rPr>
              <a:t>MoA</a:t>
            </a:r>
            <a:r>
              <a:rPr lang="fr-FR" dirty="0" smtClean="0">
                <a:solidFill>
                  <a:srgbClr val="000000"/>
                </a:solidFill>
                <a:latin typeface="+mn-lt"/>
              </a:rPr>
              <a:t> différents. Elle peut également inclure la combinaison d'un MIT ou de MIT avec une </a:t>
            </a:r>
            <a:r>
              <a:rPr lang="fr-FR" dirty="0" smtClean="0">
                <a:latin typeface="+mn-lt"/>
              </a:rPr>
              <a:t>PID dans le même foyer. Cette approche suppose que si un moustique survit au </a:t>
            </a:r>
            <a:r>
              <a:rPr lang="fr-FR" dirty="0" err="1" smtClean="0">
                <a:latin typeface="+mn-lt"/>
              </a:rPr>
              <a:t>MoA</a:t>
            </a:r>
            <a:r>
              <a:rPr lang="fr-FR" dirty="0" smtClean="0">
                <a:latin typeface="+mn-lt"/>
              </a:rPr>
              <a:t> d’un insecticide, il sera tué par l'autre, et que si la résistance à l'un est rare, la résistance aux deux à la fois sera extrêmement rare.</a:t>
            </a:r>
          </a:p>
          <a:p>
            <a:pPr algn="just">
              <a:defRPr/>
            </a:pPr>
            <a:endParaRPr lang="fr-FR" dirty="0" smtClean="0">
              <a:latin typeface="+mn-lt"/>
            </a:endParaRPr>
          </a:p>
          <a:p>
            <a:pPr algn="just">
              <a:defRPr/>
            </a:pPr>
            <a:endParaRPr lang="fr-FR" dirty="0" smtClean="0">
              <a:latin typeface="+mn-lt"/>
            </a:endParaRPr>
          </a:p>
          <a:p>
            <a:pPr algn="just">
              <a:defRPr/>
            </a:pPr>
            <a:endParaRPr lang="fr-FR" dirty="0" smtClean="0">
              <a:latin typeface="+mn-lt"/>
            </a:endParaRPr>
          </a:p>
          <a:p>
            <a:pPr algn="just">
              <a:defRPr/>
            </a:pPr>
            <a:endParaRPr lang="fr-FR" dirty="0" smtClean="0">
              <a:latin typeface="+mn-lt"/>
            </a:endParaRPr>
          </a:p>
          <a:p>
            <a:pPr algn="just">
              <a:defRPr/>
            </a:pPr>
            <a:endParaRPr lang="fr-FR" dirty="0" smtClean="0">
              <a:latin typeface="+mn-lt"/>
            </a:endParaRPr>
          </a:p>
          <a:p>
            <a:pPr algn="just">
              <a:defRPr/>
            </a:pPr>
            <a:endParaRPr lang="fr-FR" sz="500" dirty="0" smtClean="0">
              <a:latin typeface="+mn-lt"/>
            </a:endParaRPr>
          </a:p>
          <a:p>
            <a:pPr algn="just">
              <a:defRPr/>
            </a:pPr>
            <a:endParaRPr lang="fr-FR" sz="200" dirty="0" smtClean="0">
              <a:latin typeface="+mn-lt"/>
            </a:endParaRPr>
          </a:p>
          <a:p>
            <a:pPr algn="just"/>
            <a:r>
              <a:rPr lang="fr-FR" b="1" dirty="0" smtClean="0">
                <a:latin typeface="+mn-lt"/>
              </a:rPr>
              <a:t>Mosaïque à échelle précise </a:t>
            </a:r>
            <a:r>
              <a:rPr lang="fr-FR" i="1" dirty="0" smtClean="0">
                <a:latin typeface="+mn-lt"/>
              </a:rPr>
              <a:t>– </a:t>
            </a:r>
            <a:r>
              <a:rPr lang="fr-FR" dirty="0" smtClean="0">
                <a:latin typeface="+mn-lt"/>
              </a:rPr>
              <a:t>Séparer dans l'espace l’application d'insecticides avec différents </a:t>
            </a:r>
            <a:r>
              <a:rPr lang="fr-FR" dirty="0" err="1" smtClean="0">
                <a:latin typeface="+mn-lt"/>
              </a:rPr>
              <a:t>MoA</a:t>
            </a:r>
            <a:r>
              <a:rPr lang="fr-FR" dirty="0" smtClean="0">
                <a:latin typeface="+mn-lt"/>
              </a:rPr>
              <a:t> contre une même population de moustique. EX: en utilisant deux insecticides avec un </a:t>
            </a:r>
            <a:r>
              <a:rPr lang="fr-FR" dirty="0" err="1" smtClean="0">
                <a:latin typeface="+mn-lt"/>
              </a:rPr>
              <a:t>MoA</a:t>
            </a:r>
            <a:r>
              <a:rPr lang="fr-FR" dirty="0" smtClean="0">
                <a:latin typeface="+mn-lt"/>
              </a:rPr>
              <a:t> différent dans des foyers différents au sein d’un même village. Les moustiques sont ainsi susceptibles d'entrer en contact avec un deuxième insecticide au cours de leur vie s'ils ont survécu à l’exposition au premier. Ceci réduit la pression de sélection pour les deux insecticides.</a:t>
            </a:r>
            <a:endParaRPr lang="fr-FR" dirty="0">
              <a:latin typeface="+mn-lt"/>
            </a:endParaRPr>
          </a:p>
        </p:txBody>
      </p:sp>
      <p:sp>
        <p:nvSpPr>
          <p:cNvPr id="23559" name="Rectangle 49"/>
          <p:cNvSpPr>
            <a:spLocks noChangeArrowheads="1"/>
          </p:cNvSpPr>
          <p:nvPr/>
        </p:nvSpPr>
        <p:spPr bwMode="auto">
          <a:xfrm>
            <a:off x="1085578" y="1748880"/>
            <a:ext cx="642937" cy="501650"/>
          </a:xfrm>
          <a:prstGeom prst="rect">
            <a:avLst/>
          </a:prstGeom>
          <a:solidFill>
            <a:srgbClr val="FF99CC"/>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60" name="Rectangle 52"/>
          <p:cNvSpPr>
            <a:spLocks noChangeArrowheads="1"/>
          </p:cNvSpPr>
          <p:nvPr/>
        </p:nvSpPr>
        <p:spPr bwMode="auto">
          <a:xfrm>
            <a:off x="1014140" y="1820317"/>
            <a:ext cx="642938" cy="501650"/>
          </a:xfrm>
          <a:prstGeom prst="rect">
            <a:avLst/>
          </a:prstGeom>
          <a:solidFill>
            <a:srgbClr val="99CC00">
              <a:alpha val="70195"/>
            </a:srgbClr>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62" name="Rectangle 52"/>
          <p:cNvSpPr>
            <a:spLocks noChangeArrowheads="1"/>
          </p:cNvSpPr>
          <p:nvPr/>
        </p:nvSpPr>
        <p:spPr bwMode="auto">
          <a:xfrm>
            <a:off x="3523256" y="2147540"/>
            <a:ext cx="369543" cy="244823"/>
          </a:xfrm>
          <a:prstGeom prst="rect">
            <a:avLst/>
          </a:prstGeom>
          <a:solidFill>
            <a:srgbClr val="99CC00"/>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63" name="Rectangle 49"/>
          <p:cNvSpPr>
            <a:spLocks noChangeArrowheads="1"/>
          </p:cNvSpPr>
          <p:nvPr/>
        </p:nvSpPr>
        <p:spPr bwMode="auto">
          <a:xfrm>
            <a:off x="3892799" y="2147540"/>
            <a:ext cx="369543" cy="244823"/>
          </a:xfrm>
          <a:prstGeom prst="rect">
            <a:avLst/>
          </a:prstGeom>
          <a:solidFill>
            <a:srgbClr val="FF99CC"/>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64" name="Rectangle 49"/>
          <p:cNvSpPr>
            <a:spLocks noChangeArrowheads="1"/>
          </p:cNvSpPr>
          <p:nvPr/>
        </p:nvSpPr>
        <p:spPr bwMode="auto">
          <a:xfrm>
            <a:off x="4260218" y="2147540"/>
            <a:ext cx="369543" cy="244823"/>
          </a:xfrm>
          <a:prstGeom prst="rect">
            <a:avLst/>
          </a:prstGeom>
          <a:solidFill>
            <a:srgbClr val="FFFF00"/>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65" name="Rectangle 52"/>
          <p:cNvSpPr>
            <a:spLocks noChangeArrowheads="1"/>
          </p:cNvSpPr>
          <p:nvPr/>
        </p:nvSpPr>
        <p:spPr bwMode="auto">
          <a:xfrm>
            <a:off x="3890675" y="1906454"/>
            <a:ext cx="369543" cy="244823"/>
          </a:xfrm>
          <a:prstGeom prst="rect">
            <a:avLst/>
          </a:prstGeom>
          <a:solidFill>
            <a:srgbClr val="99CC00"/>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66" name="Rectangle 49"/>
          <p:cNvSpPr>
            <a:spLocks noChangeArrowheads="1"/>
          </p:cNvSpPr>
          <p:nvPr/>
        </p:nvSpPr>
        <p:spPr bwMode="auto">
          <a:xfrm>
            <a:off x="4262782" y="1906454"/>
            <a:ext cx="369543" cy="244823"/>
          </a:xfrm>
          <a:prstGeom prst="rect">
            <a:avLst/>
          </a:prstGeom>
          <a:solidFill>
            <a:srgbClr val="FF99CC"/>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67" name="Rectangle 49"/>
          <p:cNvSpPr>
            <a:spLocks noChangeArrowheads="1"/>
          </p:cNvSpPr>
          <p:nvPr/>
        </p:nvSpPr>
        <p:spPr bwMode="auto">
          <a:xfrm>
            <a:off x="3522663" y="1906454"/>
            <a:ext cx="369543" cy="244823"/>
          </a:xfrm>
          <a:prstGeom prst="rect">
            <a:avLst/>
          </a:prstGeom>
          <a:solidFill>
            <a:srgbClr val="FFFF00"/>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68" name="Rectangle 52"/>
          <p:cNvSpPr>
            <a:spLocks noChangeArrowheads="1"/>
          </p:cNvSpPr>
          <p:nvPr/>
        </p:nvSpPr>
        <p:spPr bwMode="auto">
          <a:xfrm>
            <a:off x="4262782" y="1657350"/>
            <a:ext cx="369543" cy="244823"/>
          </a:xfrm>
          <a:prstGeom prst="rect">
            <a:avLst/>
          </a:prstGeom>
          <a:solidFill>
            <a:srgbClr val="99CC00"/>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69" name="Rectangle 49"/>
          <p:cNvSpPr>
            <a:spLocks noChangeArrowheads="1"/>
          </p:cNvSpPr>
          <p:nvPr/>
        </p:nvSpPr>
        <p:spPr bwMode="auto">
          <a:xfrm>
            <a:off x="3522663" y="1657350"/>
            <a:ext cx="369543" cy="244823"/>
          </a:xfrm>
          <a:prstGeom prst="rect">
            <a:avLst/>
          </a:prstGeom>
          <a:solidFill>
            <a:srgbClr val="FF99CC"/>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3570" name="Rectangle 49"/>
          <p:cNvSpPr>
            <a:spLocks noChangeArrowheads="1"/>
          </p:cNvSpPr>
          <p:nvPr/>
        </p:nvSpPr>
        <p:spPr bwMode="auto">
          <a:xfrm>
            <a:off x="3890082" y="1657350"/>
            <a:ext cx="369543" cy="244823"/>
          </a:xfrm>
          <a:prstGeom prst="rect">
            <a:avLst/>
          </a:prstGeom>
          <a:solidFill>
            <a:srgbClr val="FFFF00"/>
          </a:solidFill>
          <a:ln w="3175">
            <a:solidFill>
              <a:srgbClr val="005400"/>
            </a:solidFill>
            <a:miter lim="800000"/>
            <a:headEnd/>
            <a:tailEnd/>
          </a:ln>
        </p:spPr>
        <p:txBody>
          <a:bodyPr wrap="none" anchor="ctr"/>
          <a:lstStyle/>
          <a:p>
            <a:pPr algn="ctr"/>
            <a:endParaRPr lang="en-GB" sz="800" b="1">
              <a:latin typeface="Calibri" charset="0"/>
            </a:endParaRPr>
          </a:p>
        </p:txBody>
      </p:sp>
      <p:sp>
        <p:nvSpPr>
          <p:cNvPr id="20" name="TextBox 19"/>
          <p:cNvSpPr txBox="1"/>
          <p:nvPr/>
        </p:nvSpPr>
        <p:spPr>
          <a:xfrm>
            <a:off x="339027" y="1943551"/>
            <a:ext cx="673582" cy="246221"/>
          </a:xfrm>
          <a:prstGeom prst="rect">
            <a:avLst/>
          </a:prstGeom>
          <a:noFill/>
        </p:spPr>
        <p:txBody>
          <a:bodyPr wrap="none" rtlCol="0">
            <a:spAutoFit/>
          </a:bodyPr>
          <a:lstStyle/>
          <a:p>
            <a:r>
              <a:rPr lang="en-GB" dirty="0" smtClean="0">
                <a:latin typeface="+mn-lt"/>
              </a:rPr>
              <a:t>Mélange:</a:t>
            </a:r>
            <a:endParaRPr lang="en-GB" dirty="0">
              <a:latin typeface="+mn-lt"/>
            </a:endParaRPr>
          </a:p>
        </p:txBody>
      </p:sp>
      <p:sp>
        <p:nvSpPr>
          <p:cNvPr id="21" name="TextBox 20"/>
          <p:cNvSpPr txBox="1"/>
          <p:nvPr/>
        </p:nvSpPr>
        <p:spPr>
          <a:xfrm>
            <a:off x="2521269" y="1835518"/>
            <a:ext cx="995658" cy="400110"/>
          </a:xfrm>
          <a:prstGeom prst="rect">
            <a:avLst/>
          </a:prstGeom>
          <a:noFill/>
        </p:spPr>
        <p:txBody>
          <a:bodyPr wrap="square" rtlCol="0">
            <a:spAutoFit/>
          </a:bodyPr>
          <a:lstStyle/>
          <a:p>
            <a:r>
              <a:rPr lang="fr-FR" dirty="0">
                <a:latin typeface="+mn-lt"/>
              </a:rPr>
              <a:t>Mosaïque à </a:t>
            </a:r>
            <a:r>
              <a:rPr lang="fr-FR" dirty="0" smtClean="0">
                <a:latin typeface="+mn-lt"/>
              </a:rPr>
              <a:t>échelle précise</a:t>
            </a:r>
            <a:r>
              <a:rPr lang="en-GB" dirty="0" smtClean="0">
                <a:latin typeface="+mn-lt"/>
              </a:rPr>
              <a:t>:</a:t>
            </a:r>
            <a:endParaRPr lang="en-GB" dirty="0">
              <a:latin typeface="+mn-lt"/>
            </a:endParaRPr>
          </a:p>
        </p:txBody>
      </p:sp>
      <p:sp>
        <p:nvSpPr>
          <p:cNvPr id="3" name="TextBox 2"/>
          <p:cNvSpPr txBox="1"/>
          <p:nvPr/>
        </p:nvSpPr>
        <p:spPr>
          <a:xfrm>
            <a:off x="175436" y="3342820"/>
            <a:ext cx="4904563" cy="184666"/>
          </a:xfrm>
          <a:prstGeom prst="rect">
            <a:avLst/>
          </a:prstGeom>
          <a:noFill/>
        </p:spPr>
        <p:txBody>
          <a:bodyPr wrap="square" rtlCol="0">
            <a:spAutoFit/>
          </a:bodyPr>
          <a:lstStyle/>
          <a:p>
            <a:r>
              <a:rPr lang="fr-FR" sz="600" i="1" smtClean="0">
                <a:latin typeface="+mn-lt"/>
              </a:rPr>
              <a:t>* MID (Moustiquaire impregnee d’insecticide à l’action longue durée), MIT (Matériel insecticide traité), PID (Pulvérisation intra-domiciliaire) </a:t>
            </a:r>
            <a:endParaRPr lang="fr-FR" sz="600" i="1">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4578" name="Rectangle 41"/>
          <p:cNvSpPr>
            <a:spLocks noChangeArrowheads="1"/>
          </p:cNvSpPr>
          <p:nvPr/>
        </p:nvSpPr>
        <p:spPr bwMode="auto">
          <a:xfrm>
            <a:off x="203200" y="134938"/>
            <a:ext cx="49101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smtClean="0">
                <a:solidFill>
                  <a:schemeClr val="bg1"/>
                </a:solidFill>
                <a:latin typeface="Calibri" charset="0"/>
              </a:rPr>
              <a:t>Classes de modes </a:t>
            </a:r>
            <a:r>
              <a:rPr lang="en-GB" b="1" dirty="0" err="1" smtClean="0">
                <a:solidFill>
                  <a:schemeClr val="bg1"/>
                </a:solidFill>
                <a:latin typeface="Calibri" charset="0"/>
              </a:rPr>
              <a:t>d’actions</a:t>
            </a:r>
            <a:r>
              <a:rPr lang="en-GB" b="1" dirty="0" smtClean="0">
                <a:solidFill>
                  <a:schemeClr val="bg1"/>
                </a:solidFill>
                <a:latin typeface="Calibri" charset="0"/>
              </a:rPr>
              <a:t> </a:t>
            </a:r>
            <a:r>
              <a:rPr lang="en-GB" b="1" dirty="0" err="1" smtClean="0">
                <a:solidFill>
                  <a:schemeClr val="bg1"/>
                </a:solidFill>
                <a:latin typeface="Calibri" charset="0"/>
              </a:rPr>
              <a:t>disponibles</a:t>
            </a:r>
            <a:r>
              <a:rPr lang="en-GB" b="1" dirty="0" smtClean="0">
                <a:solidFill>
                  <a:schemeClr val="bg1"/>
                </a:solidFill>
                <a:latin typeface="Calibri" charset="0"/>
              </a:rPr>
              <a:t> pour contrôler les </a:t>
            </a:r>
            <a:r>
              <a:rPr lang="fr-FR" b="1" dirty="0" smtClean="0">
                <a:solidFill>
                  <a:schemeClr val="bg1"/>
                </a:solidFill>
                <a:latin typeface="Calibri" charset="0"/>
              </a:rPr>
              <a:t>vecteurs </a:t>
            </a:r>
            <a:r>
              <a:rPr lang="en-GB" b="1" dirty="0" smtClean="0">
                <a:solidFill>
                  <a:schemeClr val="bg1"/>
                </a:solidFill>
                <a:latin typeface="Calibri" charset="0"/>
              </a:rPr>
              <a:t>– </a:t>
            </a:r>
            <a:r>
              <a:rPr lang="en-GB" b="1" dirty="0" err="1" smtClean="0">
                <a:solidFill>
                  <a:schemeClr val="bg1"/>
                </a:solidFill>
                <a:latin typeface="Calibri" charset="0"/>
              </a:rPr>
              <a:t>Adultes</a:t>
            </a:r>
            <a:endParaRPr lang="en-GB" b="1" dirty="0">
              <a:solidFill>
                <a:schemeClr val="bg1"/>
              </a:solidFill>
              <a:latin typeface="Calibri" charset="0"/>
            </a:endParaRPr>
          </a:p>
        </p:txBody>
      </p:sp>
      <p:sp>
        <p:nvSpPr>
          <p:cNvPr id="10" name="Round Diagonal Corner Rectangle 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graphicFrame>
        <p:nvGraphicFramePr>
          <p:cNvPr id="98" name="Group 170"/>
          <p:cNvGraphicFramePr>
            <a:graphicFrameLocks noGrp="1"/>
          </p:cNvGraphicFramePr>
          <p:nvPr>
            <p:extLst>
              <p:ext uri="{D42A27DB-BD31-4B8C-83A1-F6EECF244321}">
                <p14:modId xmlns:p14="http://schemas.microsoft.com/office/powerpoint/2010/main" val="381909920"/>
              </p:ext>
            </p:extLst>
          </p:nvPr>
        </p:nvGraphicFramePr>
        <p:xfrm>
          <a:off x="812800" y="1576727"/>
          <a:ext cx="3621088" cy="1642997"/>
        </p:xfrm>
        <a:graphic>
          <a:graphicData uri="http://schemas.openxmlformats.org/drawingml/2006/table">
            <a:tbl>
              <a:tblPr/>
              <a:tblGrid>
                <a:gridCol w="304800"/>
                <a:gridCol w="820738"/>
                <a:gridCol w="1616075"/>
                <a:gridCol w="288925"/>
                <a:gridCol w="309562"/>
                <a:gridCol w="280988"/>
              </a:tblGrid>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chemeClr val="tx1"/>
                          </a:solidFill>
                          <a:effectLst/>
                          <a:latin typeface="Arial" charset="0"/>
                          <a:ea typeface="ＭＳ Ｐゴシック" pitchFamily="34" charset="-128"/>
                        </a:rPr>
                        <a:t> </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err="1" smtClean="0">
                          <a:ln>
                            <a:noFill/>
                          </a:ln>
                          <a:solidFill>
                            <a:schemeClr val="tx1"/>
                          </a:solidFill>
                          <a:effectLst/>
                          <a:latin typeface="Arial" charset="0"/>
                          <a:ea typeface="ＭＳ Ｐゴシック" pitchFamily="34" charset="-128"/>
                        </a:rPr>
                        <a:t>Classe</a:t>
                      </a:r>
                      <a:endParaRPr kumimoji="0" lang="en-US" sz="600" b="1" i="0" u="none" strike="noStrike" cap="none" normalizeH="0" baseline="0" dirty="0" smtClean="0">
                        <a:ln>
                          <a:noFill/>
                        </a:ln>
                        <a:solidFill>
                          <a:schemeClr val="tx1"/>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tx1"/>
                          </a:solidFill>
                          <a:effectLst/>
                          <a:latin typeface="Arial" charset="0"/>
                          <a:ea typeface="ＭＳ Ｐゴシック" pitchFamily="34" charset="-128"/>
                        </a:rPr>
                        <a:t>Insecticide </a:t>
                      </a:r>
                      <a:r>
                        <a:rPr kumimoji="0" lang="en-US" sz="600" b="1" i="0" u="none" strike="noStrike" cap="none" normalizeH="0" baseline="0" dirty="0" err="1" smtClean="0">
                          <a:ln>
                            <a:noFill/>
                          </a:ln>
                          <a:solidFill>
                            <a:schemeClr val="tx1"/>
                          </a:solidFill>
                          <a:effectLst/>
                          <a:latin typeface="Arial" charset="0"/>
                          <a:ea typeface="ＭＳ Ｐゴシック" pitchFamily="34" charset="-128"/>
                        </a:rPr>
                        <a:t>ou</a:t>
                      </a:r>
                      <a:r>
                        <a:rPr kumimoji="0" lang="en-US" sz="600" b="1" i="0" u="none" strike="noStrike" cap="none" normalizeH="0" baseline="0" dirty="0" smtClean="0">
                          <a:ln>
                            <a:noFill/>
                          </a:ln>
                          <a:solidFill>
                            <a:schemeClr val="tx1"/>
                          </a:solidFill>
                          <a:effectLst/>
                          <a:latin typeface="Arial" charset="0"/>
                          <a:ea typeface="ＭＳ Ｐゴシック" pitchFamily="34" charset="-128"/>
                        </a:rPr>
                        <a:t> </a:t>
                      </a:r>
                      <a:r>
                        <a:rPr kumimoji="0" lang="en-US" sz="600" b="1" i="0" u="none" strike="noStrike" cap="none" normalizeH="0" baseline="0" dirty="0" err="1" smtClean="0">
                          <a:ln>
                            <a:noFill/>
                          </a:ln>
                          <a:solidFill>
                            <a:schemeClr val="tx1"/>
                          </a:solidFill>
                          <a:effectLst/>
                          <a:latin typeface="Arial" charset="0"/>
                          <a:ea typeface="ＭＳ Ｐゴシック" pitchFamily="34" charset="-128"/>
                        </a:rPr>
                        <a:t>Produit</a:t>
                      </a:r>
                      <a:endParaRPr kumimoji="0" lang="en-US" sz="600" b="1" i="0" u="none" strike="noStrike" cap="none" normalizeH="0" baseline="0" dirty="0" smtClean="0">
                        <a:ln>
                          <a:noFill/>
                        </a:ln>
                        <a:solidFill>
                          <a:schemeClr val="tx1"/>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smtClean="0">
                        <a:ln>
                          <a:noFill/>
                        </a:ln>
                        <a:solidFill>
                          <a:schemeClr val="tx1"/>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smtClean="0">
                        <a:ln>
                          <a:noFill/>
                        </a:ln>
                        <a:solidFill>
                          <a:schemeClr val="tx1"/>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smtClean="0">
                        <a:ln>
                          <a:noFill/>
                        </a:ln>
                        <a:solidFill>
                          <a:schemeClr val="tx1"/>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B592"/>
                    </a:solidFill>
                  </a:tcPr>
                </a:tc>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ＭＳ Ｐゴシック" pitchFamily="34" charset="-128"/>
                        </a:rPr>
                        <a:t>1A</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ＭＳ Ｐゴシック" pitchFamily="34" charset="-128"/>
                        </a:rPr>
                        <a:t>Carbamate</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ＭＳ Ｐゴシック" pitchFamily="34" charset="-128"/>
                        </a:rPr>
                        <a:t>Bendiocarb, Propoxur </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ＭＳ Ｐゴシック" pitchFamily="34" charset="-128"/>
                        </a:rPr>
                        <a:t>1B</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charset="0"/>
                          <a:ea typeface="ＭＳ Ｐゴシック" pitchFamily="34" charset="-128"/>
                        </a:rPr>
                        <a:t>Organophosphate</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err="1" smtClean="0">
                          <a:ln>
                            <a:noFill/>
                          </a:ln>
                          <a:solidFill>
                            <a:srgbClr val="000000"/>
                          </a:solidFill>
                          <a:effectLst/>
                          <a:latin typeface="Arial" charset="0"/>
                          <a:ea typeface="ＭＳ Ｐゴシック" pitchFamily="34" charset="-128"/>
                        </a:rPr>
                        <a:t>Malathion</a:t>
                      </a:r>
                      <a:r>
                        <a:rPr kumimoji="0" lang="en-US" sz="600" b="0" i="0" u="none" strike="noStrike" cap="none" normalizeH="0" baseline="0" dirty="0" smtClean="0">
                          <a:ln>
                            <a:noFill/>
                          </a:ln>
                          <a:solidFill>
                            <a:srgbClr val="000000"/>
                          </a:solidFill>
                          <a:effectLst/>
                          <a:latin typeface="Arial" charset="0"/>
                          <a:ea typeface="ＭＳ Ｐゴシック" pitchFamily="34" charset="-128"/>
                        </a:rPr>
                        <a:t>, </a:t>
                      </a:r>
                      <a:r>
                        <a:rPr kumimoji="0" lang="en-US" sz="600" b="0" i="0" u="none" strike="noStrike" cap="none" normalizeH="0" baseline="0" dirty="0" err="1" smtClean="0">
                          <a:ln>
                            <a:noFill/>
                          </a:ln>
                          <a:solidFill>
                            <a:srgbClr val="000000"/>
                          </a:solidFill>
                          <a:effectLst/>
                          <a:latin typeface="Arial" charset="0"/>
                          <a:ea typeface="ＭＳ Ｐゴシック" pitchFamily="34" charset="-128"/>
                        </a:rPr>
                        <a:t>Fenitrothion</a:t>
                      </a:r>
                      <a:r>
                        <a:rPr kumimoji="0" lang="en-US" sz="600" b="0" i="0" u="none" strike="noStrike" cap="none" normalizeH="0" baseline="0" dirty="0" smtClean="0">
                          <a:ln>
                            <a:noFill/>
                          </a:ln>
                          <a:solidFill>
                            <a:srgbClr val="000000"/>
                          </a:solidFill>
                          <a:effectLst/>
                          <a:latin typeface="Arial" charset="0"/>
                          <a:ea typeface="ＭＳ Ｐゴシック" pitchFamily="34" charset="-128"/>
                        </a:rPr>
                        <a:t>, </a:t>
                      </a:r>
                      <a:r>
                        <a:rPr kumimoji="0" lang="en-US" sz="600" b="0" i="0" u="none" strike="noStrike" cap="none" normalizeH="0" baseline="0" dirty="0" err="1" smtClean="0">
                          <a:ln>
                            <a:noFill/>
                          </a:ln>
                          <a:solidFill>
                            <a:srgbClr val="000000"/>
                          </a:solidFill>
                          <a:effectLst/>
                          <a:latin typeface="Arial" charset="0"/>
                          <a:ea typeface="ＭＳ Ｐゴシック" pitchFamily="34" charset="-128"/>
                        </a:rPr>
                        <a:t>Pirimiphos</a:t>
                      </a:r>
                      <a:r>
                        <a:rPr kumimoji="0" lang="en-US" sz="600" b="0" i="0" u="none" strike="noStrike" cap="none" normalizeH="0" baseline="0" dirty="0" smtClean="0">
                          <a:ln>
                            <a:noFill/>
                          </a:ln>
                          <a:solidFill>
                            <a:srgbClr val="000000"/>
                          </a:solidFill>
                          <a:effectLst/>
                          <a:latin typeface="Arial" charset="0"/>
                          <a:ea typeface="ＭＳ Ｐゴシック" pitchFamily="34" charset="-128"/>
                        </a:rPr>
                        <a:t>-methyl</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r>
              <a:tr h="895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ＭＳ Ｐゴシック" pitchFamily="34" charset="-128"/>
                        </a:rPr>
                        <a:t>3A</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err="1" smtClean="0">
                          <a:ln>
                            <a:noFill/>
                          </a:ln>
                          <a:solidFill>
                            <a:srgbClr val="000000"/>
                          </a:solidFill>
                          <a:effectLst/>
                          <a:latin typeface="Arial" charset="0"/>
                          <a:ea typeface="ＭＳ Ｐゴシック" pitchFamily="34" charset="-128"/>
                        </a:rPr>
                        <a:t>Pyrethroid</a:t>
                      </a:r>
                      <a:endParaRPr kumimoji="0" lang="en-US" sz="600" b="0" i="0" u="none" strike="noStrike" cap="none" normalizeH="0" baseline="0" dirty="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600" b="0" i="0" u="none" strike="noStrike" cap="none" normalizeH="0" baseline="0" dirty="0" err="1" smtClean="0">
                          <a:ln>
                            <a:noFill/>
                          </a:ln>
                          <a:solidFill>
                            <a:srgbClr val="000000"/>
                          </a:solidFill>
                          <a:effectLst/>
                          <a:latin typeface="Arial" charset="0"/>
                          <a:ea typeface="ＭＳ Ｐゴシック" pitchFamily="34" charset="-128"/>
                        </a:rPr>
                        <a:t>Alphacypermethrin</a:t>
                      </a:r>
                      <a:endParaRPr kumimoji="0" lang="en-US" sz="600" b="0" i="0" u="none" strike="noStrike" cap="none" normalizeH="0" baseline="0" dirty="0" smtClean="0">
                        <a:ln>
                          <a:noFill/>
                        </a:ln>
                        <a:solidFill>
                          <a:srgbClr val="000000"/>
                        </a:solidFill>
                        <a:effectLst/>
                        <a:latin typeface="Arial" charset="0"/>
                        <a:ea typeface="ＭＳ Ｐゴシック"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en-US" sz="600" b="0" i="0" u="none" strike="noStrike" cap="none" normalizeH="0" baseline="0" dirty="0" err="1" smtClean="0">
                          <a:ln>
                            <a:noFill/>
                          </a:ln>
                          <a:solidFill>
                            <a:srgbClr val="000000"/>
                          </a:solidFill>
                          <a:effectLst/>
                          <a:latin typeface="Arial" charset="0"/>
                          <a:ea typeface="ＭＳ Ｐゴシック" pitchFamily="34" charset="-128"/>
                        </a:rPr>
                        <a:t>Deltamethrin</a:t>
                      </a:r>
                      <a:endParaRPr kumimoji="0" lang="en-US" sz="600" b="0" i="0" u="none" strike="noStrike" cap="none" normalizeH="0" baseline="0" dirty="0" smtClean="0">
                        <a:ln>
                          <a:noFill/>
                        </a:ln>
                        <a:solidFill>
                          <a:srgbClr val="000000"/>
                        </a:solidFill>
                        <a:effectLst/>
                        <a:latin typeface="Arial" charset="0"/>
                        <a:ea typeface="ＭＳ Ｐゴシック"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en-US" sz="600" b="0" i="0" u="none" strike="noStrike" cap="none" normalizeH="0" baseline="0" dirty="0" err="1" smtClean="0">
                          <a:ln>
                            <a:noFill/>
                          </a:ln>
                          <a:solidFill>
                            <a:srgbClr val="000000"/>
                          </a:solidFill>
                          <a:effectLst/>
                          <a:latin typeface="Arial" charset="0"/>
                          <a:ea typeface="ＭＳ Ｐゴシック" pitchFamily="34" charset="-128"/>
                        </a:rPr>
                        <a:t>Permethrin</a:t>
                      </a:r>
                      <a:endParaRPr kumimoji="0" lang="en-US" sz="600" b="0" i="0" u="none" strike="noStrike" cap="none" normalizeH="0" baseline="0" dirty="0" smtClean="0">
                        <a:ln>
                          <a:noFill/>
                        </a:ln>
                        <a:solidFill>
                          <a:srgbClr val="000000"/>
                        </a:solidFill>
                        <a:effectLst/>
                        <a:latin typeface="Arial" charset="0"/>
                        <a:ea typeface="ＭＳ Ｐゴシック"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en-US" sz="600" b="0" i="0" u="none" strike="noStrike" cap="none" normalizeH="0" baseline="0" dirty="0" err="1" smtClean="0">
                          <a:ln>
                            <a:noFill/>
                          </a:ln>
                          <a:solidFill>
                            <a:srgbClr val="000000"/>
                          </a:solidFill>
                          <a:effectLst/>
                          <a:latin typeface="Arial" charset="0"/>
                          <a:ea typeface="ＭＳ Ｐゴシック" pitchFamily="34" charset="-128"/>
                        </a:rPr>
                        <a:t>Etofenprox</a:t>
                      </a:r>
                      <a:endParaRPr kumimoji="0" lang="en-US" sz="600" b="0" i="0" u="none" strike="noStrike" cap="none" normalizeH="0" baseline="0" dirty="0" smtClean="0">
                        <a:ln>
                          <a:noFill/>
                        </a:ln>
                        <a:solidFill>
                          <a:srgbClr val="000000"/>
                        </a:solidFill>
                        <a:effectLst/>
                        <a:latin typeface="Arial" charset="0"/>
                        <a:ea typeface="ＭＳ Ｐゴシック"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en-US" sz="600" b="0" i="0" u="none" strike="noStrike" cap="none" normalizeH="0" baseline="0" dirty="0" err="1" smtClean="0">
                          <a:ln>
                            <a:noFill/>
                          </a:ln>
                          <a:solidFill>
                            <a:srgbClr val="000000"/>
                          </a:solidFill>
                          <a:effectLst/>
                          <a:latin typeface="Arial" charset="0"/>
                          <a:ea typeface="ＭＳ Ｐゴシック" pitchFamily="34" charset="-128"/>
                        </a:rPr>
                        <a:t>Lambdacyhalothrin</a:t>
                      </a:r>
                      <a:r>
                        <a:rPr kumimoji="0" lang="en-US" sz="600" b="0" i="0" u="none" strike="noStrike" cap="none" normalizeH="0" baseline="0" dirty="0" smtClean="0">
                          <a:ln>
                            <a:noFill/>
                          </a:ln>
                          <a:solidFill>
                            <a:srgbClr val="000000"/>
                          </a:solidFill>
                          <a:effectLst/>
                          <a:latin typeface="Arial" charset="0"/>
                          <a:ea typeface="ＭＳ Ｐゴシック" pitchFamily="34" charset="-128"/>
                        </a:rPr>
                        <a:t>                                                                                                          </a:t>
                      </a:r>
                    </a:p>
                    <a:p>
                      <a:pPr marL="0" marR="0" lvl="0" indent="0" algn="l" defTabSz="914400" rtl="0" eaLnBrk="1" fontAlgn="base" latinLnBrk="0" hangingPunct="1">
                        <a:lnSpc>
                          <a:spcPct val="110000"/>
                        </a:lnSpc>
                        <a:spcBef>
                          <a:spcPct val="0"/>
                        </a:spcBef>
                        <a:spcAft>
                          <a:spcPct val="0"/>
                        </a:spcAft>
                        <a:buClrTx/>
                        <a:buSzTx/>
                        <a:buFontTx/>
                        <a:buNone/>
                        <a:tabLst/>
                      </a:pPr>
                      <a:r>
                        <a:rPr kumimoji="0" lang="en-US" sz="600" b="0" i="0" u="none" strike="noStrike" cap="none" normalizeH="0" baseline="0" dirty="0" err="1" smtClean="0">
                          <a:ln>
                            <a:noFill/>
                          </a:ln>
                          <a:solidFill>
                            <a:srgbClr val="000000"/>
                          </a:solidFill>
                          <a:effectLst/>
                          <a:latin typeface="Arial" charset="0"/>
                          <a:ea typeface="ＭＳ Ｐゴシック" pitchFamily="34" charset="-128"/>
                        </a:rPr>
                        <a:t>Bifenthrin</a:t>
                      </a:r>
                      <a:endParaRPr kumimoji="0" lang="en-US" sz="600" b="0" i="0" u="none" strike="noStrike" cap="none" normalizeH="0" baseline="0" dirty="0" smtClean="0">
                        <a:ln>
                          <a:noFill/>
                        </a:ln>
                        <a:solidFill>
                          <a:srgbClr val="000000"/>
                        </a:solidFill>
                        <a:effectLst/>
                        <a:latin typeface="Arial" charset="0"/>
                        <a:ea typeface="ＭＳ Ｐゴシック"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en-US" sz="600" b="0" i="0" u="none" strike="noStrike" cap="none" normalizeH="0" baseline="0" dirty="0" err="1" smtClean="0">
                          <a:ln>
                            <a:noFill/>
                          </a:ln>
                          <a:solidFill>
                            <a:srgbClr val="000000"/>
                          </a:solidFill>
                          <a:effectLst/>
                          <a:latin typeface="Arial" charset="0"/>
                          <a:ea typeface="ＭＳ Ｐゴシック" pitchFamily="34" charset="-128"/>
                        </a:rPr>
                        <a:t>Cyfluthrin</a:t>
                      </a:r>
                      <a:endParaRPr kumimoji="0" lang="en-US" sz="600" b="0" i="0" u="none" strike="noStrike" cap="none" normalizeH="0" baseline="0" dirty="0" smtClean="0">
                        <a:ln>
                          <a:noFill/>
                        </a:ln>
                        <a:solidFill>
                          <a:srgbClr val="000000"/>
                        </a:solidFill>
                        <a:effectLst/>
                        <a:latin typeface="Arial" charset="0"/>
                        <a:ea typeface="ＭＳ Ｐゴシック"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en-GB" sz="600" b="0" i="0" u="none" strike="noStrike" cap="none" normalizeH="0" baseline="0" dirty="0" err="1" smtClean="0">
                          <a:ln>
                            <a:noFill/>
                          </a:ln>
                          <a:solidFill>
                            <a:srgbClr val="000000"/>
                          </a:solidFill>
                          <a:effectLst/>
                          <a:latin typeface="Arial" charset="0"/>
                          <a:ea typeface="ＭＳ Ｐゴシック" pitchFamily="34" charset="-128"/>
                        </a:rPr>
                        <a:t>Deltamethrin</a:t>
                      </a:r>
                      <a:r>
                        <a:rPr kumimoji="0" lang="en-GB" sz="600" b="0" i="0" u="none" strike="noStrike" cap="none" normalizeH="0" baseline="0" dirty="0" smtClean="0">
                          <a:ln>
                            <a:noFill/>
                          </a:ln>
                          <a:solidFill>
                            <a:srgbClr val="000000"/>
                          </a:solidFill>
                          <a:effectLst/>
                          <a:latin typeface="Arial" charset="0"/>
                          <a:ea typeface="ＭＳ Ｐゴシック" pitchFamily="34" charset="-128"/>
                        </a:rPr>
                        <a:t> + PBO</a:t>
                      </a:r>
                      <a:endParaRPr kumimoji="0" lang="en-US" sz="600" b="0" i="0" u="none" strike="noStrike" cap="none" normalizeH="0" baseline="0" dirty="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dirty="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ＭＳ Ｐゴシック" pitchFamily="34" charset="-128"/>
                        </a:rPr>
                        <a:t>3B</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ＭＳ Ｐゴシック" pitchFamily="34" charset="-128"/>
                        </a:rPr>
                        <a:t>Organochlorine</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charset="0"/>
                          <a:ea typeface="ＭＳ Ｐゴシック" pitchFamily="34" charset="-128"/>
                        </a:rPr>
                        <a:t>DDT</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dirty="0" smtClean="0">
                        <a:ln>
                          <a:noFill/>
                        </a:ln>
                        <a:solidFill>
                          <a:srgbClr val="000000"/>
                        </a:solidFill>
                        <a:effectLst/>
                        <a:latin typeface="Arial" charset="0"/>
                        <a:ea typeface="ＭＳ Ｐゴシック" pitchFamily="34" charset="-128"/>
                      </a:endParaRP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92"/>
                    </a:solidFill>
                  </a:tcPr>
                </a:tc>
              </a:tr>
            </a:tbl>
          </a:graphicData>
        </a:graphic>
      </p:graphicFrame>
      <p:sp>
        <p:nvSpPr>
          <p:cNvPr id="99" name="Rectangle 98"/>
          <p:cNvSpPr/>
          <p:nvPr/>
        </p:nvSpPr>
        <p:spPr>
          <a:xfrm>
            <a:off x="525463" y="1584664"/>
            <a:ext cx="277812" cy="1638300"/>
          </a:xfrm>
          <a:prstGeom prst="rect">
            <a:avLst/>
          </a:prstGeom>
          <a:solidFill>
            <a:srgbClr val="A5B59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0" name="TextBox 34"/>
          <p:cNvSpPr txBox="1">
            <a:spLocks noChangeArrowheads="1"/>
          </p:cNvSpPr>
          <p:nvPr/>
        </p:nvSpPr>
        <p:spPr bwMode="auto">
          <a:xfrm rot="16200000">
            <a:off x="-153983" y="2230568"/>
            <a:ext cx="1646234" cy="338554"/>
          </a:xfrm>
          <a:prstGeom prst="rect">
            <a:avLst/>
          </a:prstGeom>
          <a:noFill/>
          <a:ln w="9525">
            <a:noFill/>
            <a:miter lim="800000"/>
            <a:headEnd/>
            <a:tailEnd/>
          </a:ln>
        </p:spPr>
        <p:txBody>
          <a:bodyPr wrap="square">
            <a:spAutoFit/>
          </a:bodyPr>
          <a:lstStyle/>
          <a:p>
            <a:pPr algn="ctr"/>
            <a:r>
              <a:rPr lang="en-US" sz="800" dirty="0" err="1"/>
              <a:t>Adulticides</a:t>
            </a:r>
            <a:endParaRPr lang="en-US" sz="800" dirty="0"/>
          </a:p>
          <a:p>
            <a:pPr algn="ctr"/>
            <a:r>
              <a:rPr lang="en-US" sz="800" dirty="0" err="1"/>
              <a:t>Utilisation</a:t>
            </a:r>
            <a:r>
              <a:rPr lang="en-US" sz="800" dirty="0"/>
              <a:t> </a:t>
            </a:r>
            <a:r>
              <a:rPr lang="en-US" sz="800" dirty="0" err="1"/>
              <a:t>approuvée</a:t>
            </a:r>
            <a:r>
              <a:rPr lang="en-US" sz="800" dirty="0"/>
              <a:t> WHOPES</a:t>
            </a:r>
          </a:p>
        </p:txBody>
      </p:sp>
      <p:sp>
        <p:nvSpPr>
          <p:cNvPr id="101" name="TextBox 100"/>
          <p:cNvSpPr txBox="1"/>
          <p:nvPr/>
        </p:nvSpPr>
        <p:spPr>
          <a:xfrm>
            <a:off x="812800" y="1576727"/>
            <a:ext cx="352425" cy="184150"/>
          </a:xfrm>
          <a:prstGeom prst="rect">
            <a:avLst/>
          </a:prstGeom>
          <a:noFill/>
        </p:spPr>
        <p:txBody>
          <a:bodyPr wrap="none">
            <a:spAutoFit/>
          </a:bodyPr>
          <a:lstStyle/>
          <a:p>
            <a:pPr>
              <a:defRPr/>
            </a:pPr>
            <a:r>
              <a:rPr lang="en-US" sz="600" b="1" dirty="0">
                <a:ea typeface="+mn-ea"/>
                <a:cs typeface="+mn-cs"/>
              </a:rPr>
              <a:t>MoA</a:t>
            </a:r>
          </a:p>
        </p:txBody>
      </p:sp>
      <p:sp>
        <p:nvSpPr>
          <p:cNvPr id="102" name="TextBox 101"/>
          <p:cNvSpPr txBox="1"/>
          <p:nvPr/>
        </p:nvSpPr>
        <p:spPr>
          <a:xfrm>
            <a:off x="3559175" y="1563677"/>
            <a:ext cx="312906" cy="184666"/>
          </a:xfrm>
          <a:prstGeom prst="rect">
            <a:avLst/>
          </a:prstGeom>
          <a:noFill/>
        </p:spPr>
        <p:txBody>
          <a:bodyPr wrap="none">
            <a:spAutoFit/>
          </a:bodyPr>
          <a:lstStyle/>
          <a:p>
            <a:pPr>
              <a:defRPr/>
            </a:pPr>
            <a:r>
              <a:rPr lang="en-US" sz="600" b="1" dirty="0" smtClean="0">
                <a:ea typeface="+mn-ea"/>
                <a:cs typeface="+mn-cs"/>
              </a:rPr>
              <a:t>PID</a:t>
            </a:r>
            <a:endParaRPr lang="en-US" sz="600" b="1" dirty="0">
              <a:ea typeface="+mn-ea"/>
              <a:cs typeface="+mn-cs"/>
            </a:endParaRPr>
          </a:p>
        </p:txBody>
      </p:sp>
      <p:sp>
        <p:nvSpPr>
          <p:cNvPr id="103" name="TextBox 102"/>
          <p:cNvSpPr txBox="1"/>
          <p:nvPr/>
        </p:nvSpPr>
        <p:spPr>
          <a:xfrm>
            <a:off x="3843338" y="1558556"/>
            <a:ext cx="307975" cy="184150"/>
          </a:xfrm>
          <a:prstGeom prst="rect">
            <a:avLst/>
          </a:prstGeom>
          <a:noFill/>
        </p:spPr>
        <p:txBody>
          <a:bodyPr wrap="none">
            <a:spAutoFit/>
          </a:bodyPr>
          <a:lstStyle/>
          <a:p>
            <a:pPr>
              <a:defRPr/>
            </a:pPr>
            <a:r>
              <a:rPr lang="en-US" sz="600" b="1" dirty="0">
                <a:ea typeface="+mn-ea"/>
                <a:cs typeface="+mn-cs"/>
              </a:rPr>
              <a:t>ITN</a:t>
            </a:r>
          </a:p>
        </p:txBody>
      </p:sp>
      <p:sp>
        <p:nvSpPr>
          <p:cNvPr id="104" name="TextBox 103"/>
          <p:cNvSpPr txBox="1"/>
          <p:nvPr/>
        </p:nvSpPr>
        <p:spPr>
          <a:xfrm>
            <a:off x="4127500" y="1561731"/>
            <a:ext cx="325730" cy="184666"/>
          </a:xfrm>
          <a:prstGeom prst="rect">
            <a:avLst/>
          </a:prstGeom>
          <a:noFill/>
        </p:spPr>
        <p:txBody>
          <a:bodyPr wrap="none">
            <a:spAutoFit/>
          </a:bodyPr>
          <a:lstStyle/>
          <a:p>
            <a:pPr>
              <a:defRPr/>
            </a:pPr>
            <a:r>
              <a:rPr lang="en-US" sz="600" b="1" dirty="0" smtClean="0">
                <a:ea typeface="+mn-ea"/>
                <a:cs typeface="+mn-cs"/>
              </a:rPr>
              <a:t>MID</a:t>
            </a:r>
            <a:endParaRPr lang="en-US" sz="600" b="1" dirty="0">
              <a:ea typeface="+mn-ea"/>
              <a:cs typeface="+mn-cs"/>
            </a:endParaRPr>
          </a:p>
        </p:txBody>
      </p:sp>
      <p:sp>
        <p:nvSpPr>
          <p:cNvPr id="105" name="TextBox 87"/>
          <p:cNvSpPr txBox="1">
            <a:spLocks noChangeArrowheads="1"/>
          </p:cNvSpPr>
          <p:nvPr/>
        </p:nvSpPr>
        <p:spPr bwMode="auto">
          <a:xfrm>
            <a:off x="3560763" y="1733889"/>
            <a:ext cx="292100" cy="261938"/>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06" name="TextBox 88"/>
          <p:cNvSpPr txBox="1">
            <a:spLocks noChangeArrowheads="1"/>
          </p:cNvSpPr>
          <p:nvPr/>
        </p:nvSpPr>
        <p:spPr bwMode="auto">
          <a:xfrm>
            <a:off x="3841750" y="2275227"/>
            <a:ext cx="292100" cy="261937"/>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07" name="TextBox 90"/>
          <p:cNvSpPr txBox="1">
            <a:spLocks noChangeArrowheads="1"/>
          </p:cNvSpPr>
          <p:nvPr/>
        </p:nvSpPr>
        <p:spPr bwMode="auto">
          <a:xfrm>
            <a:off x="3554413" y="2175214"/>
            <a:ext cx="292100" cy="260350"/>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08" name="TextBox 92"/>
          <p:cNvSpPr txBox="1">
            <a:spLocks noChangeArrowheads="1"/>
          </p:cNvSpPr>
          <p:nvPr/>
        </p:nvSpPr>
        <p:spPr bwMode="auto">
          <a:xfrm>
            <a:off x="3560763" y="2711789"/>
            <a:ext cx="292100" cy="261938"/>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09" name="TextBox 93"/>
          <p:cNvSpPr txBox="1">
            <a:spLocks noChangeArrowheads="1"/>
          </p:cNvSpPr>
          <p:nvPr/>
        </p:nvSpPr>
        <p:spPr bwMode="auto">
          <a:xfrm>
            <a:off x="3559175" y="2975314"/>
            <a:ext cx="292100" cy="261938"/>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10" name="TextBox 114"/>
          <p:cNvSpPr txBox="1">
            <a:spLocks noChangeArrowheads="1"/>
          </p:cNvSpPr>
          <p:nvPr/>
        </p:nvSpPr>
        <p:spPr bwMode="auto">
          <a:xfrm>
            <a:off x="3560763" y="2592727"/>
            <a:ext cx="292100" cy="261937"/>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11" name="TextBox 115"/>
          <p:cNvSpPr txBox="1">
            <a:spLocks noChangeArrowheads="1"/>
          </p:cNvSpPr>
          <p:nvPr/>
        </p:nvSpPr>
        <p:spPr bwMode="auto">
          <a:xfrm>
            <a:off x="3554413" y="2484777"/>
            <a:ext cx="292100" cy="260350"/>
          </a:xfrm>
          <a:prstGeom prst="rect">
            <a:avLst/>
          </a:prstGeom>
          <a:noFill/>
          <a:ln w="9525">
            <a:noFill/>
            <a:miter lim="800000"/>
            <a:headEnd/>
            <a:tailEnd/>
          </a:ln>
        </p:spPr>
        <p:txBody>
          <a:bodyPr>
            <a:spAutoFit/>
          </a:bodyPr>
          <a:lstStyle/>
          <a:p>
            <a:r>
              <a:rPr lang="en-US" sz="1100">
                <a:latin typeface="Wingdings 2" pitchFamily="18" charset="2"/>
              </a:rPr>
              <a:t>P</a:t>
            </a:r>
          </a:p>
        </p:txBody>
      </p:sp>
      <p:sp>
        <p:nvSpPr>
          <p:cNvPr id="112" name="TextBox 116"/>
          <p:cNvSpPr txBox="1">
            <a:spLocks noChangeArrowheads="1"/>
          </p:cNvSpPr>
          <p:nvPr/>
        </p:nvSpPr>
        <p:spPr bwMode="auto">
          <a:xfrm>
            <a:off x="3549650" y="2386352"/>
            <a:ext cx="292100" cy="261937"/>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13" name="TextBox 118"/>
          <p:cNvSpPr txBox="1">
            <a:spLocks noChangeArrowheads="1"/>
          </p:cNvSpPr>
          <p:nvPr/>
        </p:nvSpPr>
        <p:spPr bwMode="auto">
          <a:xfrm>
            <a:off x="3554413" y="2081552"/>
            <a:ext cx="290512" cy="428625"/>
          </a:xfrm>
          <a:prstGeom prst="rect">
            <a:avLst/>
          </a:prstGeom>
          <a:noFill/>
          <a:ln w="9525">
            <a:noFill/>
            <a:miter lim="800000"/>
            <a:headEnd/>
            <a:tailEnd/>
          </a:ln>
        </p:spPr>
        <p:txBody>
          <a:bodyPr wrap="none">
            <a:spAutoFit/>
          </a:bodyPr>
          <a:lstStyle/>
          <a:p>
            <a:r>
              <a:rPr lang="en-US" sz="1100">
                <a:latin typeface="Wingdings 2" pitchFamily="18" charset="2"/>
              </a:rPr>
              <a:t>P</a:t>
            </a:r>
          </a:p>
          <a:p>
            <a:endParaRPr lang="en-US" sz="1100">
              <a:latin typeface="Wingdings 2" pitchFamily="18" charset="2"/>
            </a:endParaRPr>
          </a:p>
        </p:txBody>
      </p:sp>
      <p:sp>
        <p:nvSpPr>
          <p:cNvPr id="114" name="TextBox 119"/>
          <p:cNvSpPr txBox="1">
            <a:spLocks noChangeArrowheads="1"/>
          </p:cNvSpPr>
          <p:nvPr/>
        </p:nvSpPr>
        <p:spPr bwMode="auto">
          <a:xfrm>
            <a:off x="3567113" y="2297452"/>
            <a:ext cx="244475" cy="200025"/>
          </a:xfrm>
          <a:prstGeom prst="rect">
            <a:avLst/>
          </a:prstGeom>
          <a:noFill/>
          <a:ln w="9525">
            <a:noFill/>
            <a:miter lim="800000"/>
            <a:headEnd/>
            <a:tailEnd/>
          </a:ln>
        </p:spPr>
        <p:txBody>
          <a:bodyPr wrap="none">
            <a:spAutoFit/>
          </a:bodyPr>
          <a:lstStyle/>
          <a:p>
            <a:r>
              <a:rPr lang="en-US" sz="700" i="1"/>
              <a:t>X</a:t>
            </a:r>
          </a:p>
        </p:txBody>
      </p:sp>
      <p:sp>
        <p:nvSpPr>
          <p:cNvPr id="115" name="TextBox 120"/>
          <p:cNvSpPr txBox="1">
            <a:spLocks noChangeArrowheads="1"/>
          </p:cNvSpPr>
          <p:nvPr/>
        </p:nvSpPr>
        <p:spPr bwMode="auto">
          <a:xfrm>
            <a:off x="4137025" y="2411752"/>
            <a:ext cx="244475" cy="200025"/>
          </a:xfrm>
          <a:prstGeom prst="rect">
            <a:avLst/>
          </a:prstGeom>
          <a:noFill/>
          <a:ln w="9525">
            <a:noFill/>
            <a:miter lim="800000"/>
            <a:headEnd/>
            <a:tailEnd/>
          </a:ln>
        </p:spPr>
        <p:txBody>
          <a:bodyPr wrap="none">
            <a:spAutoFit/>
          </a:bodyPr>
          <a:lstStyle/>
          <a:p>
            <a:r>
              <a:rPr lang="en-US" sz="700" i="1"/>
              <a:t>X</a:t>
            </a:r>
          </a:p>
        </p:txBody>
      </p:sp>
      <p:sp>
        <p:nvSpPr>
          <p:cNvPr id="116" name="TextBox 127"/>
          <p:cNvSpPr txBox="1">
            <a:spLocks noChangeArrowheads="1"/>
          </p:cNvSpPr>
          <p:nvPr/>
        </p:nvSpPr>
        <p:spPr bwMode="auto">
          <a:xfrm>
            <a:off x="3840163" y="2181564"/>
            <a:ext cx="292100" cy="260350"/>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17" name="TextBox 128"/>
          <p:cNvSpPr txBox="1">
            <a:spLocks noChangeArrowheads="1"/>
          </p:cNvSpPr>
          <p:nvPr/>
        </p:nvSpPr>
        <p:spPr bwMode="auto">
          <a:xfrm>
            <a:off x="3838575" y="2592727"/>
            <a:ext cx="292100" cy="261937"/>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18" name="TextBox 130"/>
          <p:cNvSpPr txBox="1">
            <a:spLocks noChangeArrowheads="1"/>
          </p:cNvSpPr>
          <p:nvPr/>
        </p:nvSpPr>
        <p:spPr bwMode="auto">
          <a:xfrm>
            <a:off x="3840163" y="2483189"/>
            <a:ext cx="292100" cy="261938"/>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19" name="TextBox 131"/>
          <p:cNvSpPr txBox="1">
            <a:spLocks noChangeArrowheads="1"/>
          </p:cNvSpPr>
          <p:nvPr/>
        </p:nvSpPr>
        <p:spPr bwMode="auto">
          <a:xfrm>
            <a:off x="3841750" y="2378414"/>
            <a:ext cx="292100" cy="260350"/>
          </a:xfrm>
          <a:prstGeom prst="rect">
            <a:avLst/>
          </a:prstGeom>
          <a:noFill/>
          <a:ln w="9525">
            <a:noFill/>
            <a:miter lim="800000"/>
            <a:headEnd/>
            <a:tailEnd/>
          </a:ln>
        </p:spPr>
        <p:txBody>
          <a:bodyPr>
            <a:spAutoFit/>
          </a:bodyPr>
          <a:lstStyle/>
          <a:p>
            <a:r>
              <a:rPr lang="en-US" sz="1100">
                <a:latin typeface="Wingdings 2" pitchFamily="18" charset="2"/>
              </a:rPr>
              <a:t>P</a:t>
            </a:r>
          </a:p>
        </p:txBody>
      </p:sp>
      <p:sp>
        <p:nvSpPr>
          <p:cNvPr id="120" name="TextBox 132"/>
          <p:cNvSpPr txBox="1">
            <a:spLocks noChangeArrowheads="1"/>
          </p:cNvSpPr>
          <p:nvPr/>
        </p:nvSpPr>
        <p:spPr bwMode="auto">
          <a:xfrm>
            <a:off x="3832225" y="2083139"/>
            <a:ext cx="292100" cy="260350"/>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21" name="TextBox 133"/>
          <p:cNvSpPr txBox="1">
            <a:spLocks noChangeArrowheads="1"/>
          </p:cNvSpPr>
          <p:nvPr/>
        </p:nvSpPr>
        <p:spPr bwMode="auto">
          <a:xfrm>
            <a:off x="3843338" y="2727664"/>
            <a:ext cx="244475" cy="200025"/>
          </a:xfrm>
          <a:prstGeom prst="rect">
            <a:avLst/>
          </a:prstGeom>
          <a:noFill/>
          <a:ln w="9525">
            <a:noFill/>
            <a:miter lim="800000"/>
            <a:headEnd/>
            <a:tailEnd/>
          </a:ln>
        </p:spPr>
        <p:txBody>
          <a:bodyPr wrap="none">
            <a:spAutoFit/>
          </a:bodyPr>
          <a:lstStyle/>
          <a:p>
            <a:r>
              <a:rPr lang="en-US" sz="700" i="1"/>
              <a:t>X</a:t>
            </a:r>
          </a:p>
        </p:txBody>
      </p:sp>
      <p:sp>
        <p:nvSpPr>
          <p:cNvPr id="122" name="TextBox 134"/>
          <p:cNvSpPr txBox="1">
            <a:spLocks noChangeArrowheads="1"/>
          </p:cNvSpPr>
          <p:nvPr/>
        </p:nvSpPr>
        <p:spPr bwMode="auto">
          <a:xfrm>
            <a:off x="4125913" y="2267289"/>
            <a:ext cx="292100" cy="261938"/>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23" name="TextBox 135"/>
          <p:cNvSpPr txBox="1">
            <a:spLocks noChangeArrowheads="1"/>
          </p:cNvSpPr>
          <p:nvPr/>
        </p:nvSpPr>
        <p:spPr bwMode="auto">
          <a:xfrm>
            <a:off x="4124325" y="2176802"/>
            <a:ext cx="292100" cy="261937"/>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24" name="TextBox 137"/>
          <p:cNvSpPr txBox="1">
            <a:spLocks noChangeArrowheads="1"/>
          </p:cNvSpPr>
          <p:nvPr/>
        </p:nvSpPr>
        <p:spPr bwMode="auto">
          <a:xfrm>
            <a:off x="4129088" y="2487952"/>
            <a:ext cx="292100" cy="261937"/>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25" name="TextBox 139"/>
          <p:cNvSpPr txBox="1">
            <a:spLocks noChangeArrowheads="1"/>
          </p:cNvSpPr>
          <p:nvPr/>
        </p:nvSpPr>
        <p:spPr bwMode="auto">
          <a:xfrm>
            <a:off x="4116388" y="2089489"/>
            <a:ext cx="292100" cy="260350"/>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26" name="TextBox 140"/>
          <p:cNvSpPr txBox="1">
            <a:spLocks noChangeArrowheads="1"/>
          </p:cNvSpPr>
          <p:nvPr/>
        </p:nvSpPr>
        <p:spPr bwMode="auto">
          <a:xfrm>
            <a:off x="4141788" y="2626064"/>
            <a:ext cx="244475" cy="200025"/>
          </a:xfrm>
          <a:prstGeom prst="rect">
            <a:avLst/>
          </a:prstGeom>
          <a:noFill/>
          <a:ln w="9525">
            <a:noFill/>
            <a:miter lim="800000"/>
            <a:headEnd/>
            <a:tailEnd/>
          </a:ln>
        </p:spPr>
        <p:txBody>
          <a:bodyPr wrap="none">
            <a:spAutoFit/>
          </a:bodyPr>
          <a:lstStyle/>
          <a:p>
            <a:r>
              <a:rPr lang="en-US" sz="700" i="1"/>
              <a:t>X</a:t>
            </a:r>
          </a:p>
        </p:txBody>
      </p:sp>
      <p:sp>
        <p:nvSpPr>
          <p:cNvPr id="127" name="TextBox 141"/>
          <p:cNvSpPr txBox="1">
            <a:spLocks noChangeArrowheads="1"/>
          </p:cNvSpPr>
          <p:nvPr/>
        </p:nvSpPr>
        <p:spPr bwMode="auto">
          <a:xfrm>
            <a:off x="4141788" y="2729252"/>
            <a:ext cx="242887" cy="200025"/>
          </a:xfrm>
          <a:prstGeom prst="rect">
            <a:avLst/>
          </a:prstGeom>
          <a:noFill/>
          <a:ln w="9525">
            <a:noFill/>
            <a:miter lim="800000"/>
            <a:headEnd/>
            <a:tailEnd/>
          </a:ln>
        </p:spPr>
        <p:txBody>
          <a:bodyPr wrap="none">
            <a:spAutoFit/>
          </a:bodyPr>
          <a:lstStyle/>
          <a:p>
            <a:r>
              <a:rPr lang="en-US" sz="700" i="1"/>
              <a:t>X</a:t>
            </a:r>
          </a:p>
        </p:txBody>
      </p:sp>
      <p:sp>
        <p:nvSpPr>
          <p:cNvPr id="128" name="TextBox 142"/>
          <p:cNvSpPr txBox="1">
            <a:spLocks noChangeArrowheads="1"/>
          </p:cNvSpPr>
          <p:nvPr/>
        </p:nvSpPr>
        <p:spPr bwMode="auto">
          <a:xfrm>
            <a:off x="4135438" y="1759289"/>
            <a:ext cx="244475" cy="200025"/>
          </a:xfrm>
          <a:prstGeom prst="rect">
            <a:avLst/>
          </a:prstGeom>
          <a:noFill/>
          <a:ln w="9525">
            <a:noFill/>
            <a:miter lim="800000"/>
            <a:headEnd/>
            <a:tailEnd/>
          </a:ln>
        </p:spPr>
        <p:txBody>
          <a:bodyPr wrap="none">
            <a:spAutoFit/>
          </a:bodyPr>
          <a:lstStyle/>
          <a:p>
            <a:r>
              <a:rPr lang="en-US" sz="700" i="1"/>
              <a:t>X</a:t>
            </a:r>
          </a:p>
        </p:txBody>
      </p:sp>
      <p:sp>
        <p:nvSpPr>
          <p:cNvPr id="129" name="TextBox 143"/>
          <p:cNvSpPr txBox="1">
            <a:spLocks noChangeArrowheads="1"/>
          </p:cNvSpPr>
          <p:nvPr/>
        </p:nvSpPr>
        <p:spPr bwMode="auto">
          <a:xfrm>
            <a:off x="4141788" y="1933914"/>
            <a:ext cx="244475" cy="200025"/>
          </a:xfrm>
          <a:prstGeom prst="rect">
            <a:avLst/>
          </a:prstGeom>
          <a:noFill/>
          <a:ln w="9525">
            <a:noFill/>
            <a:miter lim="800000"/>
            <a:headEnd/>
            <a:tailEnd/>
          </a:ln>
        </p:spPr>
        <p:txBody>
          <a:bodyPr wrap="none">
            <a:spAutoFit/>
          </a:bodyPr>
          <a:lstStyle/>
          <a:p>
            <a:r>
              <a:rPr lang="en-US" sz="700" i="1"/>
              <a:t>X</a:t>
            </a:r>
          </a:p>
        </p:txBody>
      </p:sp>
      <p:sp>
        <p:nvSpPr>
          <p:cNvPr id="130" name="TextBox 144"/>
          <p:cNvSpPr txBox="1">
            <a:spLocks noChangeArrowheads="1"/>
          </p:cNvSpPr>
          <p:nvPr/>
        </p:nvSpPr>
        <p:spPr bwMode="auto">
          <a:xfrm>
            <a:off x="3863975" y="1765639"/>
            <a:ext cx="242888" cy="200025"/>
          </a:xfrm>
          <a:prstGeom prst="rect">
            <a:avLst/>
          </a:prstGeom>
          <a:noFill/>
          <a:ln w="9525">
            <a:noFill/>
            <a:miter lim="800000"/>
            <a:headEnd/>
            <a:tailEnd/>
          </a:ln>
        </p:spPr>
        <p:txBody>
          <a:bodyPr wrap="none">
            <a:spAutoFit/>
          </a:bodyPr>
          <a:lstStyle/>
          <a:p>
            <a:r>
              <a:rPr lang="en-US" sz="700" i="1"/>
              <a:t>X</a:t>
            </a:r>
          </a:p>
        </p:txBody>
      </p:sp>
      <p:sp>
        <p:nvSpPr>
          <p:cNvPr id="131" name="TextBox 145"/>
          <p:cNvSpPr txBox="1">
            <a:spLocks noChangeArrowheads="1"/>
          </p:cNvSpPr>
          <p:nvPr/>
        </p:nvSpPr>
        <p:spPr bwMode="auto">
          <a:xfrm>
            <a:off x="3870325" y="1938677"/>
            <a:ext cx="242888" cy="200025"/>
          </a:xfrm>
          <a:prstGeom prst="rect">
            <a:avLst/>
          </a:prstGeom>
          <a:noFill/>
          <a:ln w="9525">
            <a:noFill/>
            <a:miter lim="800000"/>
            <a:headEnd/>
            <a:tailEnd/>
          </a:ln>
        </p:spPr>
        <p:txBody>
          <a:bodyPr wrap="none">
            <a:spAutoFit/>
          </a:bodyPr>
          <a:lstStyle/>
          <a:p>
            <a:r>
              <a:rPr lang="en-US" sz="700" i="1"/>
              <a:t>X</a:t>
            </a:r>
          </a:p>
        </p:txBody>
      </p:sp>
      <p:sp>
        <p:nvSpPr>
          <p:cNvPr id="132" name="TextBox 148"/>
          <p:cNvSpPr txBox="1">
            <a:spLocks noChangeArrowheads="1"/>
          </p:cNvSpPr>
          <p:nvPr/>
        </p:nvSpPr>
        <p:spPr bwMode="auto">
          <a:xfrm>
            <a:off x="3852863" y="3007064"/>
            <a:ext cx="244475" cy="200025"/>
          </a:xfrm>
          <a:prstGeom prst="rect">
            <a:avLst/>
          </a:prstGeom>
          <a:noFill/>
          <a:ln w="9525">
            <a:noFill/>
            <a:miter lim="800000"/>
            <a:headEnd/>
            <a:tailEnd/>
          </a:ln>
        </p:spPr>
        <p:txBody>
          <a:bodyPr wrap="none">
            <a:spAutoFit/>
          </a:bodyPr>
          <a:lstStyle/>
          <a:p>
            <a:r>
              <a:rPr lang="en-US" sz="700" i="1"/>
              <a:t>X</a:t>
            </a:r>
          </a:p>
        </p:txBody>
      </p:sp>
      <p:sp>
        <p:nvSpPr>
          <p:cNvPr id="133" name="TextBox 149"/>
          <p:cNvSpPr txBox="1">
            <a:spLocks noChangeArrowheads="1"/>
          </p:cNvSpPr>
          <p:nvPr/>
        </p:nvSpPr>
        <p:spPr bwMode="auto">
          <a:xfrm>
            <a:off x="4159250" y="2999127"/>
            <a:ext cx="242888" cy="200025"/>
          </a:xfrm>
          <a:prstGeom prst="rect">
            <a:avLst/>
          </a:prstGeom>
          <a:noFill/>
          <a:ln w="9525">
            <a:noFill/>
            <a:miter lim="800000"/>
            <a:headEnd/>
            <a:tailEnd/>
          </a:ln>
        </p:spPr>
        <p:txBody>
          <a:bodyPr wrap="none">
            <a:spAutoFit/>
          </a:bodyPr>
          <a:lstStyle/>
          <a:p>
            <a:r>
              <a:rPr lang="en-US" sz="700" i="1"/>
              <a:t>X</a:t>
            </a:r>
          </a:p>
        </p:txBody>
      </p:sp>
      <p:sp>
        <p:nvSpPr>
          <p:cNvPr id="134" name="TextBox 150"/>
          <p:cNvSpPr txBox="1">
            <a:spLocks noChangeArrowheads="1"/>
          </p:cNvSpPr>
          <p:nvPr/>
        </p:nvSpPr>
        <p:spPr bwMode="auto">
          <a:xfrm>
            <a:off x="3573463" y="1894227"/>
            <a:ext cx="292100" cy="261937"/>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35" name="Text Box 165"/>
          <p:cNvSpPr txBox="1">
            <a:spLocks noChangeArrowheads="1"/>
          </p:cNvSpPr>
          <p:nvPr/>
        </p:nvSpPr>
        <p:spPr bwMode="auto">
          <a:xfrm>
            <a:off x="4254500" y="2210139"/>
            <a:ext cx="223138" cy="200055"/>
          </a:xfrm>
          <a:prstGeom prst="rect">
            <a:avLst/>
          </a:prstGeom>
          <a:noFill/>
          <a:ln w="9525">
            <a:noFill/>
            <a:miter lim="800000"/>
            <a:headEnd/>
            <a:tailEnd/>
          </a:ln>
        </p:spPr>
        <p:txBody>
          <a:bodyPr wrap="none">
            <a:spAutoFit/>
          </a:bodyPr>
          <a:lstStyle/>
          <a:p>
            <a:r>
              <a:rPr lang="en-GB" sz="700" b="1" dirty="0"/>
              <a:t>*</a:t>
            </a:r>
            <a:endParaRPr lang="en-US" sz="700" b="1" dirty="0"/>
          </a:p>
        </p:txBody>
      </p:sp>
      <p:sp>
        <p:nvSpPr>
          <p:cNvPr id="136" name="Text Box 166"/>
          <p:cNvSpPr txBox="1">
            <a:spLocks noChangeArrowheads="1"/>
          </p:cNvSpPr>
          <p:nvPr/>
        </p:nvSpPr>
        <p:spPr bwMode="auto">
          <a:xfrm>
            <a:off x="4256088" y="2295864"/>
            <a:ext cx="223138" cy="200055"/>
          </a:xfrm>
          <a:prstGeom prst="rect">
            <a:avLst/>
          </a:prstGeom>
          <a:noFill/>
          <a:ln w="9525">
            <a:noFill/>
            <a:miter lim="800000"/>
            <a:headEnd/>
            <a:tailEnd/>
          </a:ln>
        </p:spPr>
        <p:txBody>
          <a:bodyPr wrap="none">
            <a:spAutoFit/>
          </a:bodyPr>
          <a:lstStyle/>
          <a:p>
            <a:r>
              <a:rPr lang="en-GB" sz="700" b="1"/>
              <a:t>*</a:t>
            </a:r>
            <a:endParaRPr lang="en-US" sz="700" b="1"/>
          </a:p>
        </p:txBody>
      </p:sp>
      <p:sp>
        <p:nvSpPr>
          <p:cNvPr id="137" name="TextBox 133"/>
          <p:cNvSpPr txBox="1">
            <a:spLocks noChangeArrowheads="1"/>
          </p:cNvSpPr>
          <p:nvPr/>
        </p:nvSpPr>
        <p:spPr bwMode="auto">
          <a:xfrm>
            <a:off x="3570288" y="2834027"/>
            <a:ext cx="244475" cy="200025"/>
          </a:xfrm>
          <a:prstGeom prst="rect">
            <a:avLst/>
          </a:prstGeom>
          <a:noFill/>
          <a:ln w="9525">
            <a:noFill/>
            <a:miter lim="800000"/>
            <a:headEnd/>
            <a:tailEnd/>
          </a:ln>
        </p:spPr>
        <p:txBody>
          <a:bodyPr wrap="none">
            <a:spAutoFit/>
          </a:bodyPr>
          <a:lstStyle/>
          <a:p>
            <a:r>
              <a:rPr lang="en-US" sz="700" i="1"/>
              <a:t>X</a:t>
            </a:r>
          </a:p>
        </p:txBody>
      </p:sp>
      <p:sp>
        <p:nvSpPr>
          <p:cNvPr id="138" name="TextBox 133"/>
          <p:cNvSpPr txBox="1">
            <a:spLocks noChangeArrowheads="1"/>
          </p:cNvSpPr>
          <p:nvPr/>
        </p:nvSpPr>
        <p:spPr bwMode="auto">
          <a:xfrm>
            <a:off x="3846513" y="2834027"/>
            <a:ext cx="244475" cy="200025"/>
          </a:xfrm>
          <a:prstGeom prst="rect">
            <a:avLst/>
          </a:prstGeom>
          <a:noFill/>
          <a:ln w="9525">
            <a:noFill/>
            <a:miter lim="800000"/>
            <a:headEnd/>
            <a:tailEnd/>
          </a:ln>
        </p:spPr>
        <p:txBody>
          <a:bodyPr wrap="none">
            <a:spAutoFit/>
          </a:bodyPr>
          <a:lstStyle/>
          <a:p>
            <a:r>
              <a:rPr lang="en-US" sz="700" i="1"/>
              <a:t>X</a:t>
            </a:r>
          </a:p>
        </p:txBody>
      </p:sp>
      <p:sp>
        <p:nvSpPr>
          <p:cNvPr id="139" name="TextBox 132"/>
          <p:cNvSpPr txBox="1">
            <a:spLocks noChangeArrowheads="1"/>
          </p:cNvSpPr>
          <p:nvPr/>
        </p:nvSpPr>
        <p:spPr bwMode="auto">
          <a:xfrm>
            <a:off x="4135438" y="2800689"/>
            <a:ext cx="292100" cy="260350"/>
          </a:xfrm>
          <a:prstGeom prst="rect">
            <a:avLst/>
          </a:prstGeom>
          <a:noFill/>
          <a:ln w="9525">
            <a:noFill/>
            <a:miter lim="800000"/>
            <a:headEnd/>
            <a:tailEnd/>
          </a:ln>
        </p:spPr>
        <p:txBody>
          <a:bodyPr wrap="none">
            <a:spAutoFit/>
          </a:bodyPr>
          <a:lstStyle/>
          <a:p>
            <a:r>
              <a:rPr lang="en-US" sz="1100">
                <a:latin typeface="Wingdings 2" pitchFamily="18" charset="2"/>
              </a:rPr>
              <a:t>P</a:t>
            </a:r>
          </a:p>
        </p:txBody>
      </p:sp>
      <p:sp>
        <p:nvSpPr>
          <p:cNvPr id="140" name="Rectangle 72"/>
          <p:cNvSpPr>
            <a:spLocks noChangeArrowheads="1"/>
          </p:cNvSpPr>
          <p:nvPr/>
        </p:nvSpPr>
        <p:spPr bwMode="auto">
          <a:xfrm>
            <a:off x="431799" y="3215027"/>
            <a:ext cx="4767264" cy="200055"/>
          </a:xfrm>
          <a:prstGeom prst="rect">
            <a:avLst/>
          </a:prstGeom>
          <a:noFill/>
          <a:ln w="9525">
            <a:noFill/>
            <a:miter lim="800000"/>
            <a:headEnd/>
            <a:tailEnd/>
          </a:ln>
        </p:spPr>
        <p:txBody>
          <a:bodyPr wrap="square">
            <a:spAutoFit/>
          </a:bodyPr>
          <a:lstStyle/>
          <a:p>
            <a:pPr defTabSz="914400"/>
            <a:r>
              <a:rPr lang="en-GB" sz="700" i="1" dirty="0">
                <a:solidFill>
                  <a:srgbClr val="000000"/>
                </a:solidFill>
                <a:latin typeface="+mn-lt"/>
              </a:rPr>
              <a:t>* </a:t>
            </a:r>
            <a:r>
              <a:rPr lang="en-GB" sz="700" i="1" dirty="0" err="1" smtClean="0">
                <a:solidFill>
                  <a:srgbClr val="000000"/>
                </a:solidFill>
                <a:latin typeface="+mn-lt"/>
              </a:rPr>
              <a:t>Indique</a:t>
            </a:r>
            <a:r>
              <a:rPr lang="en-GB" sz="700" i="1" dirty="0" smtClean="0">
                <a:solidFill>
                  <a:srgbClr val="000000"/>
                </a:solidFill>
                <a:latin typeface="+mn-lt"/>
              </a:rPr>
              <a:t> </a:t>
            </a:r>
            <a:r>
              <a:rPr lang="en-GB" sz="700" i="1" dirty="0" err="1" smtClean="0">
                <a:solidFill>
                  <a:srgbClr val="000000"/>
                </a:solidFill>
                <a:latin typeface="+mn-lt"/>
              </a:rPr>
              <a:t>une</a:t>
            </a:r>
            <a:r>
              <a:rPr lang="en-GB" sz="700" i="1" dirty="0" smtClean="0">
                <a:solidFill>
                  <a:srgbClr val="000000"/>
                </a:solidFill>
                <a:latin typeface="+mn-lt"/>
              </a:rPr>
              <a:t> </a:t>
            </a:r>
            <a:r>
              <a:rPr lang="en-GB" sz="700" i="1" dirty="0">
                <a:solidFill>
                  <a:srgbClr val="000000"/>
                </a:solidFill>
                <a:latin typeface="+mn-lt"/>
              </a:rPr>
              <a:t>approbation total WHOPES </a:t>
            </a:r>
            <a:r>
              <a:rPr lang="en-GB" sz="700" i="1" dirty="0" smtClean="0">
                <a:solidFill>
                  <a:srgbClr val="000000"/>
                </a:solidFill>
                <a:latin typeface="+mn-lt"/>
              </a:rPr>
              <a:t>en temps </a:t>
            </a:r>
            <a:r>
              <a:rPr lang="en-GB" sz="700" i="1" dirty="0" err="1" smtClean="0">
                <a:solidFill>
                  <a:srgbClr val="000000"/>
                </a:solidFill>
                <a:latin typeface="+mn-lt"/>
              </a:rPr>
              <a:t>que</a:t>
            </a:r>
            <a:r>
              <a:rPr lang="en-GB" sz="700" i="1" dirty="0" smtClean="0">
                <a:solidFill>
                  <a:srgbClr val="000000"/>
                </a:solidFill>
                <a:latin typeface="+mn-lt"/>
              </a:rPr>
              <a:t> </a:t>
            </a:r>
            <a:r>
              <a:rPr lang="en-GB" sz="700" i="1" dirty="0">
                <a:solidFill>
                  <a:srgbClr val="000000"/>
                </a:solidFill>
                <a:latin typeface="+mn-lt"/>
              </a:rPr>
              <a:t>LN (NB: </a:t>
            </a:r>
            <a:r>
              <a:rPr lang="en-GB" sz="700" i="1" dirty="0" err="1" smtClean="0">
                <a:solidFill>
                  <a:srgbClr val="000000"/>
                </a:solidFill>
                <a:latin typeface="+mn-lt"/>
              </a:rPr>
              <a:t>Ceux</a:t>
            </a:r>
            <a:r>
              <a:rPr lang="en-GB" sz="700" i="1" dirty="0" smtClean="0">
                <a:solidFill>
                  <a:srgbClr val="000000"/>
                </a:solidFill>
                <a:latin typeface="+mn-lt"/>
              </a:rPr>
              <a:t> sans </a:t>
            </a:r>
            <a:r>
              <a:rPr lang="en-GB" sz="700" i="1" dirty="0">
                <a:solidFill>
                  <a:srgbClr val="000000"/>
                </a:solidFill>
                <a:latin typeface="+mn-lt"/>
              </a:rPr>
              <a:t>* </a:t>
            </a:r>
            <a:r>
              <a:rPr lang="en-GB" sz="700" i="1" dirty="0" err="1" smtClean="0">
                <a:solidFill>
                  <a:srgbClr val="000000"/>
                </a:solidFill>
                <a:latin typeface="+mn-lt"/>
              </a:rPr>
              <a:t>indiquent</a:t>
            </a:r>
            <a:r>
              <a:rPr lang="en-GB" sz="700" i="1" dirty="0">
                <a:solidFill>
                  <a:srgbClr val="000000"/>
                </a:solidFill>
                <a:latin typeface="+mn-lt"/>
              </a:rPr>
              <a:t> </a:t>
            </a:r>
            <a:r>
              <a:rPr lang="en-GB" sz="700" i="1" dirty="0" err="1" smtClean="0">
                <a:solidFill>
                  <a:srgbClr val="000000"/>
                </a:solidFill>
                <a:latin typeface="+mn-lt"/>
              </a:rPr>
              <a:t>une</a:t>
            </a:r>
            <a:r>
              <a:rPr lang="en-GB" sz="700" i="1" dirty="0" smtClean="0">
                <a:solidFill>
                  <a:srgbClr val="000000"/>
                </a:solidFill>
                <a:latin typeface="+mn-lt"/>
              </a:rPr>
              <a:t> approbation </a:t>
            </a:r>
            <a:r>
              <a:rPr lang="en-GB" sz="700" i="1" dirty="0" err="1" smtClean="0">
                <a:solidFill>
                  <a:srgbClr val="000000"/>
                </a:solidFill>
                <a:latin typeface="+mn-lt"/>
              </a:rPr>
              <a:t>uniquement</a:t>
            </a:r>
            <a:r>
              <a:rPr lang="en-GB" sz="700" i="1" dirty="0" smtClean="0">
                <a:solidFill>
                  <a:srgbClr val="000000"/>
                </a:solidFill>
                <a:latin typeface="+mn-lt"/>
              </a:rPr>
              <a:t> </a:t>
            </a:r>
            <a:r>
              <a:rPr lang="en-GB" sz="700" i="1" dirty="0" err="1" smtClean="0">
                <a:solidFill>
                  <a:srgbClr val="000000"/>
                </a:solidFill>
                <a:latin typeface="+mn-lt"/>
              </a:rPr>
              <a:t>provisoire</a:t>
            </a:r>
            <a:endParaRPr lang="en-US" sz="700" i="1" dirty="0">
              <a:solidFill>
                <a:srgbClr val="000000"/>
              </a:solidFill>
              <a:latin typeface="+mn-lt"/>
            </a:endParaRPr>
          </a:p>
        </p:txBody>
      </p:sp>
      <p:grpSp>
        <p:nvGrpSpPr>
          <p:cNvPr id="141" name="Group 10"/>
          <p:cNvGrpSpPr>
            <a:grpSpLocks/>
          </p:cNvGrpSpPr>
          <p:nvPr/>
        </p:nvGrpSpPr>
        <p:grpSpPr bwMode="auto">
          <a:xfrm>
            <a:off x="5022850" y="3594100"/>
            <a:ext cx="236538" cy="215900"/>
            <a:chOff x="5068477" y="3594266"/>
            <a:chExt cx="236652" cy="213630"/>
          </a:xfrm>
        </p:grpSpPr>
        <p:sp>
          <p:nvSpPr>
            <p:cNvPr id="142" name="TextBox 11"/>
            <p:cNvSpPr txBox="1">
              <a:spLocks noChangeArrowheads="1"/>
            </p:cNvSpPr>
            <p:nvPr/>
          </p:nvSpPr>
          <p:spPr bwMode="auto">
            <a:xfrm>
              <a:off x="5068477" y="3594266"/>
              <a:ext cx="236652" cy="213630"/>
            </a:xfrm>
            <a:prstGeom prst="rect">
              <a:avLst/>
            </a:prstGeom>
            <a:noFill/>
            <a:ln w="9525">
              <a:noFill/>
              <a:miter lim="800000"/>
              <a:headEnd/>
              <a:tailEnd/>
            </a:ln>
          </p:spPr>
          <p:txBody>
            <a:bodyPr wrap="none">
              <a:spAutoFit/>
            </a:bodyPr>
            <a:lstStyle/>
            <a:p>
              <a:r>
                <a:rPr lang="en-GB" sz="800">
                  <a:latin typeface="Calibri" pitchFamily="34" charset="0"/>
                </a:rPr>
                <a:t>9</a:t>
              </a:r>
            </a:p>
          </p:txBody>
        </p:sp>
        <p:cxnSp>
          <p:nvCxnSpPr>
            <p:cNvPr id="143" name="Straight Connector 142"/>
            <p:cNvCxnSpPr/>
            <p:nvPr/>
          </p:nvCxnSpPr>
          <p:spPr>
            <a:xfrm rot="5400000">
              <a:off x="5054968" y="3702652"/>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44" name="Text Box 166"/>
          <p:cNvSpPr txBox="1">
            <a:spLocks noChangeArrowheads="1"/>
          </p:cNvSpPr>
          <p:nvPr/>
        </p:nvSpPr>
        <p:spPr bwMode="auto">
          <a:xfrm>
            <a:off x="4267728" y="2486364"/>
            <a:ext cx="219075" cy="169863"/>
          </a:xfrm>
          <a:prstGeom prst="rect">
            <a:avLst/>
          </a:prstGeom>
          <a:noFill/>
          <a:ln w="9525">
            <a:noFill/>
            <a:miter lim="800000"/>
            <a:headEnd/>
            <a:tailEnd/>
          </a:ln>
        </p:spPr>
        <p:txBody>
          <a:bodyPr wrap="none">
            <a:spAutoFit/>
          </a:bodyPr>
          <a:lstStyle/>
          <a:p>
            <a:r>
              <a:rPr lang="en-GB" sz="500" b="1" dirty="0"/>
              <a:t>‡</a:t>
            </a:r>
            <a:endParaRPr lang="en-US" sz="500" b="1" dirty="0"/>
          </a:p>
        </p:txBody>
      </p:sp>
      <p:sp>
        <p:nvSpPr>
          <p:cNvPr id="145" name="Text Box 166"/>
          <p:cNvSpPr txBox="1">
            <a:spLocks noChangeArrowheads="1"/>
          </p:cNvSpPr>
          <p:nvPr/>
        </p:nvSpPr>
        <p:spPr bwMode="auto">
          <a:xfrm>
            <a:off x="436564" y="3343614"/>
            <a:ext cx="4318811" cy="200055"/>
          </a:xfrm>
          <a:prstGeom prst="rect">
            <a:avLst/>
          </a:prstGeom>
          <a:noFill/>
          <a:ln w="9525">
            <a:noFill/>
            <a:miter lim="800000"/>
            <a:headEnd/>
            <a:tailEnd/>
          </a:ln>
        </p:spPr>
        <p:txBody>
          <a:bodyPr wrap="none">
            <a:spAutoFit/>
          </a:bodyPr>
          <a:lstStyle/>
          <a:p>
            <a:r>
              <a:rPr lang="en-GB" sz="500" b="1" i="1" dirty="0">
                <a:latin typeface="+mn-lt"/>
              </a:rPr>
              <a:t>‡ </a:t>
            </a:r>
            <a:r>
              <a:rPr lang="en-GB" sz="700" i="1" dirty="0" err="1" smtClean="0">
                <a:latin typeface="+mn-lt"/>
              </a:rPr>
              <a:t>Indique</a:t>
            </a:r>
            <a:r>
              <a:rPr lang="en-GB" sz="700" i="1" dirty="0" smtClean="0">
                <a:latin typeface="+mn-lt"/>
              </a:rPr>
              <a:t> </a:t>
            </a:r>
            <a:r>
              <a:rPr lang="en-GB" sz="700" i="1" dirty="0" err="1" smtClean="0">
                <a:latin typeface="+mn-lt"/>
              </a:rPr>
              <a:t>une</a:t>
            </a:r>
            <a:r>
              <a:rPr lang="en-GB" sz="700" i="1" dirty="0" smtClean="0">
                <a:latin typeface="+mn-lt"/>
              </a:rPr>
              <a:t> approbation </a:t>
            </a:r>
            <a:r>
              <a:rPr lang="en-GB" sz="700" i="1" dirty="0" err="1" smtClean="0">
                <a:latin typeface="+mn-lt"/>
              </a:rPr>
              <a:t>provisoire</a:t>
            </a:r>
            <a:r>
              <a:rPr lang="en-GB" sz="700" i="1" dirty="0" smtClean="0">
                <a:latin typeface="+mn-lt"/>
              </a:rPr>
              <a:t> en </a:t>
            </a:r>
            <a:r>
              <a:rPr lang="en-GB" sz="700" i="1" dirty="0" err="1" smtClean="0">
                <a:latin typeface="+mn-lt"/>
              </a:rPr>
              <a:t>tant</a:t>
            </a:r>
            <a:r>
              <a:rPr lang="en-GB" sz="700" i="1" dirty="0" smtClean="0">
                <a:latin typeface="+mn-lt"/>
              </a:rPr>
              <a:t> </a:t>
            </a:r>
            <a:r>
              <a:rPr lang="en-GB" sz="700" i="1" dirty="0" err="1" smtClean="0">
                <a:latin typeface="+mn-lt"/>
              </a:rPr>
              <a:t>que</a:t>
            </a:r>
            <a:r>
              <a:rPr lang="en-GB" sz="700" i="1" dirty="0" smtClean="0">
                <a:latin typeface="+mn-lt"/>
              </a:rPr>
              <a:t> </a:t>
            </a:r>
            <a:r>
              <a:rPr lang="en-GB" sz="700" i="1" dirty="0" err="1" smtClean="0">
                <a:latin typeface="+mn-lt"/>
              </a:rPr>
              <a:t>moustiquaire</a:t>
            </a:r>
            <a:r>
              <a:rPr lang="en-GB" sz="700" i="1" dirty="0" smtClean="0">
                <a:latin typeface="+mn-lt"/>
              </a:rPr>
              <a:t> </a:t>
            </a:r>
            <a:r>
              <a:rPr lang="en-GB" sz="700" i="1" dirty="0" err="1">
                <a:latin typeface="+mn-lt"/>
              </a:rPr>
              <a:t>traitée</a:t>
            </a:r>
            <a:r>
              <a:rPr lang="en-GB" sz="700" i="1" dirty="0">
                <a:latin typeface="+mn-lt"/>
              </a:rPr>
              <a:t> par un insecticide à longue </a:t>
            </a:r>
            <a:r>
              <a:rPr lang="en-GB" sz="700" i="1" dirty="0" err="1">
                <a:latin typeface="+mn-lt"/>
              </a:rPr>
              <a:t>durée</a:t>
            </a:r>
            <a:r>
              <a:rPr lang="en-GB" sz="700" i="1" dirty="0">
                <a:latin typeface="+mn-lt"/>
              </a:rPr>
              <a:t> </a:t>
            </a:r>
            <a:r>
              <a:rPr lang="en-GB" sz="700" i="1" dirty="0" err="1" smtClean="0">
                <a:latin typeface="+mn-lt"/>
              </a:rPr>
              <a:t>d’action</a:t>
            </a:r>
            <a:endParaRPr lang="en-US" sz="500" b="1" i="1" u="sng" dirty="0">
              <a:solidFill>
                <a:srgbClr val="FF0000"/>
              </a:solidFill>
              <a:latin typeface="+mn-lt"/>
            </a:endParaRPr>
          </a:p>
        </p:txBody>
      </p:sp>
      <p:sp>
        <p:nvSpPr>
          <p:cNvPr id="56" name="Rectangle 55"/>
          <p:cNvSpPr/>
          <p:nvPr/>
        </p:nvSpPr>
        <p:spPr>
          <a:xfrm>
            <a:off x="128588" y="396092"/>
            <a:ext cx="4624387" cy="1177245"/>
          </a:xfrm>
          <a:prstGeom prst="rect">
            <a:avLst/>
          </a:prstGeom>
        </p:spPr>
        <p:txBody>
          <a:bodyPr>
            <a:spAutoFit/>
          </a:bodyPr>
          <a:lstStyle/>
          <a:p>
            <a:pPr>
              <a:defRPr/>
            </a:pPr>
            <a:r>
              <a:rPr lang="en-GB" sz="950" b="1" dirty="0" err="1" smtClean="0">
                <a:solidFill>
                  <a:srgbClr val="000000"/>
                </a:solidFill>
                <a:latin typeface="+mn-lt"/>
                <a:ea typeface="+mn-ea"/>
                <a:cs typeface="Arial" charset="0"/>
              </a:rPr>
              <a:t>Cible</a:t>
            </a:r>
            <a:r>
              <a:rPr lang="en-GB" sz="950" b="1" dirty="0" smtClean="0">
                <a:solidFill>
                  <a:srgbClr val="000000"/>
                </a:solidFill>
                <a:latin typeface="+mn-lt"/>
                <a:ea typeface="+mn-ea"/>
                <a:cs typeface="Arial" charset="0"/>
              </a:rPr>
              <a:t> du </a:t>
            </a:r>
            <a:r>
              <a:rPr lang="en-GB" sz="950" b="1" dirty="0" err="1" smtClean="0">
                <a:solidFill>
                  <a:srgbClr val="000000"/>
                </a:solidFill>
                <a:latin typeface="+mn-lt"/>
                <a:ea typeface="+mn-ea"/>
                <a:cs typeface="Arial" charset="0"/>
              </a:rPr>
              <a:t>nerf</a:t>
            </a:r>
            <a:r>
              <a:rPr lang="en-GB" sz="950" b="1" dirty="0" smtClean="0">
                <a:solidFill>
                  <a:srgbClr val="000000"/>
                </a:solidFill>
                <a:latin typeface="+mn-lt"/>
                <a:ea typeface="+mn-ea"/>
                <a:cs typeface="Arial" charset="0"/>
              </a:rPr>
              <a:t> et du muscle</a:t>
            </a:r>
            <a:endParaRPr lang="en-GB" sz="950" b="1" dirty="0">
              <a:solidFill>
                <a:srgbClr val="000000"/>
              </a:solidFill>
              <a:latin typeface="+mn-lt"/>
              <a:ea typeface="+mn-ea"/>
              <a:cs typeface="Arial" charset="0"/>
            </a:endParaRPr>
          </a:p>
          <a:p>
            <a:pPr>
              <a:defRPr/>
            </a:pPr>
            <a:r>
              <a:rPr lang="de-DE" sz="950" dirty="0" smtClean="0">
                <a:solidFill>
                  <a:srgbClr val="000000"/>
                </a:solidFill>
                <a:latin typeface="+mn-lt"/>
                <a:ea typeface="+mn-ea"/>
                <a:cs typeface="Arial" charset="0"/>
              </a:rPr>
              <a:t>La plupart des insecticides actuels agissent sur les cibles des nerfs/muscles et </a:t>
            </a:r>
          </a:p>
          <a:p>
            <a:pPr>
              <a:defRPr/>
            </a:pPr>
            <a:r>
              <a:rPr lang="de-DE" sz="950" dirty="0" smtClean="0">
                <a:solidFill>
                  <a:srgbClr val="000000"/>
                </a:solidFill>
                <a:latin typeface="+mn-lt"/>
                <a:ea typeface="+mn-ea"/>
                <a:cs typeface="Arial" charset="0"/>
              </a:rPr>
              <a:t>ont généralement une action rapide.</a:t>
            </a:r>
            <a:endParaRPr lang="de-DE" sz="950" dirty="0">
              <a:solidFill>
                <a:srgbClr val="000000"/>
              </a:solidFill>
              <a:latin typeface="+mn-lt"/>
              <a:ea typeface="+mn-ea"/>
              <a:cs typeface="Arial" charset="0"/>
            </a:endParaRPr>
          </a:p>
          <a:p>
            <a:pPr>
              <a:defRPr/>
            </a:pPr>
            <a:endParaRPr lang="de-DE" sz="100" dirty="0">
              <a:solidFill>
                <a:srgbClr val="006600"/>
              </a:solidFill>
              <a:latin typeface="+mn-lt"/>
              <a:ea typeface="+mn-ea"/>
              <a:cs typeface="Arial" charset="0"/>
            </a:endParaRPr>
          </a:p>
          <a:p>
            <a:pPr>
              <a:defRPr/>
            </a:pPr>
            <a:r>
              <a:rPr lang="en-GB" sz="950" i="1" dirty="0" err="1" smtClean="0">
                <a:solidFill>
                  <a:srgbClr val="008000"/>
                </a:solidFill>
                <a:latin typeface="+mn-lt"/>
                <a:ea typeface="+mn-ea"/>
                <a:cs typeface="Arial" charset="0"/>
              </a:rPr>
              <a:t>Groupe</a:t>
            </a:r>
            <a:r>
              <a:rPr lang="en-GB" sz="950" i="1" dirty="0" smtClean="0">
                <a:solidFill>
                  <a:srgbClr val="008000"/>
                </a:solidFill>
                <a:latin typeface="+mn-lt"/>
                <a:ea typeface="+mn-ea"/>
                <a:cs typeface="Arial" charset="0"/>
              </a:rPr>
              <a:t> </a:t>
            </a:r>
            <a:r>
              <a:rPr lang="en-GB" sz="950" i="1" dirty="0">
                <a:solidFill>
                  <a:srgbClr val="008000"/>
                </a:solidFill>
                <a:latin typeface="+mn-lt"/>
                <a:ea typeface="+mn-ea"/>
                <a:cs typeface="Arial" charset="0"/>
              </a:rPr>
              <a:t>1 </a:t>
            </a:r>
            <a:r>
              <a:rPr lang="en-GB" sz="950" i="1" dirty="0" smtClean="0">
                <a:solidFill>
                  <a:srgbClr val="008000"/>
                </a:solidFill>
                <a:latin typeface="+mn-lt"/>
                <a:ea typeface="+mn-ea"/>
                <a:cs typeface="Arial" charset="0"/>
              </a:rPr>
              <a:t> </a:t>
            </a:r>
            <a:r>
              <a:rPr lang="en-GB" sz="950" i="1" dirty="0" err="1" smtClean="0">
                <a:solidFill>
                  <a:srgbClr val="008000"/>
                </a:solidFill>
                <a:latin typeface="+mn-lt"/>
                <a:ea typeface="+mn-ea"/>
                <a:cs typeface="Arial" charset="0"/>
              </a:rPr>
              <a:t>Inhibiteurs</a:t>
            </a:r>
            <a:r>
              <a:rPr lang="en-GB" sz="950" i="1" dirty="0" smtClean="0">
                <a:solidFill>
                  <a:srgbClr val="008000"/>
                </a:solidFill>
                <a:latin typeface="+mn-lt"/>
                <a:ea typeface="+mn-ea"/>
                <a:cs typeface="Arial" charset="0"/>
              </a:rPr>
              <a:t> de </a:t>
            </a:r>
            <a:r>
              <a:rPr lang="en-GB" sz="950" i="1" dirty="0" err="1" smtClean="0">
                <a:solidFill>
                  <a:srgbClr val="008000"/>
                </a:solidFill>
                <a:latin typeface="+mn-lt"/>
                <a:ea typeface="+mn-ea"/>
                <a:cs typeface="Arial" charset="0"/>
              </a:rPr>
              <a:t>l’Acetylcholinesterase</a:t>
            </a:r>
            <a:r>
              <a:rPr lang="en-GB" sz="950" i="1" dirty="0" smtClean="0">
                <a:solidFill>
                  <a:srgbClr val="008000"/>
                </a:solidFill>
                <a:latin typeface="+mn-lt"/>
                <a:ea typeface="+mn-ea"/>
                <a:cs typeface="Arial" charset="0"/>
              </a:rPr>
              <a:t> </a:t>
            </a:r>
            <a:r>
              <a:rPr lang="en-GB" sz="950" i="1" dirty="0">
                <a:solidFill>
                  <a:srgbClr val="008000"/>
                </a:solidFill>
                <a:latin typeface="+mn-lt"/>
                <a:ea typeface="+mn-ea"/>
                <a:cs typeface="Arial" charset="0"/>
              </a:rPr>
              <a:t>(</a:t>
            </a:r>
            <a:r>
              <a:rPr lang="en-GB" sz="950" i="1" dirty="0" err="1">
                <a:solidFill>
                  <a:srgbClr val="008000"/>
                </a:solidFill>
                <a:latin typeface="+mn-lt"/>
                <a:ea typeface="+mn-ea"/>
                <a:cs typeface="Arial" charset="0"/>
              </a:rPr>
              <a:t>AChE</a:t>
            </a:r>
            <a:r>
              <a:rPr lang="en-GB" sz="950" i="1" dirty="0" smtClean="0">
                <a:solidFill>
                  <a:srgbClr val="008000"/>
                </a:solidFill>
                <a:latin typeface="+mn-lt"/>
                <a:ea typeface="+mn-ea"/>
                <a:cs typeface="Arial" charset="0"/>
              </a:rPr>
              <a:t>)</a:t>
            </a:r>
          </a:p>
          <a:p>
            <a:pPr>
              <a:defRPr/>
            </a:pPr>
            <a:r>
              <a:rPr lang="en-GB" sz="950" dirty="0" smtClean="0">
                <a:solidFill>
                  <a:srgbClr val="008000"/>
                </a:solidFill>
                <a:latin typeface="+mn-lt"/>
                <a:ea typeface="+mn-ea"/>
                <a:cs typeface="Arial" charset="0"/>
              </a:rPr>
              <a:t>                1A </a:t>
            </a:r>
            <a:r>
              <a:rPr lang="en-GB" sz="950" dirty="0" err="1" smtClean="0">
                <a:solidFill>
                  <a:srgbClr val="008000"/>
                </a:solidFill>
                <a:latin typeface="+mn-lt"/>
                <a:ea typeface="+mn-ea"/>
                <a:cs typeface="Arial" charset="0"/>
              </a:rPr>
              <a:t>Carbamates</a:t>
            </a:r>
            <a:r>
              <a:rPr lang="en-GB" sz="950" dirty="0" smtClean="0">
                <a:solidFill>
                  <a:srgbClr val="008000"/>
                </a:solidFill>
                <a:latin typeface="+mn-lt"/>
                <a:ea typeface="+mn-ea"/>
                <a:cs typeface="Arial" charset="0"/>
              </a:rPr>
              <a:t>, 1B Organophosphates</a:t>
            </a:r>
            <a:endParaRPr lang="en-GB" sz="950" i="1" dirty="0" smtClean="0">
              <a:solidFill>
                <a:srgbClr val="008000"/>
              </a:solidFill>
              <a:latin typeface="+mn-lt"/>
              <a:ea typeface="+mn-ea"/>
              <a:cs typeface="Arial" charset="0"/>
            </a:endParaRPr>
          </a:p>
          <a:p>
            <a:pPr>
              <a:defRPr/>
            </a:pPr>
            <a:endParaRPr lang="en-GB" sz="200" b="1" i="1" strike="sngStrike" dirty="0">
              <a:solidFill>
                <a:srgbClr val="FF0000"/>
              </a:solidFill>
              <a:latin typeface="+mn-lt"/>
              <a:ea typeface="+mn-ea"/>
              <a:cs typeface="Arial" charset="0"/>
            </a:endParaRPr>
          </a:p>
          <a:p>
            <a:pPr>
              <a:defRPr/>
            </a:pPr>
            <a:endParaRPr lang="en-GB" sz="100" b="1" i="1" dirty="0">
              <a:solidFill>
                <a:srgbClr val="0000CC"/>
              </a:solidFill>
              <a:latin typeface="+mn-lt"/>
              <a:ea typeface="+mn-ea"/>
              <a:cs typeface="Arial" charset="0"/>
            </a:endParaRPr>
          </a:p>
          <a:p>
            <a:pPr>
              <a:defRPr/>
            </a:pPr>
            <a:r>
              <a:rPr lang="en-GB" sz="950" i="1" dirty="0" err="1" smtClean="0">
                <a:solidFill>
                  <a:srgbClr val="008000"/>
                </a:solidFill>
                <a:latin typeface="+mn-lt"/>
                <a:ea typeface="+mn-ea"/>
                <a:cs typeface="Arial" charset="0"/>
              </a:rPr>
              <a:t>Groupe</a:t>
            </a:r>
            <a:r>
              <a:rPr lang="en-GB" sz="950" i="1" dirty="0" smtClean="0">
                <a:solidFill>
                  <a:srgbClr val="008000"/>
                </a:solidFill>
                <a:latin typeface="+mn-lt"/>
                <a:ea typeface="+mn-ea"/>
                <a:cs typeface="Arial" charset="0"/>
              </a:rPr>
              <a:t> </a:t>
            </a:r>
            <a:r>
              <a:rPr lang="en-GB" sz="950" i="1" dirty="0">
                <a:solidFill>
                  <a:srgbClr val="008000"/>
                </a:solidFill>
                <a:latin typeface="+mn-lt"/>
                <a:ea typeface="+mn-ea"/>
                <a:cs typeface="Arial" charset="0"/>
              </a:rPr>
              <a:t>3 </a:t>
            </a:r>
            <a:r>
              <a:rPr lang="en-GB" sz="950" i="1" dirty="0" smtClean="0">
                <a:solidFill>
                  <a:srgbClr val="008000"/>
                </a:solidFill>
                <a:latin typeface="+mn-lt"/>
                <a:ea typeface="+mn-ea"/>
                <a:cs typeface="Arial" charset="0"/>
              </a:rPr>
              <a:t> </a:t>
            </a:r>
            <a:r>
              <a:rPr lang="en-GB" sz="950" i="1" dirty="0" err="1" smtClean="0">
                <a:solidFill>
                  <a:srgbClr val="008000"/>
                </a:solidFill>
                <a:latin typeface="+mn-lt"/>
                <a:ea typeface="+mn-ea"/>
                <a:cs typeface="Arial" charset="0"/>
              </a:rPr>
              <a:t>Modulateurs</a:t>
            </a:r>
            <a:r>
              <a:rPr lang="en-GB" sz="950" i="1" dirty="0" smtClean="0">
                <a:solidFill>
                  <a:srgbClr val="008000"/>
                </a:solidFill>
                <a:latin typeface="+mn-lt"/>
                <a:ea typeface="+mn-ea"/>
                <a:cs typeface="Arial" charset="0"/>
              </a:rPr>
              <a:t> des </a:t>
            </a:r>
            <a:r>
              <a:rPr lang="en-GB" sz="950" i="1" dirty="0" err="1" smtClean="0">
                <a:solidFill>
                  <a:srgbClr val="008000"/>
                </a:solidFill>
                <a:latin typeface="+mn-lt"/>
                <a:ea typeface="+mn-ea"/>
                <a:cs typeface="Arial" charset="0"/>
              </a:rPr>
              <a:t>cannaux</a:t>
            </a:r>
            <a:r>
              <a:rPr lang="en-GB" sz="950" i="1" dirty="0" smtClean="0">
                <a:solidFill>
                  <a:srgbClr val="008000"/>
                </a:solidFill>
                <a:latin typeface="+mn-lt"/>
                <a:ea typeface="+mn-ea"/>
                <a:cs typeface="Arial" charset="0"/>
              </a:rPr>
              <a:t> sodium</a:t>
            </a:r>
          </a:p>
          <a:p>
            <a:pPr>
              <a:defRPr/>
            </a:pPr>
            <a:r>
              <a:rPr lang="en-GB" sz="950" dirty="0" smtClean="0">
                <a:solidFill>
                  <a:srgbClr val="008000"/>
                </a:solidFill>
                <a:latin typeface="+mn-lt"/>
                <a:ea typeface="+mn-ea"/>
                <a:cs typeface="Arial" charset="0"/>
              </a:rPr>
              <a:t>                3A </a:t>
            </a:r>
            <a:r>
              <a:rPr lang="en-GB" sz="950" dirty="0">
                <a:solidFill>
                  <a:srgbClr val="008000"/>
                </a:solidFill>
                <a:latin typeface="+mn-lt"/>
                <a:ea typeface="+mn-ea"/>
                <a:cs typeface="Arial" charset="0"/>
              </a:rPr>
              <a:t>Pyrethrins, Pyrethroids, 3B </a:t>
            </a:r>
            <a:r>
              <a:rPr lang="en-GB" sz="950" dirty="0" smtClean="0">
                <a:solidFill>
                  <a:srgbClr val="008000"/>
                </a:solidFill>
                <a:latin typeface="+mn-lt"/>
                <a:ea typeface="+mn-ea"/>
                <a:cs typeface="Arial" charset="0"/>
              </a:rPr>
              <a:t>DDT</a:t>
            </a:r>
            <a:r>
              <a:rPr lang="en-GB" sz="950" b="1" i="1" strike="sngStrike" dirty="0" smtClean="0">
                <a:solidFill>
                  <a:srgbClr val="FF0000"/>
                </a:solidFill>
                <a:latin typeface="+mn-lt"/>
                <a:ea typeface="+mn-ea"/>
                <a:cs typeface="Arial" charset="0"/>
              </a:rPr>
              <a:t>        </a:t>
            </a:r>
            <a:endParaRPr lang="en-GB" sz="950" strike="sngStrike" dirty="0">
              <a:solidFill>
                <a:srgbClr val="FF0000"/>
              </a:solidFill>
              <a:latin typeface="+mn-lt"/>
              <a:ea typeface="+mn-ea"/>
              <a:cs typeface="Arial" charset="0"/>
            </a:endParaRPr>
          </a:p>
        </p:txBody>
      </p:sp>
      <p:pic>
        <p:nvPicPr>
          <p:cNvPr id="59" name="Picture 4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30900" y="511399"/>
            <a:ext cx="792089"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5544" y="1589187"/>
            <a:ext cx="3906756" cy="1628145"/>
          </a:xfrm>
          <a:prstGeom prst="rect">
            <a:avLst/>
          </a:prstGeom>
          <a:noFill/>
          <a:ln w="15875">
            <a:solidFill>
              <a:srgbClr val="A5B5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5602" name="Rectangle 41"/>
          <p:cNvSpPr>
            <a:spLocks noChangeArrowheads="1"/>
          </p:cNvSpPr>
          <p:nvPr/>
        </p:nvSpPr>
        <p:spPr bwMode="auto">
          <a:xfrm>
            <a:off x="203200" y="134938"/>
            <a:ext cx="4910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a:solidFill>
                  <a:schemeClr val="bg1"/>
                </a:solidFill>
                <a:latin typeface="Calibri" charset="0"/>
              </a:rPr>
              <a:t>Classes de modes </a:t>
            </a:r>
            <a:r>
              <a:rPr lang="en-GB" b="1" dirty="0" err="1">
                <a:solidFill>
                  <a:schemeClr val="bg1"/>
                </a:solidFill>
                <a:latin typeface="Calibri" charset="0"/>
              </a:rPr>
              <a:t>d’actions</a:t>
            </a:r>
            <a:r>
              <a:rPr lang="en-GB" b="1" dirty="0">
                <a:solidFill>
                  <a:schemeClr val="bg1"/>
                </a:solidFill>
                <a:latin typeface="Calibri" charset="0"/>
              </a:rPr>
              <a:t> </a:t>
            </a:r>
            <a:r>
              <a:rPr lang="en-GB" b="1" dirty="0" err="1">
                <a:solidFill>
                  <a:schemeClr val="bg1"/>
                </a:solidFill>
                <a:latin typeface="Calibri" charset="0"/>
              </a:rPr>
              <a:t>disponibles</a:t>
            </a:r>
            <a:r>
              <a:rPr lang="en-GB" b="1" dirty="0">
                <a:solidFill>
                  <a:schemeClr val="bg1"/>
                </a:solidFill>
                <a:latin typeface="Calibri" charset="0"/>
              </a:rPr>
              <a:t> pour contrôler les </a:t>
            </a:r>
            <a:r>
              <a:rPr lang="fr-FR" b="1" dirty="0">
                <a:solidFill>
                  <a:schemeClr val="bg1"/>
                </a:solidFill>
                <a:latin typeface="Calibri" charset="0"/>
              </a:rPr>
              <a:t>vecteurs </a:t>
            </a:r>
            <a:r>
              <a:rPr lang="en-GB" b="1" dirty="0" smtClean="0">
                <a:solidFill>
                  <a:schemeClr val="bg1"/>
                </a:solidFill>
                <a:latin typeface="Calibri" charset="0"/>
              </a:rPr>
              <a:t>– </a:t>
            </a:r>
            <a:r>
              <a:rPr lang="en-GB" b="1" dirty="0" err="1" smtClean="0">
                <a:solidFill>
                  <a:schemeClr val="bg1"/>
                </a:solidFill>
                <a:latin typeface="Calibri" charset="0"/>
              </a:rPr>
              <a:t>Larves</a:t>
            </a:r>
            <a:endParaRPr lang="en-GB" b="1" dirty="0">
              <a:solidFill>
                <a:schemeClr val="bg1"/>
              </a:solidFill>
              <a:latin typeface="Calibri" charset="0"/>
            </a:endParaRPr>
          </a:p>
        </p:txBody>
      </p:sp>
      <p:sp>
        <p:nvSpPr>
          <p:cNvPr id="10" name="Round Diagonal Corner Rectangle 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3556" name="Rectangle 18"/>
          <p:cNvSpPr>
            <a:spLocks noChangeArrowheads="1"/>
          </p:cNvSpPr>
          <p:nvPr/>
        </p:nvSpPr>
        <p:spPr bwMode="auto">
          <a:xfrm>
            <a:off x="128588" y="411163"/>
            <a:ext cx="4895850"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950" b="1" dirty="0" err="1">
                <a:solidFill>
                  <a:srgbClr val="000000"/>
                </a:solidFill>
                <a:latin typeface="Calibri" charset="0"/>
              </a:rPr>
              <a:t>Cible</a:t>
            </a:r>
            <a:r>
              <a:rPr lang="en-GB" sz="950" b="1" dirty="0">
                <a:solidFill>
                  <a:srgbClr val="000000"/>
                </a:solidFill>
                <a:latin typeface="Calibri" charset="0"/>
              </a:rPr>
              <a:t> du </a:t>
            </a:r>
            <a:r>
              <a:rPr lang="en-GB" sz="950" b="1" dirty="0" err="1">
                <a:solidFill>
                  <a:srgbClr val="000000"/>
                </a:solidFill>
                <a:latin typeface="Calibri" charset="0"/>
              </a:rPr>
              <a:t>nerf</a:t>
            </a:r>
            <a:r>
              <a:rPr lang="en-GB" sz="950" b="1" dirty="0">
                <a:solidFill>
                  <a:srgbClr val="000000"/>
                </a:solidFill>
                <a:latin typeface="Calibri" charset="0"/>
              </a:rPr>
              <a:t> et du muscle</a:t>
            </a:r>
          </a:p>
          <a:p>
            <a:pPr>
              <a:defRPr/>
            </a:pPr>
            <a:r>
              <a:rPr lang="de-DE" sz="950" dirty="0" smtClean="0">
                <a:solidFill>
                  <a:srgbClr val="000000"/>
                </a:solidFill>
                <a:latin typeface="Calibri" charset="0"/>
              </a:rPr>
              <a:t>Agissent sur les nerfs/muscles et agissent généralement de manière rapide.</a:t>
            </a:r>
            <a:endParaRPr lang="de-DE" sz="950" dirty="0">
              <a:solidFill>
                <a:srgbClr val="000000"/>
              </a:solidFill>
              <a:latin typeface="Calibri" charset="0"/>
            </a:endParaRPr>
          </a:p>
          <a:p>
            <a:pPr>
              <a:defRPr/>
            </a:pPr>
            <a:r>
              <a:rPr lang="en-GB" sz="950" i="1" dirty="0" err="1" smtClean="0">
                <a:solidFill>
                  <a:srgbClr val="008000"/>
                </a:solidFill>
                <a:latin typeface="Calibri" charset="0"/>
              </a:rPr>
              <a:t>Groupe</a:t>
            </a:r>
            <a:r>
              <a:rPr lang="en-GB" sz="950" i="1" dirty="0" smtClean="0">
                <a:solidFill>
                  <a:srgbClr val="008000"/>
                </a:solidFill>
                <a:latin typeface="Calibri" charset="0"/>
              </a:rPr>
              <a:t> </a:t>
            </a:r>
            <a:r>
              <a:rPr lang="en-GB" sz="950" i="1" dirty="0">
                <a:solidFill>
                  <a:srgbClr val="008000"/>
                </a:solidFill>
                <a:latin typeface="Calibri" charset="0"/>
              </a:rPr>
              <a:t>1 </a:t>
            </a:r>
            <a:r>
              <a:rPr lang="en-GB" sz="950" i="1" dirty="0" smtClean="0">
                <a:solidFill>
                  <a:srgbClr val="008000"/>
                </a:solidFill>
                <a:latin typeface="Calibri" charset="0"/>
              </a:rPr>
              <a:t>– </a:t>
            </a:r>
            <a:r>
              <a:rPr lang="en-GB" sz="950" i="1" dirty="0" err="1" smtClean="0">
                <a:solidFill>
                  <a:srgbClr val="008000"/>
                </a:solidFill>
                <a:latin typeface="Calibri" charset="0"/>
              </a:rPr>
              <a:t>Inhibiteurs</a:t>
            </a:r>
            <a:r>
              <a:rPr lang="en-GB" sz="950" i="1" dirty="0" smtClean="0">
                <a:solidFill>
                  <a:srgbClr val="008000"/>
                </a:solidFill>
                <a:latin typeface="Calibri" charset="0"/>
              </a:rPr>
              <a:t> </a:t>
            </a:r>
            <a:r>
              <a:rPr lang="en-GB" sz="950" i="1" dirty="0" err="1" smtClean="0">
                <a:solidFill>
                  <a:srgbClr val="008000"/>
                </a:solidFill>
                <a:latin typeface="Calibri" charset="0"/>
              </a:rPr>
              <a:t>d’Acetylcholinesterase</a:t>
            </a:r>
            <a:r>
              <a:rPr lang="en-GB" sz="950" i="1" dirty="0" smtClean="0">
                <a:solidFill>
                  <a:srgbClr val="008000"/>
                </a:solidFill>
                <a:latin typeface="Calibri" charset="0"/>
              </a:rPr>
              <a:t> </a:t>
            </a:r>
            <a:r>
              <a:rPr lang="en-GB" sz="950" i="1" dirty="0">
                <a:solidFill>
                  <a:srgbClr val="008000"/>
                </a:solidFill>
                <a:latin typeface="Calibri" charset="0"/>
              </a:rPr>
              <a:t>(</a:t>
            </a:r>
            <a:r>
              <a:rPr lang="en-GB" sz="950" i="1" dirty="0" err="1">
                <a:solidFill>
                  <a:srgbClr val="008000"/>
                </a:solidFill>
                <a:latin typeface="Calibri" charset="0"/>
              </a:rPr>
              <a:t>AChE</a:t>
            </a:r>
            <a:r>
              <a:rPr lang="en-GB" sz="950" i="1" dirty="0">
                <a:solidFill>
                  <a:srgbClr val="008000"/>
                </a:solidFill>
                <a:latin typeface="Calibri" charset="0"/>
              </a:rPr>
              <a:t>) </a:t>
            </a:r>
            <a:r>
              <a:rPr lang="en-GB" sz="950" i="1" dirty="0" smtClean="0">
                <a:solidFill>
                  <a:srgbClr val="008000"/>
                </a:solidFill>
                <a:latin typeface="Calibri" charset="0"/>
              </a:rPr>
              <a:t>- </a:t>
            </a:r>
            <a:r>
              <a:rPr lang="en-GB" sz="950" i="1" dirty="0">
                <a:solidFill>
                  <a:srgbClr val="008000"/>
                </a:solidFill>
                <a:latin typeface="Calibri" charset="0"/>
              </a:rPr>
              <a:t>1B Organophosphates</a:t>
            </a:r>
          </a:p>
          <a:p>
            <a:pPr>
              <a:defRPr/>
            </a:pPr>
            <a:r>
              <a:rPr lang="en-US" sz="950" i="1" dirty="0" err="1" smtClean="0">
                <a:solidFill>
                  <a:srgbClr val="008000"/>
                </a:solidFill>
                <a:latin typeface="Calibri" charset="0"/>
              </a:rPr>
              <a:t>Groupe</a:t>
            </a:r>
            <a:r>
              <a:rPr lang="en-US" sz="950" i="1" dirty="0" smtClean="0">
                <a:solidFill>
                  <a:srgbClr val="008000"/>
                </a:solidFill>
                <a:latin typeface="Calibri" charset="0"/>
              </a:rPr>
              <a:t> </a:t>
            </a:r>
            <a:r>
              <a:rPr lang="en-US" sz="950" i="1" dirty="0">
                <a:solidFill>
                  <a:srgbClr val="008000"/>
                </a:solidFill>
                <a:latin typeface="Calibri" charset="0"/>
              </a:rPr>
              <a:t>5 </a:t>
            </a:r>
            <a:r>
              <a:rPr lang="en-US" sz="950" i="1" dirty="0" smtClean="0">
                <a:solidFill>
                  <a:srgbClr val="008000"/>
                </a:solidFill>
                <a:latin typeface="Calibri" charset="0"/>
              </a:rPr>
              <a:t>– </a:t>
            </a:r>
            <a:r>
              <a:rPr lang="en-US" sz="950" i="1" dirty="0" err="1" smtClean="0">
                <a:solidFill>
                  <a:srgbClr val="008000"/>
                </a:solidFill>
                <a:latin typeface="Calibri" charset="0"/>
              </a:rPr>
              <a:t>Récepteurs</a:t>
            </a:r>
            <a:r>
              <a:rPr lang="en-US" sz="950" i="1" dirty="0" smtClean="0">
                <a:solidFill>
                  <a:srgbClr val="008000"/>
                </a:solidFill>
                <a:latin typeface="Calibri" charset="0"/>
              </a:rPr>
              <a:t> </a:t>
            </a:r>
            <a:r>
              <a:rPr lang="en-US" sz="950" i="1" dirty="0" err="1">
                <a:solidFill>
                  <a:srgbClr val="008000"/>
                </a:solidFill>
                <a:latin typeface="Calibri" charset="0"/>
              </a:rPr>
              <a:t>nicotinique</a:t>
            </a:r>
            <a:r>
              <a:rPr lang="en-US" sz="950" i="1" dirty="0">
                <a:solidFill>
                  <a:srgbClr val="008000"/>
                </a:solidFill>
                <a:latin typeface="Calibri" charset="0"/>
              </a:rPr>
              <a:t> </a:t>
            </a:r>
            <a:r>
              <a:rPr lang="en-US" sz="950" i="1" dirty="0" smtClean="0">
                <a:solidFill>
                  <a:srgbClr val="008000"/>
                </a:solidFill>
                <a:latin typeface="Calibri" charset="0"/>
              </a:rPr>
              <a:t>acetylcholine </a:t>
            </a:r>
            <a:r>
              <a:rPr lang="en-US" sz="950" i="1" dirty="0">
                <a:solidFill>
                  <a:srgbClr val="008000"/>
                </a:solidFill>
                <a:latin typeface="Calibri" charset="0"/>
              </a:rPr>
              <a:t>(nAChR) </a:t>
            </a:r>
            <a:r>
              <a:rPr lang="en-US" sz="950" i="1" dirty="0" err="1" smtClean="0">
                <a:solidFill>
                  <a:srgbClr val="008000"/>
                </a:solidFill>
                <a:latin typeface="Calibri" charset="0"/>
              </a:rPr>
              <a:t>modulateurs</a:t>
            </a:r>
            <a:r>
              <a:rPr lang="en-US" sz="950" i="1" dirty="0" smtClean="0">
                <a:solidFill>
                  <a:srgbClr val="008000"/>
                </a:solidFill>
                <a:latin typeface="Calibri" charset="0"/>
              </a:rPr>
              <a:t> </a:t>
            </a:r>
            <a:r>
              <a:rPr lang="en-US" sz="950" i="1" dirty="0" err="1" smtClean="0">
                <a:solidFill>
                  <a:srgbClr val="008000"/>
                </a:solidFill>
                <a:latin typeface="Calibri" charset="0"/>
              </a:rPr>
              <a:t>allostériques</a:t>
            </a:r>
            <a:r>
              <a:rPr lang="en-US" sz="950" i="1" dirty="0" smtClean="0">
                <a:solidFill>
                  <a:srgbClr val="008000"/>
                </a:solidFill>
                <a:latin typeface="Calibri" charset="0"/>
              </a:rPr>
              <a:t> – </a:t>
            </a:r>
            <a:r>
              <a:rPr lang="en-US" sz="950" i="1" dirty="0" err="1" smtClean="0">
                <a:solidFill>
                  <a:srgbClr val="008000"/>
                </a:solidFill>
                <a:latin typeface="Calibri" charset="0"/>
              </a:rPr>
              <a:t>Spinosynes</a:t>
            </a:r>
            <a:endParaRPr lang="en-US" sz="950" i="1" dirty="0">
              <a:solidFill>
                <a:srgbClr val="008000"/>
              </a:solidFill>
              <a:latin typeface="Calibri" charset="0"/>
            </a:endParaRPr>
          </a:p>
          <a:p>
            <a:pPr>
              <a:defRPr/>
            </a:pPr>
            <a:endParaRPr lang="en-GB" sz="100" b="1" u="sng" dirty="0">
              <a:solidFill>
                <a:srgbClr val="006600"/>
              </a:solidFill>
              <a:latin typeface="Calibri" charset="0"/>
            </a:endParaRPr>
          </a:p>
          <a:p>
            <a:pPr>
              <a:defRPr/>
            </a:pPr>
            <a:endParaRPr lang="en-GB" sz="100" b="1" dirty="0">
              <a:solidFill>
                <a:srgbClr val="000000"/>
              </a:solidFill>
              <a:latin typeface="Calibri" charset="0"/>
            </a:endParaRPr>
          </a:p>
          <a:p>
            <a:pPr>
              <a:defRPr/>
            </a:pPr>
            <a:r>
              <a:rPr lang="en-GB" sz="950" b="1" dirty="0" err="1" smtClean="0">
                <a:solidFill>
                  <a:srgbClr val="000000"/>
                </a:solidFill>
                <a:latin typeface="Calibri" charset="0"/>
              </a:rPr>
              <a:t>Cible</a:t>
            </a:r>
            <a:r>
              <a:rPr lang="en-GB" sz="950" b="1" dirty="0" smtClean="0">
                <a:solidFill>
                  <a:srgbClr val="000000"/>
                </a:solidFill>
                <a:latin typeface="Calibri" charset="0"/>
              </a:rPr>
              <a:t> de la </a:t>
            </a:r>
            <a:r>
              <a:rPr lang="en-GB" sz="950" b="1" dirty="0" err="1" smtClean="0">
                <a:solidFill>
                  <a:srgbClr val="000000"/>
                </a:solidFill>
                <a:latin typeface="Calibri" charset="0"/>
              </a:rPr>
              <a:t>croissance</a:t>
            </a:r>
            <a:r>
              <a:rPr lang="en-GB" sz="950" b="1" dirty="0" smtClean="0">
                <a:solidFill>
                  <a:srgbClr val="000000"/>
                </a:solidFill>
                <a:latin typeface="Calibri" charset="0"/>
              </a:rPr>
              <a:t> </a:t>
            </a:r>
            <a:r>
              <a:rPr lang="en-GB" sz="950" b="1" dirty="0" err="1" smtClean="0">
                <a:solidFill>
                  <a:srgbClr val="000000"/>
                </a:solidFill>
                <a:latin typeface="Calibri" charset="0"/>
              </a:rPr>
              <a:t>ou</a:t>
            </a:r>
            <a:r>
              <a:rPr lang="en-GB" sz="950" b="1" dirty="0" smtClean="0">
                <a:solidFill>
                  <a:srgbClr val="000000"/>
                </a:solidFill>
                <a:latin typeface="Calibri" charset="0"/>
              </a:rPr>
              <a:t> du </a:t>
            </a:r>
            <a:r>
              <a:rPr lang="en-GB" sz="950" b="1" dirty="0" err="1" smtClean="0">
                <a:solidFill>
                  <a:srgbClr val="000000"/>
                </a:solidFill>
                <a:latin typeface="Calibri" charset="0"/>
              </a:rPr>
              <a:t>développement</a:t>
            </a:r>
            <a:endParaRPr lang="en-GB" sz="950" b="1" dirty="0">
              <a:solidFill>
                <a:srgbClr val="000000"/>
              </a:solidFill>
              <a:latin typeface="Calibri" charset="0"/>
            </a:endParaRPr>
          </a:p>
          <a:p>
            <a:pPr algn="just">
              <a:defRPr/>
            </a:pPr>
            <a:r>
              <a:rPr lang="en-GB" sz="950" dirty="0" smtClean="0">
                <a:solidFill>
                  <a:srgbClr val="000000"/>
                </a:solidFill>
                <a:latin typeface="Calibri" charset="0"/>
              </a:rPr>
              <a:t>Le </a:t>
            </a:r>
            <a:r>
              <a:rPr lang="en-GB" sz="950" dirty="0" err="1" smtClean="0">
                <a:solidFill>
                  <a:srgbClr val="000000"/>
                </a:solidFill>
                <a:latin typeface="Calibri" charset="0"/>
              </a:rPr>
              <a:t>développement</a:t>
            </a:r>
            <a:r>
              <a:rPr lang="en-GB" sz="950" dirty="0" smtClean="0">
                <a:solidFill>
                  <a:srgbClr val="000000"/>
                </a:solidFill>
                <a:latin typeface="Calibri" charset="0"/>
              </a:rPr>
              <a:t> des </a:t>
            </a:r>
            <a:r>
              <a:rPr lang="en-GB" sz="950" dirty="0" err="1" smtClean="0">
                <a:solidFill>
                  <a:srgbClr val="000000"/>
                </a:solidFill>
                <a:latin typeface="Calibri" charset="0"/>
              </a:rPr>
              <a:t>insectes</a:t>
            </a:r>
            <a:r>
              <a:rPr lang="en-GB" sz="950" dirty="0" smtClean="0">
                <a:solidFill>
                  <a:srgbClr val="000000"/>
                </a:solidFill>
                <a:latin typeface="Calibri" charset="0"/>
              </a:rPr>
              <a:t> </a:t>
            </a:r>
            <a:r>
              <a:rPr lang="en-GB" sz="950" dirty="0" err="1" smtClean="0">
                <a:solidFill>
                  <a:srgbClr val="000000"/>
                </a:solidFill>
                <a:latin typeface="Calibri" charset="0"/>
              </a:rPr>
              <a:t>est</a:t>
            </a:r>
            <a:r>
              <a:rPr lang="en-GB" sz="950" dirty="0" smtClean="0">
                <a:solidFill>
                  <a:srgbClr val="000000"/>
                </a:solidFill>
                <a:latin typeface="Calibri" charset="0"/>
              </a:rPr>
              <a:t> </a:t>
            </a:r>
            <a:r>
              <a:rPr lang="en-GB" sz="950" dirty="0" err="1" smtClean="0">
                <a:solidFill>
                  <a:srgbClr val="000000"/>
                </a:solidFill>
                <a:latin typeface="Calibri" charset="0"/>
              </a:rPr>
              <a:t>contrôlé</a:t>
            </a:r>
            <a:r>
              <a:rPr lang="en-GB" sz="950" dirty="0" smtClean="0">
                <a:solidFill>
                  <a:srgbClr val="000000"/>
                </a:solidFill>
                <a:latin typeface="Calibri" charset="0"/>
              </a:rPr>
              <a:t> par </a:t>
            </a:r>
            <a:r>
              <a:rPr lang="en-GB" sz="950" dirty="0" err="1" smtClean="0">
                <a:solidFill>
                  <a:srgbClr val="000000"/>
                </a:solidFill>
                <a:latin typeface="Calibri" charset="0"/>
              </a:rPr>
              <a:t>l’hormone</a:t>
            </a:r>
            <a:r>
              <a:rPr lang="en-GB" sz="950" dirty="0" smtClean="0">
                <a:solidFill>
                  <a:srgbClr val="000000"/>
                </a:solidFill>
                <a:latin typeface="Calibri" charset="0"/>
              </a:rPr>
              <a:t> </a:t>
            </a:r>
            <a:r>
              <a:rPr lang="en-GB" sz="950" dirty="0" err="1" smtClean="0">
                <a:solidFill>
                  <a:srgbClr val="000000"/>
                </a:solidFill>
                <a:latin typeface="Calibri" charset="0"/>
              </a:rPr>
              <a:t>juvénile</a:t>
            </a:r>
            <a:r>
              <a:rPr lang="en-GB" sz="950" dirty="0" smtClean="0">
                <a:solidFill>
                  <a:srgbClr val="000000"/>
                </a:solidFill>
                <a:latin typeface="Calibri" charset="0"/>
              </a:rPr>
              <a:t> </a:t>
            </a:r>
            <a:r>
              <a:rPr lang="en-GB" sz="950" dirty="0">
                <a:solidFill>
                  <a:srgbClr val="000000"/>
                </a:solidFill>
                <a:latin typeface="Calibri" charset="0"/>
              </a:rPr>
              <a:t>et </a:t>
            </a:r>
            <a:r>
              <a:rPr lang="en-GB" sz="950" dirty="0" err="1" smtClean="0">
                <a:solidFill>
                  <a:srgbClr val="000000"/>
                </a:solidFill>
                <a:latin typeface="Calibri" charset="0"/>
              </a:rPr>
              <a:t>l’ecdysone</a:t>
            </a:r>
            <a:r>
              <a:rPr lang="en-GB" sz="950" dirty="0">
                <a:solidFill>
                  <a:srgbClr val="000000"/>
                </a:solidFill>
                <a:latin typeface="Calibri" charset="0"/>
              </a:rPr>
              <a:t>. Les insecticides </a:t>
            </a:r>
            <a:r>
              <a:rPr lang="en-GB" sz="950" dirty="0" err="1" smtClean="0">
                <a:solidFill>
                  <a:srgbClr val="000000"/>
                </a:solidFill>
                <a:latin typeface="Calibri" charset="0"/>
              </a:rPr>
              <a:t>perturbant</a:t>
            </a:r>
            <a:r>
              <a:rPr lang="en-GB" sz="950" dirty="0" smtClean="0">
                <a:solidFill>
                  <a:srgbClr val="000000"/>
                </a:solidFill>
                <a:latin typeface="Calibri" charset="0"/>
              </a:rPr>
              <a:t> </a:t>
            </a:r>
            <a:r>
              <a:rPr lang="en-GB" sz="950" dirty="0" err="1" smtClean="0">
                <a:solidFill>
                  <a:srgbClr val="000000"/>
                </a:solidFill>
                <a:latin typeface="Calibri" charset="0"/>
              </a:rPr>
              <a:t>ce</a:t>
            </a:r>
            <a:r>
              <a:rPr lang="en-GB" sz="950" dirty="0" smtClean="0">
                <a:solidFill>
                  <a:srgbClr val="000000"/>
                </a:solidFill>
                <a:latin typeface="Calibri" charset="0"/>
              </a:rPr>
              <a:t> </a:t>
            </a:r>
            <a:r>
              <a:rPr lang="en-GB" sz="950" dirty="0" err="1" smtClean="0">
                <a:solidFill>
                  <a:srgbClr val="000000"/>
                </a:solidFill>
                <a:latin typeface="Calibri" charset="0"/>
              </a:rPr>
              <a:t>processus</a:t>
            </a:r>
            <a:r>
              <a:rPr lang="en-GB" sz="950" dirty="0" smtClean="0">
                <a:solidFill>
                  <a:srgbClr val="000000"/>
                </a:solidFill>
                <a:latin typeface="Calibri" charset="0"/>
              </a:rPr>
              <a:t> </a:t>
            </a:r>
            <a:r>
              <a:rPr lang="en-GB" sz="950" dirty="0" err="1" smtClean="0">
                <a:solidFill>
                  <a:srgbClr val="000000"/>
                </a:solidFill>
                <a:latin typeface="Calibri" charset="0"/>
              </a:rPr>
              <a:t>agissent</a:t>
            </a:r>
            <a:r>
              <a:rPr lang="en-GB" sz="950" dirty="0" smtClean="0">
                <a:solidFill>
                  <a:srgbClr val="000000"/>
                </a:solidFill>
                <a:latin typeface="Calibri" charset="0"/>
              </a:rPr>
              <a:t> </a:t>
            </a:r>
            <a:r>
              <a:rPr lang="en-GB" sz="950" dirty="0" err="1" smtClean="0">
                <a:solidFill>
                  <a:srgbClr val="000000"/>
                </a:solidFill>
                <a:latin typeface="Calibri" charset="0"/>
              </a:rPr>
              <a:t>souvent</a:t>
            </a:r>
            <a:r>
              <a:rPr lang="en-GB" sz="950" dirty="0" smtClean="0">
                <a:solidFill>
                  <a:srgbClr val="000000"/>
                </a:solidFill>
                <a:latin typeface="Calibri" charset="0"/>
              </a:rPr>
              <a:t> d</a:t>
            </a:r>
            <a:r>
              <a:rPr lang="en-GB" sz="950" dirty="0" smtClean="0">
                <a:solidFill>
                  <a:srgbClr val="000000"/>
                </a:solidFill>
                <a:latin typeface="Calibri" pitchFamily="34" charset="0"/>
              </a:rPr>
              <a:t>e </a:t>
            </a:r>
            <a:r>
              <a:rPr lang="en-GB" sz="950" dirty="0" err="1" smtClean="0">
                <a:solidFill>
                  <a:srgbClr val="000000"/>
                </a:solidFill>
                <a:latin typeface="Calibri" pitchFamily="34" charset="0"/>
              </a:rPr>
              <a:t>manière</a:t>
            </a:r>
            <a:r>
              <a:rPr lang="en-GB" sz="950" dirty="0" smtClean="0">
                <a:solidFill>
                  <a:srgbClr val="000000"/>
                </a:solidFill>
                <a:latin typeface="Calibri" pitchFamily="34" charset="0"/>
              </a:rPr>
              <a:t> </a:t>
            </a:r>
            <a:r>
              <a:rPr lang="en-GB" sz="950" dirty="0" err="1" smtClean="0">
                <a:solidFill>
                  <a:srgbClr val="000000"/>
                </a:solidFill>
                <a:latin typeface="Calibri" pitchFamily="34" charset="0"/>
              </a:rPr>
              <a:t>lente</a:t>
            </a:r>
            <a:r>
              <a:rPr lang="en-GB" sz="950" dirty="0" smtClean="0">
                <a:solidFill>
                  <a:srgbClr val="000000"/>
                </a:solidFill>
                <a:latin typeface="Calibri" pitchFamily="34" charset="0"/>
              </a:rPr>
              <a:t> à </a:t>
            </a:r>
            <a:r>
              <a:rPr lang="en-GB" sz="950" dirty="0" err="1" smtClean="0">
                <a:solidFill>
                  <a:srgbClr val="000000"/>
                </a:solidFill>
                <a:latin typeface="Calibri" pitchFamily="34" charset="0"/>
              </a:rPr>
              <a:t>modérément</a:t>
            </a:r>
            <a:r>
              <a:rPr lang="en-GB" sz="950" dirty="0" smtClean="0">
                <a:solidFill>
                  <a:srgbClr val="000000"/>
                </a:solidFill>
                <a:latin typeface="Calibri" pitchFamily="34" charset="0"/>
              </a:rPr>
              <a:t> </a:t>
            </a:r>
            <a:r>
              <a:rPr lang="en-GB" sz="950" dirty="0" err="1" smtClean="0">
                <a:solidFill>
                  <a:srgbClr val="000000"/>
                </a:solidFill>
                <a:latin typeface="Calibri" pitchFamily="34" charset="0"/>
              </a:rPr>
              <a:t>lente</a:t>
            </a:r>
            <a:r>
              <a:rPr lang="en-GB" sz="950" dirty="0" smtClean="0">
                <a:solidFill>
                  <a:srgbClr val="000000"/>
                </a:solidFill>
                <a:latin typeface="Calibri" pitchFamily="34" charset="0"/>
              </a:rPr>
              <a:t>. </a:t>
            </a:r>
            <a:endParaRPr lang="en-GB" sz="950" dirty="0">
              <a:solidFill>
                <a:srgbClr val="000000"/>
              </a:solidFill>
              <a:latin typeface="Calibri" pitchFamily="34" charset="0"/>
            </a:endParaRPr>
          </a:p>
          <a:p>
            <a:pPr>
              <a:defRPr/>
            </a:pPr>
            <a:endParaRPr lang="en-US" sz="950" i="1" dirty="0">
              <a:solidFill>
                <a:srgbClr val="0000CC"/>
              </a:solidFill>
              <a:latin typeface="Calibri" charset="0"/>
            </a:endParaRPr>
          </a:p>
          <a:p>
            <a:pPr>
              <a:defRPr/>
            </a:pPr>
            <a:endParaRPr lang="en-GB" altLang="ko-KR" sz="950" dirty="0">
              <a:latin typeface="Calibri" charset="0"/>
              <a:ea typeface="Gulim" charset="0"/>
              <a:cs typeface="Gulim" charset="0"/>
            </a:endParaRPr>
          </a:p>
        </p:txBody>
      </p:sp>
      <p:sp>
        <p:nvSpPr>
          <p:cNvPr id="22533" name="TextBox 88"/>
          <p:cNvSpPr txBox="1">
            <a:spLocks noChangeArrowheads="1"/>
          </p:cNvSpPr>
          <p:nvPr/>
        </p:nvSpPr>
        <p:spPr bwMode="auto">
          <a:xfrm>
            <a:off x="120650" y="1455805"/>
            <a:ext cx="5072063"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defRPr/>
            </a:pPr>
            <a:r>
              <a:rPr lang="en-GB" sz="950" i="1" dirty="0" err="1" smtClean="0">
                <a:solidFill>
                  <a:srgbClr val="008000"/>
                </a:solidFill>
                <a:latin typeface="Calibri" charset="0"/>
              </a:rPr>
              <a:t>Groupe</a:t>
            </a:r>
            <a:r>
              <a:rPr lang="en-GB" sz="950" i="1" dirty="0" smtClean="0">
                <a:solidFill>
                  <a:srgbClr val="008000"/>
                </a:solidFill>
                <a:latin typeface="Calibri" charset="0"/>
              </a:rPr>
              <a:t> 7 - 7A </a:t>
            </a:r>
            <a:r>
              <a:rPr lang="en-GB" sz="950" i="1" dirty="0" err="1" smtClean="0">
                <a:solidFill>
                  <a:srgbClr val="008000"/>
                </a:solidFill>
                <a:latin typeface="Calibri" charset="0"/>
              </a:rPr>
              <a:t>Mimiques</a:t>
            </a:r>
            <a:r>
              <a:rPr lang="en-GB" sz="950" i="1" dirty="0" smtClean="0">
                <a:solidFill>
                  <a:srgbClr val="008000"/>
                </a:solidFill>
                <a:latin typeface="Calibri" charset="0"/>
              </a:rPr>
              <a:t> </a:t>
            </a:r>
            <a:r>
              <a:rPr lang="en-GB" sz="950" i="1" dirty="0" err="1" smtClean="0">
                <a:solidFill>
                  <a:srgbClr val="008000"/>
                </a:solidFill>
                <a:latin typeface="Calibri" charset="0"/>
              </a:rPr>
              <a:t>d’hormones</a:t>
            </a:r>
            <a:r>
              <a:rPr lang="en-GB" sz="950" i="1" dirty="0" smtClean="0">
                <a:solidFill>
                  <a:srgbClr val="008000"/>
                </a:solidFill>
                <a:latin typeface="Calibri" charset="0"/>
              </a:rPr>
              <a:t> </a:t>
            </a:r>
            <a:r>
              <a:rPr lang="en-GB" sz="950" i="1" dirty="0" err="1" smtClean="0">
                <a:solidFill>
                  <a:srgbClr val="008000"/>
                </a:solidFill>
                <a:latin typeface="Calibri" charset="0"/>
              </a:rPr>
              <a:t>juvéniles</a:t>
            </a:r>
            <a:r>
              <a:rPr lang="en-GB" sz="950" i="1" dirty="0" smtClean="0">
                <a:solidFill>
                  <a:srgbClr val="008000"/>
                </a:solidFill>
                <a:latin typeface="Calibri" charset="0"/>
              </a:rPr>
              <a:t>, 7C </a:t>
            </a:r>
            <a:r>
              <a:rPr lang="en-GB" sz="950" i="1" dirty="0" err="1" smtClean="0">
                <a:solidFill>
                  <a:srgbClr val="008000"/>
                </a:solidFill>
                <a:latin typeface="Calibri" charset="0"/>
              </a:rPr>
              <a:t>Pyriproxyfen</a:t>
            </a:r>
            <a:endParaRPr lang="en-GB" sz="950" i="1" dirty="0" smtClean="0">
              <a:solidFill>
                <a:srgbClr val="008000"/>
              </a:solidFill>
              <a:latin typeface="Calibri" charset="0"/>
            </a:endParaRPr>
          </a:p>
          <a:p>
            <a:pPr eaLnBrk="1" hangingPunct="1">
              <a:defRPr/>
            </a:pPr>
            <a:r>
              <a:rPr lang="en-GB" sz="950" i="1" dirty="0" err="1" smtClean="0">
                <a:solidFill>
                  <a:srgbClr val="008000"/>
                </a:solidFill>
                <a:latin typeface="Calibri" charset="0"/>
              </a:rPr>
              <a:t>Groupe</a:t>
            </a:r>
            <a:r>
              <a:rPr lang="en-GB" sz="950" i="1" dirty="0" smtClean="0">
                <a:solidFill>
                  <a:srgbClr val="008000"/>
                </a:solidFill>
                <a:latin typeface="Calibri" charset="0"/>
              </a:rPr>
              <a:t> 15 – </a:t>
            </a:r>
            <a:r>
              <a:rPr lang="en-GB" sz="950" i="1" dirty="0" err="1" smtClean="0">
                <a:solidFill>
                  <a:srgbClr val="008000"/>
                </a:solidFill>
                <a:latin typeface="Calibri" charset="0"/>
              </a:rPr>
              <a:t>Inhibiteurs</a:t>
            </a:r>
            <a:r>
              <a:rPr lang="en-GB" sz="950" i="1" dirty="0" smtClean="0">
                <a:solidFill>
                  <a:srgbClr val="008000"/>
                </a:solidFill>
                <a:latin typeface="Calibri" charset="0"/>
              </a:rPr>
              <a:t> de la </a:t>
            </a:r>
            <a:r>
              <a:rPr lang="en-GB" sz="950" i="1" dirty="0" err="1" smtClean="0">
                <a:solidFill>
                  <a:srgbClr val="008000"/>
                </a:solidFill>
                <a:latin typeface="Calibri" charset="0"/>
              </a:rPr>
              <a:t>biosynthèse</a:t>
            </a:r>
            <a:r>
              <a:rPr lang="en-GB" sz="950" i="1" dirty="0" smtClean="0">
                <a:solidFill>
                  <a:srgbClr val="008000"/>
                </a:solidFill>
                <a:latin typeface="Calibri" charset="0"/>
              </a:rPr>
              <a:t> de la </a:t>
            </a:r>
            <a:r>
              <a:rPr lang="en-GB" sz="950" i="1" dirty="0" err="1" smtClean="0">
                <a:solidFill>
                  <a:srgbClr val="008000"/>
                </a:solidFill>
                <a:latin typeface="Calibri" charset="0"/>
              </a:rPr>
              <a:t>chitine</a:t>
            </a:r>
            <a:r>
              <a:rPr lang="en-GB" sz="950" i="1" dirty="0" smtClean="0">
                <a:solidFill>
                  <a:srgbClr val="008000"/>
                </a:solidFill>
                <a:latin typeface="Calibri" charset="0"/>
              </a:rPr>
              <a:t> Type 0 – </a:t>
            </a:r>
            <a:r>
              <a:rPr lang="en-GB" sz="950" i="1" dirty="0" err="1" smtClean="0">
                <a:solidFill>
                  <a:srgbClr val="008000"/>
                </a:solidFill>
                <a:latin typeface="Calibri" charset="0"/>
              </a:rPr>
              <a:t>Benzoylureas</a:t>
            </a:r>
            <a:endParaRPr lang="en-GB" sz="950" i="1" dirty="0" smtClean="0">
              <a:solidFill>
                <a:srgbClr val="008000"/>
              </a:solidFill>
              <a:latin typeface="Calibri" charset="0"/>
            </a:endParaRPr>
          </a:p>
          <a:p>
            <a:pPr eaLnBrk="1" hangingPunct="1">
              <a:defRPr/>
            </a:pPr>
            <a:endParaRPr lang="en-GB" sz="100" i="1" dirty="0" smtClean="0">
              <a:solidFill>
                <a:srgbClr val="008000"/>
              </a:solidFill>
              <a:latin typeface="Calibri" charset="0"/>
            </a:endParaRPr>
          </a:p>
          <a:p>
            <a:pPr eaLnBrk="1" hangingPunct="1">
              <a:defRPr/>
            </a:pPr>
            <a:endParaRPr lang="en-GB" sz="100" b="1" i="1" u="sng" dirty="0" smtClean="0">
              <a:solidFill>
                <a:srgbClr val="0000CC"/>
              </a:solidFill>
              <a:latin typeface="Calibri" charset="0"/>
            </a:endParaRPr>
          </a:p>
          <a:p>
            <a:pPr eaLnBrk="1" hangingPunct="1">
              <a:defRPr/>
            </a:pPr>
            <a:r>
              <a:rPr lang="en-GB" sz="950" b="1" dirty="0" err="1" smtClean="0">
                <a:latin typeface="Calibri" charset="0"/>
              </a:rPr>
              <a:t>Moyen</a:t>
            </a:r>
            <a:r>
              <a:rPr lang="en-GB" sz="950" b="1" dirty="0" smtClean="0">
                <a:latin typeface="Calibri" charset="0"/>
              </a:rPr>
              <a:t> </a:t>
            </a:r>
            <a:r>
              <a:rPr lang="en-GB" sz="950" b="1" dirty="0" err="1" smtClean="0">
                <a:latin typeface="Calibri" charset="0"/>
              </a:rPr>
              <a:t>intestin</a:t>
            </a:r>
            <a:endParaRPr lang="en-GB" sz="950" b="1" dirty="0" smtClean="0">
              <a:latin typeface="Calibri" charset="0"/>
            </a:endParaRPr>
          </a:p>
          <a:p>
            <a:pPr eaLnBrk="1" hangingPunct="1">
              <a:defRPr/>
            </a:pPr>
            <a:r>
              <a:rPr lang="en-GB" sz="950" dirty="0" err="1" smtClean="0">
                <a:latin typeface="Calibri" charset="0"/>
              </a:rPr>
              <a:t>Dérivées</a:t>
            </a:r>
            <a:r>
              <a:rPr lang="en-GB" sz="950" dirty="0" smtClean="0">
                <a:latin typeface="Calibri" charset="0"/>
              </a:rPr>
              <a:t> de </a:t>
            </a:r>
            <a:r>
              <a:rPr lang="en-GB" sz="950" dirty="0" err="1" smtClean="0">
                <a:latin typeface="Calibri" charset="0"/>
              </a:rPr>
              <a:t>bactérie</a:t>
            </a:r>
            <a:r>
              <a:rPr lang="en-GB" sz="950" dirty="0" smtClean="0">
                <a:latin typeface="Calibri" charset="0"/>
              </a:rPr>
              <a:t>, </a:t>
            </a:r>
            <a:r>
              <a:rPr lang="en-GB" sz="950" dirty="0" err="1" smtClean="0">
                <a:latin typeface="Calibri" charset="0"/>
              </a:rPr>
              <a:t>ces</a:t>
            </a:r>
            <a:r>
              <a:rPr lang="en-GB" sz="950" dirty="0" smtClean="0">
                <a:latin typeface="Calibri" charset="0"/>
              </a:rPr>
              <a:t> </a:t>
            </a:r>
            <a:r>
              <a:rPr lang="en-GB" sz="950" dirty="0" err="1" smtClean="0">
                <a:latin typeface="Calibri" charset="0"/>
              </a:rPr>
              <a:t>toxines</a:t>
            </a:r>
            <a:r>
              <a:rPr lang="en-GB" sz="950" dirty="0" smtClean="0">
                <a:latin typeface="Calibri" charset="0"/>
              </a:rPr>
              <a:t> </a:t>
            </a:r>
            <a:r>
              <a:rPr lang="en-GB" sz="950" dirty="0" err="1" smtClean="0">
                <a:latin typeface="Calibri" charset="0"/>
              </a:rPr>
              <a:t>doivent</a:t>
            </a:r>
            <a:r>
              <a:rPr lang="en-GB" sz="950" dirty="0" smtClean="0">
                <a:latin typeface="Calibri" charset="0"/>
              </a:rPr>
              <a:t> </a:t>
            </a:r>
            <a:r>
              <a:rPr lang="en-GB" sz="950" dirty="0" err="1" smtClean="0">
                <a:latin typeface="Calibri" charset="0"/>
              </a:rPr>
              <a:t>être</a:t>
            </a:r>
            <a:r>
              <a:rPr lang="en-GB" sz="950" dirty="0" smtClean="0">
                <a:latin typeface="Calibri" charset="0"/>
              </a:rPr>
              <a:t> </a:t>
            </a:r>
            <a:r>
              <a:rPr lang="en-GB" sz="950" dirty="0" err="1" smtClean="0">
                <a:latin typeface="Calibri" charset="0"/>
              </a:rPr>
              <a:t>avalées</a:t>
            </a:r>
            <a:r>
              <a:rPr lang="en-GB" sz="950" dirty="0" smtClean="0">
                <a:latin typeface="Calibri" charset="0"/>
              </a:rPr>
              <a:t> et </a:t>
            </a:r>
            <a:r>
              <a:rPr lang="en-GB" sz="950" dirty="0" err="1" smtClean="0">
                <a:latin typeface="Calibri" charset="0"/>
              </a:rPr>
              <a:t>perturbent</a:t>
            </a:r>
            <a:r>
              <a:rPr lang="en-GB" sz="950" dirty="0" smtClean="0">
                <a:latin typeface="Calibri" charset="0"/>
              </a:rPr>
              <a:t> les membranes du </a:t>
            </a:r>
            <a:r>
              <a:rPr lang="en-GB" sz="950" dirty="0" err="1" smtClean="0">
                <a:latin typeface="Calibri" charset="0"/>
              </a:rPr>
              <a:t>moyen</a:t>
            </a:r>
            <a:r>
              <a:rPr lang="en-GB" sz="950" dirty="0" smtClean="0">
                <a:latin typeface="Calibri" charset="0"/>
              </a:rPr>
              <a:t> </a:t>
            </a:r>
            <a:r>
              <a:rPr lang="en-GB" sz="950" dirty="0" err="1" smtClean="0">
                <a:latin typeface="Calibri" charset="0"/>
              </a:rPr>
              <a:t>intestin</a:t>
            </a:r>
            <a:r>
              <a:rPr lang="en-GB" sz="950" dirty="0" smtClean="0">
                <a:latin typeface="Calibri" charset="0"/>
              </a:rPr>
              <a:t> de </a:t>
            </a:r>
            <a:r>
              <a:rPr lang="en-GB" sz="950" dirty="0" err="1" smtClean="0">
                <a:latin typeface="Calibri" charset="0"/>
              </a:rPr>
              <a:t>l’insecte</a:t>
            </a:r>
            <a:r>
              <a:rPr lang="en-GB" sz="950" dirty="0" smtClean="0">
                <a:latin typeface="Calibri" charset="0"/>
              </a:rPr>
              <a:t>.</a:t>
            </a:r>
          </a:p>
        </p:txBody>
      </p:sp>
      <p:graphicFrame>
        <p:nvGraphicFramePr>
          <p:cNvPr id="90" name="Table 89"/>
          <p:cNvGraphicFramePr>
            <a:graphicFrameLocks noGrp="1"/>
          </p:cNvGraphicFramePr>
          <p:nvPr>
            <p:extLst>
              <p:ext uri="{D42A27DB-BD31-4B8C-83A1-F6EECF244321}">
                <p14:modId xmlns:p14="http://schemas.microsoft.com/office/powerpoint/2010/main" val="3659403607"/>
              </p:ext>
            </p:extLst>
          </p:nvPr>
        </p:nvGraphicFramePr>
        <p:xfrm>
          <a:off x="1676958" y="2135188"/>
          <a:ext cx="3384550" cy="1371598"/>
        </p:xfrm>
        <a:graphic>
          <a:graphicData uri="http://schemas.openxmlformats.org/drawingml/2006/table">
            <a:tbl>
              <a:tblPr firstRow="1" bandRow="1">
                <a:tableStyleId>{5C22544A-7EE6-4342-B048-85BDC9FD1C3A}</a:tableStyleId>
              </a:tblPr>
              <a:tblGrid>
                <a:gridCol w="309165"/>
                <a:gridCol w="959768"/>
                <a:gridCol w="2115617"/>
              </a:tblGrid>
              <a:tr h="182879">
                <a:tc>
                  <a:txBody>
                    <a:bodyPr/>
                    <a:lstStyle/>
                    <a:p>
                      <a:endParaRPr lang="en-US" sz="600" b="1" dirty="0">
                        <a:solidFill>
                          <a:schemeClr val="tx1"/>
                        </a:solidFill>
                        <a:latin typeface="Arial" pitchFamily="34" charset="0"/>
                        <a:cs typeface="Arial" pitchFamily="34" charset="0"/>
                      </a:endParaRPr>
                    </a:p>
                  </a:txBody>
                  <a:tcPr marL="91437" marR="91437" marT="45718" marB="45718">
                    <a:solidFill>
                      <a:srgbClr val="A5B592"/>
                    </a:solidFill>
                  </a:tcPr>
                </a:tc>
                <a:tc>
                  <a:txBody>
                    <a:bodyPr/>
                    <a:lstStyle/>
                    <a:p>
                      <a:r>
                        <a:rPr lang="en-US" sz="600" b="1" dirty="0" err="1" smtClean="0">
                          <a:solidFill>
                            <a:schemeClr val="tx1"/>
                          </a:solidFill>
                          <a:latin typeface="Arial" pitchFamily="34" charset="0"/>
                          <a:cs typeface="Arial" pitchFamily="34" charset="0"/>
                        </a:rPr>
                        <a:t>Classe</a:t>
                      </a:r>
                      <a:endParaRPr lang="en-US" sz="600" b="1" dirty="0">
                        <a:solidFill>
                          <a:schemeClr val="tx1"/>
                        </a:solidFill>
                        <a:latin typeface="Arial" pitchFamily="34" charset="0"/>
                        <a:cs typeface="Arial" pitchFamily="34" charset="0"/>
                      </a:endParaRPr>
                    </a:p>
                  </a:txBody>
                  <a:tcPr marL="91437" marR="91437" marT="45718" marB="45718">
                    <a:solidFill>
                      <a:srgbClr val="A5B592"/>
                    </a:solidFill>
                  </a:tcPr>
                </a:tc>
                <a:tc>
                  <a:txBody>
                    <a:bodyPr/>
                    <a:lstStyle/>
                    <a:p>
                      <a:r>
                        <a:rPr lang="en-US" sz="600" b="1" kern="1200" dirty="0" smtClean="0">
                          <a:solidFill>
                            <a:schemeClr val="tx1"/>
                          </a:solidFill>
                          <a:latin typeface="Arial" pitchFamily="34" charset="0"/>
                          <a:ea typeface="+mn-ea"/>
                          <a:cs typeface="Arial" pitchFamily="34" charset="0"/>
                        </a:rPr>
                        <a:t>Insecticide</a:t>
                      </a:r>
                      <a:r>
                        <a:rPr lang="en-US" sz="600" b="1" kern="1200" baseline="0" dirty="0" smtClean="0">
                          <a:solidFill>
                            <a:schemeClr val="tx1"/>
                          </a:solidFill>
                          <a:latin typeface="Arial" pitchFamily="34" charset="0"/>
                          <a:ea typeface="+mn-ea"/>
                          <a:cs typeface="Arial" pitchFamily="34" charset="0"/>
                        </a:rPr>
                        <a:t> </a:t>
                      </a:r>
                      <a:r>
                        <a:rPr lang="en-US" sz="600" b="1" kern="1200" baseline="0" dirty="0" err="1" smtClean="0">
                          <a:solidFill>
                            <a:schemeClr val="tx1"/>
                          </a:solidFill>
                          <a:latin typeface="Arial" pitchFamily="34" charset="0"/>
                          <a:ea typeface="+mn-ea"/>
                          <a:cs typeface="Arial" pitchFamily="34" charset="0"/>
                        </a:rPr>
                        <a:t>ou</a:t>
                      </a:r>
                      <a:r>
                        <a:rPr lang="en-US" sz="600" b="1" kern="1200" baseline="0" dirty="0" smtClean="0">
                          <a:solidFill>
                            <a:schemeClr val="tx1"/>
                          </a:solidFill>
                          <a:latin typeface="Arial" pitchFamily="34" charset="0"/>
                          <a:ea typeface="+mn-ea"/>
                          <a:cs typeface="Arial" pitchFamily="34" charset="0"/>
                        </a:rPr>
                        <a:t> </a:t>
                      </a:r>
                      <a:r>
                        <a:rPr lang="en-US" sz="600" b="1" kern="1200" baseline="0" dirty="0" err="1" smtClean="0">
                          <a:solidFill>
                            <a:schemeClr val="tx1"/>
                          </a:solidFill>
                          <a:latin typeface="Arial" pitchFamily="34" charset="0"/>
                          <a:ea typeface="+mn-ea"/>
                          <a:cs typeface="Arial" pitchFamily="34" charset="0"/>
                        </a:rPr>
                        <a:t>produit</a:t>
                      </a:r>
                      <a:endParaRPr lang="en-US" sz="600" b="1" kern="1200" dirty="0">
                        <a:solidFill>
                          <a:schemeClr val="tx1"/>
                        </a:solidFill>
                        <a:latin typeface="Arial" pitchFamily="34" charset="0"/>
                        <a:ea typeface="+mn-ea"/>
                        <a:cs typeface="Arial" pitchFamily="34" charset="0"/>
                      </a:endParaRPr>
                    </a:p>
                  </a:txBody>
                  <a:tcPr marL="91437" marR="91437" marT="45718" marB="45718">
                    <a:solidFill>
                      <a:srgbClr val="A5B592"/>
                    </a:solidFill>
                  </a:tcPr>
                </a:tc>
              </a:tr>
              <a:tr h="182879">
                <a:tc>
                  <a:txBody>
                    <a:bodyPr/>
                    <a:lstStyle/>
                    <a:p>
                      <a:r>
                        <a:rPr lang="en-US" sz="600" dirty="0" smtClean="0">
                          <a:latin typeface="Arial" pitchFamily="34" charset="0"/>
                          <a:cs typeface="Arial" pitchFamily="34" charset="0"/>
                        </a:rPr>
                        <a:t>1B</a:t>
                      </a:r>
                      <a:endParaRPr lang="en-US" sz="600" dirty="0">
                        <a:latin typeface="Arial" pitchFamily="34" charset="0"/>
                        <a:cs typeface="Arial" pitchFamily="34" charset="0"/>
                      </a:endParaRPr>
                    </a:p>
                  </a:txBody>
                  <a:tcPr marL="91437" marR="91437" marT="45718" marB="45718">
                    <a:solidFill>
                      <a:srgbClr val="A5B59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latin typeface="Arial" pitchFamily="34" charset="0"/>
                          <a:cs typeface="Arial" pitchFamily="34" charset="0"/>
                        </a:rPr>
                        <a:t>Organophosphate</a:t>
                      </a:r>
                      <a:endParaRPr lang="en-US" sz="600" dirty="0">
                        <a:latin typeface="Arial" pitchFamily="34" charset="0"/>
                        <a:cs typeface="Arial" pitchFamily="34" charset="0"/>
                      </a:endParaRPr>
                    </a:p>
                  </a:txBody>
                  <a:tcPr marL="91437" marR="91437" marT="45718" marB="45718">
                    <a:solidFill>
                      <a:srgbClr val="A5B592"/>
                    </a:solidFill>
                  </a:tcPr>
                </a:tc>
                <a:tc>
                  <a:txBody>
                    <a:bodyPr/>
                    <a:lstStyle/>
                    <a:p>
                      <a:r>
                        <a:rPr lang="en-US" sz="600" dirty="0" smtClean="0">
                          <a:latin typeface="Arial" pitchFamily="34" charset="0"/>
                          <a:cs typeface="Arial" pitchFamily="34" charset="0"/>
                        </a:rPr>
                        <a:t>Temephos, Chlorpyriphos, Pirimiphos-methyl, Fenthion</a:t>
                      </a:r>
                      <a:endParaRPr lang="en-US" sz="600" dirty="0">
                        <a:latin typeface="Arial" pitchFamily="34" charset="0"/>
                        <a:cs typeface="Arial" pitchFamily="34" charset="0"/>
                      </a:endParaRPr>
                    </a:p>
                  </a:txBody>
                  <a:tcPr marL="91437" marR="91437" marT="45718" marB="45718">
                    <a:solidFill>
                      <a:srgbClr val="A5B592"/>
                    </a:solidFill>
                  </a:tcPr>
                </a:tc>
              </a:tr>
              <a:tr h="182879">
                <a:tc>
                  <a:txBody>
                    <a:bodyPr/>
                    <a:lstStyle/>
                    <a:p>
                      <a:r>
                        <a:rPr lang="en-US" sz="600" dirty="0" smtClean="0">
                          <a:latin typeface="Arial" pitchFamily="34" charset="0"/>
                          <a:cs typeface="Arial" pitchFamily="34" charset="0"/>
                        </a:rPr>
                        <a:t> 5</a:t>
                      </a:r>
                      <a:endParaRPr lang="en-US" sz="600" dirty="0">
                        <a:latin typeface="Arial" pitchFamily="34" charset="0"/>
                        <a:cs typeface="Arial" pitchFamily="34" charset="0"/>
                      </a:endParaRPr>
                    </a:p>
                  </a:txBody>
                  <a:tcPr marL="91437" marR="91437" marT="45718" marB="45718">
                    <a:solidFill>
                      <a:srgbClr val="A5B592"/>
                    </a:solidFill>
                  </a:tcPr>
                </a:tc>
                <a:tc>
                  <a:txBody>
                    <a:bodyPr/>
                    <a:lstStyle/>
                    <a:p>
                      <a:r>
                        <a:rPr lang="en-US" sz="600" dirty="0" smtClean="0">
                          <a:latin typeface="Arial" pitchFamily="34" charset="0"/>
                          <a:cs typeface="Arial" pitchFamily="34" charset="0"/>
                        </a:rPr>
                        <a:t>Spinosyns</a:t>
                      </a:r>
                      <a:endParaRPr lang="en-US" sz="600" dirty="0">
                        <a:latin typeface="Arial" pitchFamily="34" charset="0"/>
                        <a:cs typeface="Arial" pitchFamily="34" charset="0"/>
                      </a:endParaRPr>
                    </a:p>
                  </a:txBody>
                  <a:tcPr marL="91437" marR="91437" marT="45718" marB="45718">
                    <a:solidFill>
                      <a:srgbClr val="A5B592"/>
                    </a:solidFill>
                  </a:tcPr>
                </a:tc>
                <a:tc>
                  <a:txBody>
                    <a:bodyPr/>
                    <a:lstStyle/>
                    <a:p>
                      <a:r>
                        <a:rPr lang="en-US" sz="600" dirty="0" smtClean="0">
                          <a:latin typeface="Arial" pitchFamily="34" charset="0"/>
                          <a:cs typeface="Arial" pitchFamily="34" charset="0"/>
                        </a:rPr>
                        <a:t>Spinosad</a:t>
                      </a:r>
                      <a:endParaRPr lang="en-US" sz="600" dirty="0">
                        <a:latin typeface="Arial" pitchFamily="34" charset="0"/>
                        <a:cs typeface="Arial" pitchFamily="34" charset="0"/>
                      </a:endParaRPr>
                    </a:p>
                  </a:txBody>
                  <a:tcPr marL="91437" marR="91437" marT="45718" marB="45718">
                    <a:solidFill>
                      <a:srgbClr val="A5B592"/>
                    </a:solidFill>
                  </a:tcPr>
                </a:tc>
              </a:tr>
              <a:tr h="274324">
                <a:tc>
                  <a:txBody>
                    <a:bodyPr/>
                    <a:lstStyle/>
                    <a:p>
                      <a:r>
                        <a:rPr lang="en-US" sz="600" dirty="0" smtClean="0">
                          <a:latin typeface="Arial" pitchFamily="34" charset="0"/>
                          <a:cs typeface="Arial" pitchFamily="34" charset="0"/>
                        </a:rPr>
                        <a:t>7A</a:t>
                      </a:r>
                      <a:endParaRPr lang="en-US" sz="600" dirty="0">
                        <a:latin typeface="Arial" pitchFamily="34" charset="0"/>
                        <a:cs typeface="Arial" pitchFamily="34" charset="0"/>
                      </a:endParaRPr>
                    </a:p>
                  </a:txBody>
                  <a:tcPr marL="91437" marR="91437" marT="45718" marB="45718">
                    <a:solidFill>
                      <a:srgbClr val="A5B592"/>
                    </a:solidFill>
                  </a:tcPr>
                </a:tc>
                <a:tc>
                  <a:txBody>
                    <a:bodyPr/>
                    <a:lstStyle/>
                    <a:p>
                      <a:r>
                        <a:rPr lang="en-US" sz="600" dirty="0" smtClean="0">
                          <a:latin typeface="Arial" pitchFamily="34" charset="0"/>
                          <a:cs typeface="Arial" pitchFamily="34" charset="0"/>
                        </a:rPr>
                        <a:t>Juvenile Hormone Mimics</a:t>
                      </a:r>
                      <a:endParaRPr lang="en-US" sz="600" dirty="0">
                        <a:latin typeface="Arial" pitchFamily="34" charset="0"/>
                        <a:cs typeface="Arial" pitchFamily="34" charset="0"/>
                      </a:endParaRPr>
                    </a:p>
                  </a:txBody>
                  <a:tcPr marL="91437" marR="91437" marT="45718" marB="45718">
                    <a:solidFill>
                      <a:srgbClr val="A5B592"/>
                    </a:solidFill>
                  </a:tcPr>
                </a:tc>
                <a:tc>
                  <a:txBody>
                    <a:bodyPr/>
                    <a:lstStyle/>
                    <a:p>
                      <a:pPr>
                        <a:lnSpc>
                          <a:spcPct val="150000"/>
                        </a:lnSpc>
                      </a:pPr>
                      <a:r>
                        <a:rPr lang="en-US" sz="600" dirty="0" smtClean="0">
                          <a:latin typeface="Arial" pitchFamily="34" charset="0"/>
                          <a:cs typeface="Arial" pitchFamily="34" charset="0"/>
                        </a:rPr>
                        <a:t>Methoprene, Hydroprene</a:t>
                      </a:r>
                      <a:endParaRPr lang="en-US" sz="600" dirty="0">
                        <a:latin typeface="Arial" pitchFamily="34" charset="0"/>
                        <a:cs typeface="Arial" pitchFamily="34" charset="0"/>
                      </a:endParaRPr>
                    </a:p>
                  </a:txBody>
                  <a:tcPr marL="91437" marR="91437" marT="45718" marB="45718">
                    <a:solidFill>
                      <a:srgbClr val="A5B592"/>
                    </a:solidFill>
                  </a:tcPr>
                </a:tc>
              </a:tr>
              <a:tr h="182879">
                <a:tc>
                  <a:txBody>
                    <a:bodyPr/>
                    <a:lstStyle/>
                    <a:p>
                      <a:r>
                        <a:rPr lang="en-US" sz="600" dirty="0" smtClean="0">
                          <a:latin typeface="Arial" pitchFamily="34" charset="0"/>
                          <a:cs typeface="Arial" pitchFamily="34" charset="0"/>
                        </a:rPr>
                        <a:t>7C</a:t>
                      </a:r>
                      <a:endParaRPr lang="en-US" sz="600" dirty="0">
                        <a:latin typeface="Arial" pitchFamily="34" charset="0"/>
                        <a:cs typeface="Arial" pitchFamily="34" charset="0"/>
                      </a:endParaRPr>
                    </a:p>
                  </a:txBody>
                  <a:tcPr marL="91437" marR="91437" marT="45718" marB="45718">
                    <a:solidFill>
                      <a:srgbClr val="A5B592"/>
                    </a:solidFill>
                  </a:tcPr>
                </a:tc>
                <a:tc>
                  <a:txBody>
                    <a:bodyPr/>
                    <a:lstStyle/>
                    <a:p>
                      <a:r>
                        <a:rPr lang="en-US" sz="600" smtClean="0">
                          <a:latin typeface="Arial" pitchFamily="34" charset="0"/>
                          <a:cs typeface="Arial" pitchFamily="34" charset="0"/>
                        </a:rPr>
                        <a:t>Pyriproxyfen</a:t>
                      </a:r>
                      <a:endParaRPr lang="en-US" sz="600" dirty="0">
                        <a:latin typeface="Arial" pitchFamily="34" charset="0"/>
                        <a:cs typeface="Arial" pitchFamily="34" charset="0"/>
                      </a:endParaRPr>
                    </a:p>
                  </a:txBody>
                  <a:tcPr marL="91437" marR="91437" marT="45718" marB="45718">
                    <a:solidFill>
                      <a:srgbClr val="A5B59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smtClean="0">
                          <a:latin typeface="Arial" pitchFamily="34" charset="0"/>
                          <a:cs typeface="Arial" pitchFamily="34" charset="0"/>
                        </a:rPr>
                        <a:t>Pyriproxyfen</a:t>
                      </a:r>
                      <a:endParaRPr lang="en-US" sz="600" dirty="0">
                        <a:latin typeface="Arial" pitchFamily="34" charset="0"/>
                        <a:cs typeface="Arial" pitchFamily="34" charset="0"/>
                      </a:endParaRPr>
                    </a:p>
                  </a:txBody>
                  <a:tcPr marL="91437" marR="91437" marT="45718" marB="45718">
                    <a:solidFill>
                      <a:srgbClr val="A5B592"/>
                    </a:solidFill>
                  </a:tcPr>
                </a:tc>
              </a:tr>
              <a:tr h="182879">
                <a:tc>
                  <a:txBody>
                    <a:bodyPr/>
                    <a:lstStyle/>
                    <a:p>
                      <a:r>
                        <a:rPr lang="en-US" sz="600" dirty="0" smtClean="0">
                          <a:latin typeface="Arial" pitchFamily="34" charset="0"/>
                          <a:cs typeface="Arial" pitchFamily="34" charset="0"/>
                        </a:rPr>
                        <a:t>15</a:t>
                      </a:r>
                      <a:endParaRPr lang="en-US" sz="600" dirty="0">
                        <a:latin typeface="Arial" pitchFamily="34" charset="0"/>
                        <a:cs typeface="Arial" pitchFamily="34" charset="0"/>
                      </a:endParaRPr>
                    </a:p>
                  </a:txBody>
                  <a:tcPr marL="91437" marR="91437" marT="45718" marB="45718">
                    <a:solidFill>
                      <a:srgbClr val="A5B592"/>
                    </a:solidFill>
                  </a:tcPr>
                </a:tc>
                <a:tc>
                  <a:txBody>
                    <a:bodyPr/>
                    <a:lstStyle/>
                    <a:p>
                      <a:r>
                        <a:rPr lang="en-US" sz="600" dirty="0" smtClean="0">
                          <a:latin typeface="Arial" pitchFamily="34" charset="0"/>
                          <a:cs typeface="Arial" pitchFamily="34" charset="0"/>
                        </a:rPr>
                        <a:t>Benzoylureas</a:t>
                      </a:r>
                      <a:endParaRPr lang="en-US" sz="600" dirty="0">
                        <a:latin typeface="Arial" pitchFamily="34" charset="0"/>
                        <a:cs typeface="Arial" pitchFamily="34" charset="0"/>
                      </a:endParaRPr>
                    </a:p>
                  </a:txBody>
                  <a:tcPr marL="91437" marR="91437" marT="45718" marB="45718">
                    <a:solidFill>
                      <a:srgbClr val="A5B592"/>
                    </a:solidFill>
                  </a:tcPr>
                </a:tc>
                <a:tc>
                  <a:txBody>
                    <a:bodyPr/>
                    <a:lstStyle/>
                    <a:p>
                      <a:r>
                        <a:rPr lang="en-US" sz="600" dirty="0" smtClean="0">
                          <a:latin typeface="Arial" pitchFamily="34" charset="0"/>
                          <a:cs typeface="Arial" pitchFamily="34" charset="0"/>
                        </a:rPr>
                        <a:t>Diflubenzuron, Novaluron</a:t>
                      </a:r>
                      <a:endParaRPr lang="en-US" sz="600" dirty="0">
                        <a:latin typeface="Arial" pitchFamily="34" charset="0"/>
                        <a:cs typeface="Arial" pitchFamily="34" charset="0"/>
                      </a:endParaRPr>
                    </a:p>
                  </a:txBody>
                  <a:tcPr marL="91437" marR="91437" marT="45718" marB="45718">
                    <a:solidFill>
                      <a:srgbClr val="A5B592"/>
                    </a:solidFill>
                  </a:tcPr>
                </a:tc>
              </a:tr>
              <a:tr h="182879">
                <a:tc>
                  <a:txBody>
                    <a:bodyPr/>
                    <a:lstStyle/>
                    <a:p>
                      <a:r>
                        <a:rPr lang="en-US" sz="600" dirty="0" smtClean="0">
                          <a:latin typeface="Arial" pitchFamily="34" charset="0"/>
                          <a:cs typeface="Arial" pitchFamily="34" charset="0"/>
                        </a:rPr>
                        <a:t>11</a:t>
                      </a:r>
                      <a:endParaRPr lang="en-US" sz="600" dirty="0">
                        <a:latin typeface="Arial" pitchFamily="34" charset="0"/>
                        <a:cs typeface="Arial" pitchFamily="34" charset="0"/>
                      </a:endParaRPr>
                    </a:p>
                  </a:txBody>
                  <a:tcPr marL="91437" marR="91437" marT="45718" marB="45718">
                    <a:solidFill>
                      <a:srgbClr val="A5B592"/>
                    </a:solidFill>
                  </a:tcPr>
                </a:tc>
                <a:tc>
                  <a:txBody>
                    <a:bodyPr/>
                    <a:lstStyle/>
                    <a:p>
                      <a:r>
                        <a:rPr lang="en-US" sz="600" dirty="0" smtClean="0">
                          <a:latin typeface="Arial" pitchFamily="34" charset="0"/>
                          <a:cs typeface="Arial" pitchFamily="34" charset="0"/>
                        </a:rPr>
                        <a:t>Bacterial Larvicide</a:t>
                      </a:r>
                      <a:endParaRPr lang="en-US" sz="600" dirty="0">
                        <a:latin typeface="Arial" pitchFamily="34" charset="0"/>
                        <a:cs typeface="Arial" pitchFamily="34" charset="0"/>
                      </a:endParaRPr>
                    </a:p>
                  </a:txBody>
                  <a:tcPr marL="91437" marR="91437" marT="45718" marB="45718">
                    <a:solidFill>
                      <a:srgbClr val="A5B592"/>
                    </a:solidFill>
                  </a:tcPr>
                </a:tc>
                <a:tc>
                  <a:txBody>
                    <a:bodyPr/>
                    <a:lstStyle/>
                    <a:p>
                      <a:r>
                        <a:rPr lang="en-US" sz="600" i="1" kern="1200" dirty="0" smtClean="0">
                          <a:solidFill>
                            <a:schemeClr val="dk1"/>
                          </a:solidFill>
                          <a:latin typeface="Arial" pitchFamily="34" charset="0"/>
                          <a:ea typeface="+mn-ea"/>
                          <a:cs typeface="Arial" pitchFamily="34" charset="0"/>
                        </a:rPr>
                        <a:t>Bt var. israeliensis </a:t>
                      </a:r>
                      <a:r>
                        <a:rPr lang="en-US" sz="600" kern="1200" dirty="0" smtClean="0">
                          <a:solidFill>
                            <a:schemeClr val="dk1"/>
                          </a:solidFill>
                          <a:latin typeface="Arial" pitchFamily="34" charset="0"/>
                          <a:ea typeface="+mn-ea"/>
                          <a:cs typeface="Arial" pitchFamily="34" charset="0"/>
                        </a:rPr>
                        <a:t>and </a:t>
                      </a:r>
                      <a:r>
                        <a:rPr lang="en-US" sz="600" i="1" kern="1200" dirty="0" smtClean="0">
                          <a:solidFill>
                            <a:schemeClr val="dk1"/>
                          </a:solidFill>
                          <a:latin typeface="Arial" pitchFamily="34" charset="0"/>
                          <a:ea typeface="+mn-ea"/>
                          <a:cs typeface="Arial" pitchFamily="34" charset="0"/>
                        </a:rPr>
                        <a:t>Bacillus sphaericus</a:t>
                      </a:r>
                      <a:endParaRPr lang="en-US" sz="1800" i="1" kern="1200" baseline="0" dirty="0" smtClean="0">
                        <a:solidFill>
                          <a:schemeClr val="dk1"/>
                        </a:solidFill>
                        <a:latin typeface="+mn-lt"/>
                        <a:ea typeface="+mn-ea"/>
                        <a:cs typeface="+mn-cs"/>
                      </a:endParaRPr>
                    </a:p>
                  </a:txBody>
                  <a:tcPr marL="91437" marR="91437" marT="45718" marB="45718">
                    <a:solidFill>
                      <a:srgbClr val="A5B592"/>
                    </a:solidFill>
                  </a:tcPr>
                </a:tc>
              </a:tr>
            </a:tbl>
          </a:graphicData>
        </a:graphic>
      </p:graphicFrame>
      <p:sp>
        <p:nvSpPr>
          <p:cNvPr id="91" name="Rectangle 90"/>
          <p:cNvSpPr/>
          <p:nvPr/>
        </p:nvSpPr>
        <p:spPr>
          <a:xfrm>
            <a:off x="1316595" y="2135188"/>
            <a:ext cx="355600" cy="1366837"/>
          </a:xfrm>
          <a:prstGeom prst="rect">
            <a:avLst/>
          </a:prstGeom>
          <a:solidFill>
            <a:srgbClr val="A5B59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dirty="0"/>
          </a:p>
        </p:txBody>
      </p:sp>
      <p:sp>
        <p:nvSpPr>
          <p:cNvPr id="92" name="TextBox 69"/>
          <p:cNvSpPr txBox="1">
            <a:spLocks noChangeArrowheads="1"/>
          </p:cNvSpPr>
          <p:nvPr/>
        </p:nvSpPr>
        <p:spPr bwMode="auto">
          <a:xfrm rot="16200000">
            <a:off x="754620" y="2697263"/>
            <a:ext cx="1431925" cy="307777"/>
          </a:xfrm>
          <a:prstGeom prst="rect">
            <a:avLst/>
          </a:prstGeom>
          <a:noFill/>
          <a:ln w="9525">
            <a:noFill/>
            <a:miter lim="800000"/>
            <a:headEnd/>
            <a:tailEnd/>
          </a:ln>
        </p:spPr>
        <p:txBody>
          <a:bodyPr>
            <a:spAutoFit/>
          </a:bodyPr>
          <a:lstStyle/>
          <a:p>
            <a:pPr algn="ctr">
              <a:defRPr/>
            </a:pPr>
            <a:r>
              <a:rPr lang="en-US" sz="700" dirty="0">
                <a:latin typeface="Arial"/>
                <a:ea typeface="+mn-ea"/>
                <a:cs typeface="Arial"/>
              </a:rPr>
              <a:t>Larvicides </a:t>
            </a:r>
          </a:p>
          <a:p>
            <a:pPr algn="ctr"/>
            <a:r>
              <a:rPr lang="en-US" sz="700" dirty="0" err="1"/>
              <a:t>Utilisation</a:t>
            </a:r>
            <a:r>
              <a:rPr lang="en-US" sz="700" dirty="0"/>
              <a:t> </a:t>
            </a:r>
            <a:r>
              <a:rPr lang="en-US" sz="700" dirty="0" err="1"/>
              <a:t>approuvée</a:t>
            </a:r>
            <a:r>
              <a:rPr lang="en-US" sz="700" dirty="0"/>
              <a:t> WHOPES</a:t>
            </a:r>
          </a:p>
        </p:txBody>
      </p:sp>
      <p:sp>
        <p:nvSpPr>
          <p:cNvPr id="96" name="TextBox 95"/>
          <p:cNvSpPr txBox="1"/>
          <p:nvPr/>
        </p:nvSpPr>
        <p:spPr>
          <a:xfrm>
            <a:off x="1651558" y="2135546"/>
            <a:ext cx="366712" cy="200025"/>
          </a:xfrm>
          <a:prstGeom prst="rect">
            <a:avLst/>
          </a:prstGeom>
          <a:noFill/>
        </p:spPr>
        <p:txBody>
          <a:bodyPr wrap="none">
            <a:spAutoFit/>
          </a:bodyPr>
          <a:lstStyle/>
          <a:p>
            <a:pPr>
              <a:defRPr/>
            </a:pPr>
            <a:r>
              <a:rPr lang="en-US" sz="700" b="1" dirty="0">
                <a:latin typeface="+mn-lt"/>
                <a:ea typeface="+mn-ea"/>
                <a:cs typeface="+mn-cs"/>
              </a:rPr>
              <a:t>MoA</a:t>
            </a:r>
          </a:p>
        </p:txBody>
      </p:sp>
      <p:sp>
        <p:nvSpPr>
          <p:cNvPr id="25644" name="TextBox 1"/>
          <p:cNvSpPr txBox="1">
            <a:spLocks noChangeArrowheads="1"/>
          </p:cNvSpPr>
          <p:nvPr/>
        </p:nvSpPr>
        <p:spPr bwMode="auto">
          <a:xfrm>
            <a:off x="131472" y="2079366"/>
            <a:ext cx="1123799"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endParaRPr lang="en-GB" sz="950" i="1" dirty="0" smtClean="0">
              <a:solidFill>
                <a:srgbClr val="008000"/>
              </a:solidFill>
              <a:latin typeface="Calibri" charset="0"/>
            </a:endParaRPr>
          </a:p>
          <a:p>
            <a:pPr eaLnBrk="1" hangingPunct="1"/>
            <a:r>
              <a:rPr lang="en-GB" sz="950" i="1" dirty="0" err="1" smtClean="0">
                <a:solidFill>
                  <a:srgbClr val="008000"/>
                </a:solidFill>
                <a:latin typeface="Calibri" charset="0"/>
              </a:rPr>
              <a:t>Groupe</a:t>
            </a:r>
            <a:r>
              <a:rPr lang="en-GB" sz="950" i="1" dirty="0">
                <a:solidFill>
                  <a:srgbClr val="008000"/>
                </a:solidFill>
                <a:latin typeface="Calibri" charset="0"/>
              </a:rPr>
              <a:t> </a:t>
            </a:r>
            <a:r>
              <a:rPr lang="en-GB" sz="950" i="1" dirty="0" smtClean="0">
                <a:solidFill>
                  <a:srgbClr val="008000"/>
                </a:solidFill>
                <a:latin typeface="Calibri" charset="0"/>
              </a:rPr>
              <a:t>11- </a:t>
            </a:r>
            <a:r>
              <a:rPr lang="en-GB" sz="950" i="1" dirty="0" err="1" smtClean="0">
                <a:solidFill>
                  <a:srgbClr val="008000"/>
                </a:solidFill>
                <a:latin typeface="Calibri" charset="0"/>
              </a:rPr>
              <a:t>Perturbateurs</a:t>
            </a:r>
            <a:r>
              <a:rPr lang="en-GB" sz="950" i="1" dirty="0" smtClean="0">
                <a:solidFill>
                  <a:srgbClr val="008000"/>
                </a:solidFill>
                <a:latin typeface="Calibri" charset="0"/>
              </a:rPr>
              <a:t> </a:t>
            </a:r>
            <a:r>
              <a:rPr lang="en-GB" sz="950" i="1" dirty="0" err="1" smtClean="0">
                <a:solidFill>
                  <a:srgbClr val="008000"/>
                </a:solidFill>
                <a:latin typeface="Calibri" charset="0"/>
              </a:rPr>
              <a:t>microbiens</a:t>
            </a:r>
            <a:r>
              <a:rPr lang="en-GB" sz="950" i="1" dirty="0">
                <a:solidFill>
                  <a:srgbClr val="008000"/>
                </a:solidFill>
                <a:latin typeface="Calibri" charset="0"/>
              </a:rPr>
              <a:t> </a:t>
            </a:r>
            <a:r>
              <a:rPr lang="en-GB" sz="950" i="1" dirty="0" smtClean="0">
                <a:solidFill>
                  <a:srgbClr val="008000"/>
                </a:solidFill>
                <a:latin typeface="Calibri" charset="0"/>
              </a:rPr>
              <a:t>de </a:t>
            </a:r>
            <a:r>
              <a:rPr lang="en-GB" sz="950" i="1" dirty="0" err="1" smtClean="0">
                <a:solidFill>
                  <a:srgbClr val="008000"/>
                </a:solidFill>
                <a:latin typeface="Calibri" charset="0"/>
              </a:rPr>
              <a:t>l’intestin</a:t>
            </a:r>
            <a:r>
              <a:rPr lang="en-GB" sz="950" i="1" dirty="0" smtClean="0">
                <a:solidFill>
                  <a:srgbClr val="008000"/>
                </a:solidFill>
                <a:latin typeface="Calibri" charset="0"/>
              </a:rPr>
              <a:t> </a:t>
            </a:r>
            <a:r>
              <a:rPr lang="en-GB" sz="950" i="1" dirty="0" err="1" smtClean="0">
                <a:solidFill>
                  <a:srgbClr val="008000"/>
                </a:solidFill>
                <a:latin typeface="Calibri" charset="0"/>
              </a:rPr>
              <a:t>moyen</a:t>
            </a:r>
            <a:r>
              <a:rPr lang="en-GB" sz="950" i="1" dirty="0" smtClean="0">
                <a:solidFill>
                  <a:srgbClr val="008000"/>
                </a:solidFill>
                <a:latin typeface="Calibri" charset="0"/>
              </a:rPr>
              <a:t> des </a:t>
            </a:r>
            <a:r>
              <a:rPr lang="en-GB" sz="950" i="1" dirty="0" err="1" smtClean="0">
                <a:solidFill>
                  <a:srgbClr val="008000"/>
                </a:solidFill>
                <a:latin typeface="Calibri" charset="0"/>
              </a:rPr>
              <a:t>insectes</a:t>
            </a:r>
            <a:r>
              <a:rPr lang="en-GB" sz="950" i="1" dirty="0" smtClean="0">
                <a:solidFill>
                  <a:srgbClr val="008000"/>
                </a:solidFill>
                <a:latin typeface="Calibri" charset="0"/>
              </a:rPr>
              <a:t> </a:t>
            </a:r>
          </a:p>
          <a:p>
            <a:pPr algn="just" eaLnBrk="1" hangingPunct="1"/>
            <a:r>
              <a:rPr lang="en-GB" sz="950" i="1" dirty="0" err="1" smtClean="0">
                <a:solidFill>
                  <a:srgbClr val="008000"/>
                </a:solidFill>
                <a:latin typeface="Calibri" charset="0"/>
              </a:rPr>
              <a:t>B.thuringiensis</a:t>
            </a:r>
            <a:r>
              <a:rPr lang="en-GB" sz="950" i="1" dirty="0" smtClean="0">
                <a:solidFill>
                  <a:srgbClr val="008000"/>
                </a:solidFill>
                <a:latin typeface="Calibri" charset="0"/>
              </a:rPr>
              <a:t> var</a:t>
            </a:r>
            <a:r>
              <a:rPr lang="en-GB" sz="950" i="1" dirty="0">
                <a:solidFill>
                  <a:srgbClr val="008000"/>
                </a:solidFill>
                <a:latin typeface="Calibri" charset="0"/>
              </a:rPr>
              <a:t>. </a:t>
            </a:r>
            <a:r>
              <a:rPr lang="en-GB" sz="950" i="1" dirty="0" err="1" smtClean="0">
                <a:solidFill>
                  <a:srgbClr val="008000"/>
                </a:solidFill>
                <a:latin typeface="Calibri" charset="0"/>
              </a:rPr>
              <a:t>Israeliensis,B</a:t>
            </a:r>
            <a:r>
              <a:rPr lang="en-GB" sz="950" i="1" dirty="0" smtClean="0">
                <a:solidFill>
                  <a:srgbClr val="008000"/>
                </a:solidFill>
                <a:latin typeface="Calibri" charset="0"/>
              </a:rPr>
              <a:t>. </a:t>
            </a:r>
            <a:r>
              <a:rPr lang="en-GB" sz="950" i="1" dirty="0" err="1" smtClean="0">
                <a:solidFill>
                  <a:srgbClr val="008000"/>
                </a:solidFill>
                <a:latin typeface="Calibri" charset="0"/>
              </a:rPr>
              <a:t>sphaericus</a:t>
            </a:r>
            <a:r>
              <a:rPr lang="en-GB" sz="950" i="1" dirty="0">
                <a:solidFill>
                  <a:srgbClr val="008000"/>
                </a:solidFill>
                <a:latin typeface="Calibri" charset="0"/>
              </a:rPr>
              <a:t>.</a:t>
            </a:r>
            <a:endParaRPr lang="en-US" sz="950" dirty="0">
              <a:solidFill>
                <a:srgbClr val="008000"/>
              </a:solidFill>
              <a:latin typeface="Calibri" charset="0"/>
            </a:endParaRPr>
          </a:p>
          <a:p>
            <a:pPr eaLnBrk="1" hangingPunct="1"/>
            <a:endParaRPr lang="en-US" sz="950" dirty="0"/>
          </a:p>
        </p:txBody>
      </p:sp>
      <p:grpSp>
        <p:nvGrpSpPr>
          <p:cNvPr id="25645" name="Group 10"/>
          <p:cNvGrpSpPr>
            <a:grpSpLocks/>
          </p:cNvGrpSpPr>
          <p:nvPr/>
        </p:nvGrpSpPr>
        <p:grpSpPr bwMode="auto">
          <a:xfrm>
            <a:off x="5022855" y="3594097"/>
            <a:ext cx="288661" cy="215444"/>
            <a:chOff x="5068468" y="3594263"/>
            <a:chExt cx="289504" cy="213630"/>
          </a:xfrm>
        </p:grpSpPr>
        <p:sp>
          <p:nvSpPr>
            <p:cNvPr id="25646" name="TextBox 11"/>
            <p:cNvSpPr txBox="1">
              <a:spLocks noChangeArrowheads="1"/>
            </p:cNvSpPr>
            <p:nvPr/>
          </p:nvSpPr>
          <p:spPr bwMode="auto">
            <a:xfrm>
              <a:off x="5068468" y="3594263"/>
              <a:ext cx="289504" cy="21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10</a:t>
              </a:r>
              <a:endParaRPr lang="en-GB" sz="800" dirty="0">
                <a:latin typeface="Calibri" charset="0"/>
              </a:endParaRPr>
            </a:p>
          </p:txBody>
        </p:sp>
        <p:cxnSp>
          <p:nvCxnSpPr>
            <p:cNvPr id="19" name="Straight Connector 18"/>
            <p:cNvCxnSpPr/>
            <p:nvPr/>
          </p:nvCxnSpPr>
          <p:spPr>
            <a:xfrm rot="5400000">
              <a:off x="5054948" y="3702879"/>
              <a:ext cx="14167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pic>
        <p:nvPicPr>
          <p:cNvPr id="16" name="Picture 4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87047" y="452926"/>
            <a:ext cx="480138" cy="47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29878" y="2151693"/>
            <a:ext cx="3724722" cy="1353507"/>
          </a:xfrm>
          <a:prstGeom prst="rect">
            <a:avLst/>
          </a:prstGeom>
          <a:noFill/>
          <a:ln w="15875">
            <a:solidFill>
              <a:srgbClr val="A5B5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6626" name="Rectangle 41"/>
          <p:cNvSpPr>
            <a:spLocks noChangeArrowheads="1"/>
          </p:cNvSpPr>
          <p:nvPr/>
        </p:nvSpPr>
        <p:spPr bwMode="auto">
          <a:xfrm>
            <a:off x="203200" y="134938"/>
            <a:ext cx="4611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smtClean="0">
                <a:solidFill>
                  <a:schemeClr val="bg1"/>
                </a:solidFill>
                <a:latin typeface="Calibri" charset="0"/>
              </a:rPr>
              <a:t>Surveillance de la </a:t>
            </a:r>
            <a:r>
              <a:rPr lang="en-GB" b="1" dirty="0" err="1" smtClean="0">
                <a:solidFill>
                  <a:schemeClr val="bg1"/>
                </a:solidFill>
                <a:latin typeface="Calibri" charset="0"/>
              </a:rPr>
              <a:t>sensibilité</a:t>
            </a:r>
            <a:r>
              <a:rPr lang="en-GB" b="1" dirty="0" smtClean="0">
                <a:solidFill>
                  <a:schemeClr val="bg1"/>
                </a:solidFill>
                <a:latin typeface="Calibri" charset="0"/>
              </a:rPr>
              <a:t> des </a:t>
            </a:r>
            <a:r>
              <a:rPr lang="en-GB" b="1" dirty="0" err="1" smtClean="0">
                <a:solidFill>
                  <a:schemeClr val="bg1"/>
                </a:solidFill>
                <a:latin typeface="Calibri" charset="0"/>
              </a:rPr>
              <a:t>vecteurs</a:t>
            </a:r>
            <a:r>
              <a:rPr lang="en-GB" b="1" dirty="0" smtClean="0">
                <a:solidFill>
                  <a:schemeClr val="bg1"/>
                </a:solidFill>
                <a:latin typeface="Calibri" charset="0"/>
              </a:rPr>
              <a:t> et </a:t>
            </a:r>
            <a:r>
              <a:rPr lang="en-GB" b="1" dirty="0" err="1" smtClean="0">
                <a:solidFill>
                  <a:schemeClr val="bg1"/>
                </a:solidFill>
                <a:latin typeface="Calibri" charset="0"/>
              </a:rPr>
              <a:t>détection</a:t>
            </a:r>
            <a:r>
              <a:rPr lang="en-GB" b="1" dirty="0" smtClean="0">
                <a:solidFill>
                  <a:schemeClr val="bg1"/>
                </a:solidFill>
                <a:latin typeface="Calibri" charset="0"/>
              </a:rPr>
              <a:t> de la résistance</a:t>
            </a:r>
            <a:endParaRPr lang="en-GB" b="1" dirty="0">
              <a:solidFill>
                <a:schemeClr val="bg1"/>
              </a:solidFill>
              <a:latin typeface="Calibri" charset="0"/>
            </a:endParaRPr>
          </a:p>
        </p:txBody>
      </p:sp>
      <p:sp>
        <p:nvSpPr>
          <p:cNvPr id="10" name="Round Diagonal Corner Rectangle 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1" name="Round Diagonal Corner Rectangle 10"/>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2" name="Rectangle 1"/>
          <p:cNvSpPr>
            <a:spLocks noChangeArrowheads="1"/>
          </p:cNvSpPr>
          <p:nvPr/>
        </p:nvSpPr>
        <p:spPr bwMode="auto">
          <a:xfrm>
            <a:off x="203200" y="460852"/>
            <a:ext cx="4837683" cy="3200877"/>
          </a:xfrm>
          <a:prstGeom prst="rect">
            <a:avLst/>
          </a:prstGeom>
          <a:noFill/>
          <a:ln w="9525">
            <a:noFill/>
            <a:miter lim="800000"/>
            <a:headEnd/>
            <a:tailEnd/>
          </a:ln>
        </p:spPr>
        <p:txBody>
          <a:bodyPr wrap="square" lIns="0" tIns="0" rIns="0" bIns="0" anchor="ctr">
            <a:spAutoFit/>
          </a:bodyPr>
          <a:lstStyle/>
          <a:p>
            <a:pPr algn="just" eaLnBrk="0" hangingPunct="0"/>
            <a:r>
              <a:rPr lang="fr-FR" sz="900" dirty="0" smtClean="0">
                <a:solidFill>
                  <a:srgbClr val="000000"/>
                </a:solidFill>
                <a:latin typeface="Calibri" pitchFamily="34" charset="0"/>
              </a:rPr>
              <a:t>Trois principaux objectifs pour surveiller la </a:t>
            </a:r>
            <a:r>
              <a:rPr lang="fr-FR" sz="900" dirty="0">
                <a:solidFill>
                  <a:srgbClr val="000000"/>
                </a:solidFill>
                <a:latin typeface="Calibri" pitchFamily="34" charset="0"/>
              </a:rPr>
              <a:t>sensibilité </a:t>
            </a:r>
            <a:r>
              <a:rPr lang="fr-FR" sz="900" dirty="0" smtClean="0">
                <a:solidFill>
                  <a:srgbClr val="000000"/>
                </a:solidFill>
                <a:latin typeface="Calibri" pitchFamily="34" charset="0"/>
              </a:rPr>
              <a:t>dans </a:t>
            </a:r>
            <a:r>
              <a:rPr lang="fr-FR" sz="900" dirty="0">
                <a:solidFill>
                  <a:srgbClr val="000000"/>
                </a:solidFill>
                <a:latin typeface="Calibri" pitchFamily="34" charset="0"/>
              </a:rPr>
              <a:t>le programme de </a:t>
            </a:r>
            <a:r>
              <a:rPr lang="fr-FR" sz="900" dirty="0" smtClean="0">
                <a:solidFill>
                  <a:srgbClr val="000000"/>
                </a:solidFill>
                <a:latin typeface="Calibri" pitchFamily="34" charset="0"/>
              </a:rPr>
              <a:t>lutte contre les vecteurs: </a:t>
            </a:r>
          </a:p>
          <a:p>
            <a:pPr marL="171450" indent="-171450" algn="just" eaLnBrk="0" hangingPunct="0">
              <a:buFont typeface="Arial" pitchFamily="34" charset="0"/>
              <a:buChar char="•"/>
            </a:pPr>
            <a:r>
              <a:rPr lang="en-GB" sz="900" b="1" dirty="0" err="1" smtClean="0">
                <a:solidFill>
                  <a:srgbClr val="000000"/>
                </a:solidFill>
                <a:latin typeface="Calibri" pitchFamily="34" charset="0"/>
              </a:rPr>
              <a:t>Rassemblement</a:t>
            </a:r>
            <a:r>
              <a:rPr lang="en-GB" sz="900" b="1" dirty="0" smtClean="0">
                <a:solidFill>
                  <a:srgbClr val="000000"/>
                </a:solidFill>
                <a:latin typeface="Calibri" pitchFamily="34" charset="0"/>
              </a:rPr>
              <a:t> </a:t>
            </a:r>
            <a:r>
              <a:rPr lang="en-GB" sz="900" b="1" dirty="0">
                <a:solidFill>
                  <a:srgbClr val="000000"/>
                </a:solidFill>
                <a:latin typeface="Calibri" pitchFamily="34" charset="0"/>
              </a:rPr>
              <a:t>de </a:t>
            </a:r>
            <a:r>
              <a:rPr lang="en-GB" sz="900" b="1" dirty="0" err="1">
                <a:solidFill>
                  <a:srgbClr val="000000"/>
                </a:solidFill>
                <a:latin typeface="Calibri" pitchFamily="34" charset="0"/>
              </a:rPr>
              <a:t>données</a:t>
            </a:r>
            <a:r>
              <a:rPr lang="en-GB" sz="900" b="1" dirty="0">
                <a:solidFill>
                  <a:srgbClr val="000000"/>
                </a:solidFill>
                <a:latin typeface="Calibri" pitchFamily="34" charset="0"/>
              </a:rPr>
              <a:t> de </a:t>
            </a:r>
            <a:r>
              <a:rPr lang="en-GB" sz="900" b="1" dirty="0" err="1">
                <a:solidFill>
                  <a:srgbClr val="000000"/>
                </a:solidFill>
                <a:latin typeface="Calibri" pitchFamily="34" charset="0"/>
              </a:rPr>
              <a:t>référence</a:t>
            </a:r>
            <a:r>
              <a:rPr lang="fr-FR" sz="900" b="1" dirty="0">
                <a:solidFill>
                  <a:srgbClr val="000000"/>
                </a:solidFill>
                <a:latin typeface="Calibri" pitchFamily="34" charset="0"/>
              </a:rPr>
              <a:t>: </a:t>
            </a:r>
            <a:r>
              <a:rPr lang="fr-FR" sz="900" dirty="0" smtClean="0">
                <a:solidFill>
                  <a:srgbClr val="000000"/>
                </a:solidFill>
                <a:latin typeface="Calibri" pitchFamily="34" charset="0"/>
              </a:rPr>
              <a:t>Mené </a:t>
            </a:r>
            <a:r>
              <a:rPr lang="fr-FR" sz="900" dirty="0">
                <a:solidFill>
                  <a:srgbClr val="000000"/>
                </a:solidFill>
                <a:latin typeface="Calibri" pitchFamily="34" charset="0"/>
              </a:rPr>
              <a:t>avant le début d'un programme de </a:t>
            </a:r>
            <a:r>
              <a:rPr lang="fr-FR" sz="900" dirty="0" smtClean="0">
                <a:solidFill>
                  <a:srgbClr val="000000"/>
                </a:solidFill>
                <a:latin typeface="Calibri" pitchFamily="34" charset="0"/>
              </a:rPr>
              <a:t>contrôle, afin de fournir des </a:t>
            </a:r>
            <a:r>
              <a:rPr lang="fr-FR" sz="900" dirty="0">
                <a:solidFill>
                  <a:srgbClr val="000000"/>
                </a:solidFill>
                <a:latin typeface="Calibri" pitchFamily="34" charset="0"/>
              </a:rPr>
              <a:t>données de référence pour orienter </a:t>
            </a:r>
            <a:r>
              <a:rPr lang="fr-FR" sz="900" dirty="0" smtClean="0">
                <a:solidFill>
                  <a:srgbClr val="000000"/>
                </a:solidFill>
                <a:latin typeface="Calibri" pitchFamily="34" charset="0"/>
              </a:rPr>
              <a:t>le projet </a:t>
            </a:r>
            <a:r>
              <a:rPr lang="fr-FR" sz="900" dirty="0">
                <a:solidFill>
                  <a:srgbClr val="000000"/>
                </a:solidFill>
                <a:latin typeface="Calibri" pitchFamily="34" charset="0"/>
              </a:rPr>
              <a:t>et le choix des insecticides</a:t>
            </a:r>
            <a:r>
              <a:rPr lang="fr-FR" sz="900" dirty="0" smtClean="0">
                <a:solidFill>
                  <a:srgbClr val="000000"/>
                </a:solidFill>
                <a:latin typeface="Calibri" pitchFamily="34" charset="0"/>
              </a:rPr>
              <a:t>.</a:t>
            </a:r>
          </a:p>
          <a:p>
            <a:pPr marL="171450" indent="-171450" algn="just" eaLnBrk="0" hangingPunct="0">
              <a:buFont typeface="Arial" pitchFamily="34" charset="0"/>
              <a:buChar char="•"/>
            </a:pPr>
            <a:r>
              <a:rPr lang="fr-FR" sz="900" b="1" dirty="0" smtClean="0">
                <a:solidFill>
                  <a:srgbClr val="000000"/>
                </a:solidFill>
                <a:latin typeface="Calibri" pitchFamily="34" charset="0"/>
              </a:rPr>
              <a:t>Surveillance </a:t>
            </a:r>
            <a:r>
              <a:rPr lang="fr-FR" sz="900" b="1" dirty="0">
                <a:solidFill>
                  <a:srgbClr val="000000"/>
                </a:solidFill>
                <a:latin typeface="Calibri" pitchFamily="34" charset="0"/>
              </a:rPr>
              <a:t>de la sensibilité au fil du </a:t>
            </a:r>
            <a:r>
              <a:rPr lang="fr-FR" sz="900" b="1" dirty="0" smtClean="0">
                <a:solidFill>
                  <a:srgbClr val="000000"/>
                </a:solidFill>
                <a:latin typeface="Calibri" pitchFamily="34" charset="0"/>
              </a:rPr>
              <a:t>temps: </a:t>
            </a:r>
            <a:r>
              <a:rPr lang="fr-FR" sz="900" dirty="0" smtClean="0">
                <a:solidFill>
                  <a:srgbClr val="000000"/>
                </a:solidFill>
                <a:latin typeface="Calibri" pitchFamily="34" charset="0"/>
              </a:rPr>
              <a:t>Pour </a:t>
            </a:r>
            <a:r>
              <a:rPr lang="fr-FR" sz="900" dirty="0">
                <a:solidFill>
                  <a:srgbClr val="000000"/>
                </a:solidFill>
                <a:latin typeface="Calibri" pitchFamily="34" charset="0"/>
              </a:rPr>
              <a:t>évaluer la proportion de moustiques </a:t>
            </a:r>
            <a:r>
              <a:rPr lang="fr-FR" sz="900" dirty="0" smtClean="0">
                <a:solidFill>
                  <a:srgbClr val="000000"/>
                </a:solidFill>
                <a:latin typeface="Calibri" pitchFamily="34" charset="0"/>
              </a:rPr>
              <a:t>sensibles dans une population </a:t>
            </a:r>
            <a:r>
              <a:rPr lang="fr-FR" sz="900" dirty="0">
                <a:solidFill>
                  <a:srgbClr val="000000"/>
                </a:solidFill>
                <a:latin typeface="Calibri" pitchFamily="34" charset="0"/>
              </a:rPr>
              <a:t>au fil du temps, en la comparant avec </a:t>
            </a:r>
            <a:r>
              <a:rPr lang="fr-FR" sz="900" dirty="0" smtClean="0">
                <a:solidFill>
                  <a:srgbClr val="000000"/>
                </a:solidFill>
                <a:latin typeface="Calibri" pitchFamily="34" charset="0"/>
              </a:rPr>
              <a:t>les données </a:t>
            </a:r>
            <a:r>
              <a:rPr lang="fr-FR" sz="900" dirty="0">
                <a:solidFill>
                  <a:srgbClr val="000000"/>
                </a:solidFill>
                <a:latin typeface="Calibri" pitchFamily="34" charset="0"/>
              </a:rPr>
              <a:t>de référence pré-intervention. </a:t>
            </a:r>
            <a:r>
              <a:rPr lang="fr-FR" sz="900" dirty="0" smtClean="0">
                <a:solidFill>
                  <a:srgbClr val="000000"/>
                </a:solidFill>
                <a:latin typeface="Calibri" pitchFamily="34" charset="0"/>
              </a:rPr>
              <a:t>Par conséquent, </a:t>
            </a:r>
            <a:r>
              <a:rPr lang="fr-FR" sz="900" dirty="0">
                <a:solidFill>
                  <a:srgbClr val="000000"/>
                </a:solidFill>
                <a:latin typeface="Calibri" pitchFamily="34" charset="0"/>
              </a:rPr>
              <a:t>l'impact de </a:t>
            </a:r>
            <a:r>
              <a:rPr lang="fr-FR" sz="900" dirty="0" smtClean="0">
                <a:solidFill>
                  <a:srgbClr val="000000"/>
                </a:solidFill>
                <a:latin typeface="Calibri" pitchFamily="34" charset="0"/>
              </a:rPr>
              <a:t>la stratégie </a:t>
            </a:r>
            <a:r>
              <a:rPr lang="fr-FR" sz="900" dirty="0">
                <a:solidFill>
                  <a:srgbClr val="000000"/>
                </a:solidFill>
                <a:latin typeface="Calibri" pitchFamily="34" charset="0"/>
              </a:rPr>
              <a:t>de contrôle sur la proportion d'individus sensibles dans la population de moustiques </a:t>
            </a:r>
            <a:r>
              <a:rPr lang="fr-FR" sz="900" dirty="0" smtClean="0">
                <a:solidFill>
                  <a:srgbClr val="000000"/>
                </a:solidFill>
                <a:latin typeface="Calibri" pitchFamily="34" charset="0"/>
              </a:rPr>
              <a:t>peut être évaluée.</a:t>
            </a:r>
            <a:endParaRPr lang="en-GB" sz="900" dirty="0">
              <a:solidFill>
                <a:srgbClr val="000000"/>
              </a:solidFill>
              <a:latin typeface="Calibri" pitchFamily="34" charset="0"/>
            </a:endParaRPr>
          </a:p>
          <a:p>
            <a:pPr marL="171450" indent="-171450" algn="just" eaLnBrk="0" hangingPunct="0">
              <a:buFont typeface="Arial" pitchFamily="34" charset="0"/>
              <a:buChar char="•"/>
            </a:pPr>
            <a:r>
              <a:rPr lang="en-GB" sz="900" b="1" dirty="0" err="1" smtClean="0">
                <a:solidFill>
                  <a:srgbClr val="000000"/>
                </a:solidFill>
                <a:latin typeface="Calibri" pitchFamily="34" charset="0"/>
              </a:rPr>
              <a:t>Détection</a:t>
            </a:r>
            <a:r>
              <a:rPr lang="en-GB" sz="900" b="1" dirty="0" smtClean="0">
                <a:solidFill>
                  <a:srgbClr val="000000"/>
                </a:solidFill>
                <a:latin typeface="Calibri" pitchFamily="34" charset="0"/>
              </a:rPr>
              <a:t> de la résistance</a:t>
            </a:r>
            <a:r>
              <a:rPr lang="en-GB" sz="900" b="1" dirty="0">
                <a:solidFill>
                  <a:srgbClr val="000000"/>
                </a:solidFill>
                <a:latin typeface="Calibri" pitchFamily="34" charset="0"/>
              </a:rPr>
              <a:t>:</a:t>
            </a:r>
            <a:r>
              <a:rPr lang="en-GB" sz="900" dirty="0">
                <a:solidFill>
                  <a:srgbClr val="000000"/>
                </a:solidFill>
                <a:latin typeface="Calibri" pitchFamily="34" charset="0"/>
              </a:rPr>
              <a:t> </a:t>
            </a:r>
            <a:r>
              <a:rPr lang="en-GB" sz="900" dirty="0" smtClean="0">
                <a:solidFill>
                  <a:srgbClr val="000000"/>
                </a:solidFill>
                <a:latin typeface="Calibri" pitchFamily="34" charset="0"/>
              </a:rPr>
              <a:t>Pour </a:t>
            </a:r>
            <a:r>
              <a:rPr lang="en-GB" sz="900" dirty="0" err="1" smtClean="0">
                <a:solidFill>
                  <a:srgbClr val="000000"/>
                </a:solidFill>
                <a:latin typeface="Calibri" pitchFamily="34" charset="0"/>
              </a:rPr>
              <a:t>détecter</a:t>
            </a:r>
            <a:r>
              <a:rPr lang="en-GB" sz="900" dirty="0" smtClean="0">
                <a:solidFill>
                  <a:srgbClr val="000000"/>
                </a:solidFill>
                <a:latin typeface="Calibri" pitchFamily="34" charset="0"/>
              </a:rPr>
              <a:t> les </a:t>
            </a:r>
            <a:r>
              <a:rPr lang="en-GB" sz="900" dirty="0" err="1" smtClean="0">
                <a:solidFill>
                  <a:srgbClr val="000000"/>
                </a:solidFill>
                <a:latin typeface="Calibri" pitchFamily="34" charset="0"/>
              </a:rPr>
              <a:t>individus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résistants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lorsqu’ils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ont</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une</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faible</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fréquence</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dans</a:t>
            </a:r>
            <a:r>
              <a:rPr lang="en-GB" sz="900" dirty="0" smtClean="0">
                <a:solidFill>
                  <a:srgbClr val="000000"/>
                </a:solidFill>
                <a:latin typeface="Calibri" pitchFamily="34" charset="0"/>
              </a:rPr>
              <a:t> la population, de </a:t>
            </a:r>
            <a:r>
              <a:rPr lang="en-GB" sz="900" dirty="0" err="1" smtClean="0">
                <a:solidFill>
                  <a:srgbClr val="000000"/>
                </a:solidFill>
                <a:latin typeface="Calibri" pitchFamily="34" charset="0"/>
              </a:rPr>
              <a:t>façon</a:t>
            </a:r>
            <a:r>
              <a:rPr lang="en-GB" sz="900" dirty="0" smtClean="0">
                <a:solidFill>
                  <a:srgbClr val="000000"/>
                </a:solidFill>
                <a:latin typeface="Calibri" pitchFamily="34" charset="0"/>
              </a:rPr>
              <a:t> à </a:t>
            </a:r>
            <a:r>
              <a:rPr lang="en-GB" sz="900" dirty="0" err="1" smtClean="0">
                <a:solidFill>
                  <a:srgbClr val="000000"/>
                </a:solidFill>
                <a:latin typeface="Calibri" pitchFamily="34" charset="0"/>
              </a:rPr>
              <a:t>ce</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que</a:t>
            </a:r>
            <a:r>
              <a:rPr lang="en-GB" sz="900" dirty="0" smtClean="0">
                <a:solidFill>
                  <a:srgbClr val="000000"/>
                </a:solidFill>
                <a:latin typeface="Calibri" pitchFamily="34" charset="0"/>
              </a:rPr>
              <a:t> la </a:t>
            </a:r>
            <a:r>
              <a:rPr lang="en-GB" sz="900" dirty="0" err="1" smtClean="0">
                <a:solidFill>
                  <a:srgbClr val="000000"/>
                </a:solidFill>
                <a:latin typeface="Calibri" pitchFamily="34" charset="0"/>
              </a:rPr>
              <a:t>gestion</a:t>
            </a:r>
            <a:r>
              <a:rPr lang="en-GB" sz="900" dirty="0" smtClean="0">
                <a:solidFill>
                  <a:srgbClr val="000000"/>
                </a:solidFill>
                <a:latin typeface="Calibri" pitchFamily="34" charset="0"/>
              </a:rPr>
              <a:t> de la résistance </a:t>
            </a:r>
            <a:r>
              <a:rPr lang="en-GB" sz="900" dirty="0" err="1" smtClean="0">
                <a:solidFill>
                  <a:srgbClr val="000000"/>
                </a:solidFill>
                <a:latin typeface="Calibri" pitchFamily="34" charset="0"/>
              </a:rPr>
              <a:t>puisse</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être</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facilement</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introduite</a:t>
            </a:r>
            <a:r>
              <a:rPr lang="en-GB" sz="900" dirty="0" smtClean="0">
                <a:solidFill>
                  <a:srgbClr val="000000"/>
                </a:solidFill>
                <a:latin typeface="Calibri" pitchFamily="34" charset="0"/>
              </a:rPr>
              <a:t>.</a:t>
            </a:r>
            <a:endParaRPr lang="en-GB" sz="900" dirty="0">
              <a:solidFill>
                <a:srgbClr val="000000"/>
              </a:solidFill>
              <a:latin typeface="Calibri" pitchFamily="34" charset="0"/>
            </a:endParaRPr>
          </a:p>
          <a:p>
            <a:pPr algn="just" eaLnBrk="0" hangingPunct="0"/>
            <a:endParaRPr lang="en-GB" sz="200" u="sng" dirty="0">
              <a:latin typeface="Calibri" pitchFamily="34" charset="0"/>
            </a:endParaRPr>
          </a:p>
          <a:p>
            <a:pPr algn="just"/>
            <a:r>
              <a:rPr lang="fr-FR" sz="900" i="1" dirty="0" smtClean="0">
                <a:latin typeface="Calibri" pitchFamily="34" charset="0"/>
              </a:rPr>
              <a:t>Surveillance </a:t>
            </a:r>
            <a:r>
              <a:rPr lang="fr-FR" sz="900" i="1" dirty="0">
                <a:latin typeface="Calibri" pitchFamily="34" charset="0"/>
              </a:rPr>
              <a:t>basée sur la dose discriminante DD </a:t>
            </a:r>
            <a:r>
              <a:rPr lang="en-GB" sz="900" i="1" dirty="0">
                <a:latin typeface="Calibri" pitchFamily="34" charset="0"/>
              </a:rPr>
              <a:t>( = 2x LC</a:t>
            </a:r>
            <a:r>
              <a:rPr lang="en-GB" sz="900" i="1" baseline="-25000" dirty="0">
                <a:latin typeface="Calibri" pitchFamily="34" charset="0"/>
              </a:rPr>
              <a:t>99 </a:t>
            </a:r>
            <a:r>
              <a:rPr lang="en-GB" sz="900" i="1" dirty="0">
                <a:latin typeface="Calibri" pitchFamily="34" charset="0"/>
              </a:rPr>
              <a:t>) </a:t>
            </a:r>
            <a:r>
              <a:rPr lang="fr-FR" sz="900" i="1" dirty="0" smtClean="0">
                <a:latin typeface="Calibri" pitchFamily="34" charset="0"/>
              </a:rPr>
              <a:t>d'un insecticide: </a:t>
            </a:r>
          </a:p>
          <a:p>
            <a:pPr algn="just"/>
            <a:r>
              <a:rPr lang="fr-FR" sz="900" dirty="0" smtClean="0">
                <a:latin typeface="Calibri" pitchFamily="34" charset="0"/>
              </a:rPr>
              <a:t>La </a:t>
            </a:r>
            <a:r>
              <a:rPr lang="fr-FR" sz="900" dirty="0">
                <a:latin typeface="Calibri" pitchFamily="34" charset="0"/>
              </a:rPr>
              <a:t>résistance peut passer inaperçue pendant une longue </a:t>
            </a:r>
            <a:r>
              <a:rPr lang="fr-FR" sz="900" dirty="0" smtClean="0">
                <a:latin typeface="Calibri" pitchFamily="34" charset="0"/>
              </a:rPr>
              <a:t>période, à la condition que la </a:t>
            </a:r>
            <a:r>
              <a:rPr lang="en-GB" sz="900" dirty="0">
                <a:latin typeface="Calibri" pitchFamily="34" charset="0"/>
              </a:rPr>
              <a:t>LC</a:t>
            </a:r>
            <a:r>
              <a:rPr lang="en-GB" sz="900" baseline="-25000" dirty="0">
                <a:latin typeface="Calibri" pitchFamily="34" charset="0"/>
              </a:rPr>
              <a:t>99</a:t>
            </a:r>
            <a:r>
              <a:rPr lang="fr-FR" sz="900" dirty="0" smtClean="0">
                <a:latin typeface="Calibri" pitchFamily="34" charset="0"/>
              </a:rPr>
              <a:t> ne soit </a:t>
            </a:r>
            <a:r>
              <a:rPr lang="fr-FR" sz="900" dirty="0">
                <a:latin typeface="Calibri" pitchFamily="34" charset="0"/>
              </a:rPr>
              <a:t>pas affectée. Toutefois, une augmentation du nombre </a:t>
            </a:r>
            <a:r>
              <a:rPr lang="fr-FR" sz="900" dirty="0" smtClean="0">
                <a:latin typeface="Calibri" pitchFamily="34" charset="0"/>
              </a:rPr>
              <a:t>d’individus hétérozygotes résistants </a:t>
            </a:r>
            <a:r>
              <a:rPr lang="fr-FR" sz="900" dirty="0">
                <a:latin typeface="Calibri" pitchFamily="34" charset="0"/>
              </a:rPr>
              <a:t>pourra provoquer un changement dans la </a:t>
            </a:r>
            <a:r>
              <a:rPr lang="en-GB" sz="900" dirty="0">
                <a:latin typeface="Calibri" pitchFamily="34" charset="0"/>
              </a:rPr>
              <a:t>LC</a:t>
            </a:r>
            <a:r>
              <a:rPr lang="en-GB" sz="900" baseline="-25000" dirty="0">
                <a:latin typeface="Calibri" pitchFamily="34" charset="0"/>
              </a:rPr>
              <a:t>50</a:t>
            </a:r>
            <a:r>
              <a:rPr lang="fr-FR" sz="900" dirty="0" smtClean="0">
                <a:latin typeface="Calibri" pitchFamily="34" charset="0"/>
              </a:rPr>
              <a:t>.</a:t>
            </a:r>
          </a:p>
          <a:p>
            <a:pPr algn="just"/>
            <a:r>
              <a:rPr lang="fr-FR" sz="900" i="1" dirty="0">
                <a:latin typeface="Calibri" pitchFamily="34" charset="0"/>
              </a:rPr>
              <a:t>Détection de la résistance </a:t>
            </a:r>
            <a:r>
              <a:rPr lang="fr-FR" sz="900" i="1" dirty="0" smtClean="0">
                <a:latin typeface="Calibri" pitchFamily="34" charset="0"/>
              </a:rPr>
              <a:t>en </a:t>
            </a:r>
            <a:r>
              <a:rPr lang="fr-FR" sz="900" i="1" dirty="0">
                <a:latin typeface="Calibri" pitchFamily="34" charset="0"/>
              </a:rPr>
              <a:t>stade précoce, basé sur </a:t>
            </a:r>
            <a:r>
              <a:rPr lang="en-GB" sz="900" i="1" dirty="0">
                <a:latin typeface="Calibri" pitchFamily="34" charset="0"/>
              </a:rPr>
              <a:t>LC</a:t>
            </a:r>
            <a:r>
              <a:rPr lang="en-GB" sz="900" i="1" baseline="-25000" dirty="0">
                <a:latin typeface="Calibri" pitchFamily="34" charset="0"/>
              </a:rPr>
              <a:t>50</a:t>
            </a:r>
            <a:r>
              <a:rPr lang="fr-FR" sz="900" i="1" dirty="0" smtClean="0">
                <a:latin typeface="Calibri" pitchFamily="34" charset="0"/>
              </a:rPr>
              <a:t> </a:t>
            </a:r>
            <a:r>
              <a:rPr lang="fr-FR" sz="900" i="1" dirty="0">
                <a:latin typeface="Calibri" pitchFamily="34" charset="0"/>
              </a:rPr>
              <a:t>et le facteur de </a:t>
            </a:r>
            <a:r>
              <a:rPr lang="fr-FR" sz="900" i="1" dirty="0" smtClean="0">
                <a:latin typeface="Calibri" pitchFamily="34" charset="0"/>
              </a:rPr>
              <a:t>résistance: </a:t>
            </a:r>
          </a:p>
          <a:p>
            <a:pPr algn="just"/>
            <a:r>
              <a:rPr lang="fr-FR" sz="900" dirty="0" smtClean="0">
                <a:latin typeface="Calibri" pitchFamily="34" charset="0"/>
              </a:rPr>
              <a:t>Examiner les </a:t>
            </a:r>
            <a:r>
              <a:rPr lang="fr-FR" sz="900" dirty="0">
                <a:latin typeface="Calibri" pitchFamily="34" charset="0"/>
              </a:rPr>
              <a:t>données </a:t>
            </a:r>
            <a:r>
              <a:rPr lang="fr-FR" sz="900" dirty="0" smtClean="0">
                <a:latin typeface="Calibri" pitchFamily="34" charset="0"/>
              </a:rPr>
              <a:t>de la dose de mortalité, y </a:t>
            </a:r>
            <a:r>
              <a:rPr lang="fr-FR" sz="900" dirty="0">
                <a:latin typeface="Calibri" pitchFamily="34" charset="0"/>
              </a:rPr>
              <a:t>compris la </a:t>
            </a:r>
            <a:r>
              <a:rPr lang="en-GB" sz="900" dirty="0" smtClean="0">
                <a:latin typeface="Calibri" pitchFamily="34" charset="0"/>
              </a:rPr>
              <a:t>LC</a:t>
            </a:r>
            <a:r>
              <a:rPr lang="en-GB" sz="900" baseline="-25000" dirty="0" smtClean="0">
                <a:latin typeface="Calibri" pitchFamily="34" charset="0"/>
              </a:rPr>
              <a:t>50</a:t>
            </a:r>
            <a:r>
              <a:rPr lang="fr-FR" sz="900" dirty="0" smtClean="0">
                <a:latin typeface="Calibri" pitchFamily="34" charset="0"/>
              </a:rPr>
              <a:t>, permettra </a:t>
            </a:r>
            <a:r>
              <a:rPr lang="fr-FR" sz="900" dirty="0">
                <a:latin typeface="Calibri" pitchFamily="34" charset="0"/>
              </a:rPr>
              <a:t>la détection d'un changement dans la sensibilité des </a:t>
            </a:r>
            <a:r>
              <a:rPr lang="fr-FR" sz="900" dirty="0" smtClean="0">
                <a:latin typeface="Calibri" pitchFamily="34" charset="0"/>
              </a:rPr>
              <a:t>vecteurs. Ceci, lors des </a:t>
            </a:r>
            <a:r>
              <a:rPr lang="fr-FR" sz="900" dirty="0">
                <a:latin typeface="Calibri" pitchFamily="34" charset="0"/>
              </a:rPr>
              <a:t>premiers signes de la résistance aux </a:t>
            </a:r>
            <a:r>
              <a:rPr lang="fr-FR" sz="900" dirty="0" smtClean="0">
                <a:latin typeface="Calibri" pitchFamily="34" charset="0"/>
              </a:rPr>
              <a:t>insecticides, avant que la réduction de l'efficacité du produit en champ ne survienne.</a:t>
            </a:r>
            <a:endParaRPr lang="en-GB" sz="200" u="sng" dirty="0">
              <a:latin typeface="Calibri" pitchFamily="34" charset="0"/>
            </a:endParaRPr>
          </a:p>
          <a:p>
            <a:pPr algn="just"/>
            <a:r>
              <a:rPr lang="en-GB" sz="900" i="1" dirty="0" err="1" smtClean="0">
                <a:latin typeface="Calibri" pitchFamily="34" charset="0"/>
              </a:rPr>
              <a:t>Calcul</a:t>
            </a:r>
            <a:r>
              <a:rPr lang="en-GB" sz="900" i="1" dirty="0" smtClean="0">
                <a:latin typeface="Calibri" pitchFamily="34" charset="0"/>
              </a:rPr>
              <a:t> du </a:t>
            </a:r>
            <a:r>
              <a:rPr lang="en-GB" sz="900" i="1" dirty="0" err="1">
                <a:latin typeface="Calibri" pitchFamily="34" charset="0"/>
              </a:rPr>
              <a:t>F</a:t>
            </a:r>
            <a:r>
              <a:rPr lang="en-GB" sz="900" i="1" dirty="0" err="1" smtClean="0">
                <a:latin typeface="Calibri" pitchFamily="34" charset="0"/>
              </a:rPr>
              <a:t>acteur</a:t>
            </a:r>
            <a:r>
              <a:rPr lang="en-GB" sz="900" i="1" dirty="0" smtClean="0">
                <a:latin typeface="Calibri" pitchFamily="34" charset="0"/>
              </a:rPr>
              <a:t> de Résistance </a:t>
            </a:r>
            <a:r>
              <a:rPr lang="en-GB" sz="900" i="1" dirty="0" err="1" smtClean="0">
                <a:latin typeface="Calibri" pitchFamily="34" charset="0"/>
              </a:rPr>
              <a:t>basé</a:t>
            </a:r>
            <a:r>
              <a:rPr lang="en-GB" sz="900" i="1" dirty="0" smtClean="0">
                <a:latin typeface="Calibri" pitchFamily="34" charset="0"/>
              </a:rPr>
              <a:t> </a:t>
            </a:r>
            <a:r>
              <a:rPr lang="en-GB" sz="900" i="1" dirty="0" err="1" smtClean="0">
                <a:latin typeface="Calibri" pitchFamily="34" charset="0"/>
              </a:rPr>
              <a:t>sur</a:t>
            </a:r>
            <a:r>
              <a:rPr lang="en-GB" sz="900" i="1" dirty="0" smtClean="0">
                <a:latin typeface="Calibri" pitchFamily="34" charset="0"/>
              </a:rPr>
              <a:t> la LC</a:t>
            </a:r>
            <a:r>
              <a:rPr lang="en-GB" sz="900" i="1" baseline="-25000" dirty="0" smtClean="0">
                <a:latin typeface="Calibri" pitchFamily="34" charset="0"/>
              </a:rPr>
              <a:t>50 </a:t>
            </a:r>
            <a:r>
              <a:rPr lang="en-GB" sz="900" i="1" dirty="0" smtClean="0">
                <a:latin typeface="Calibri" pitchFamily="34" charset="0"/>
              </a:rPr>
              <a:t>:</a:t>
            </a:r>
            <a:endParaRPr lang="en-GB" sz="900" i="1" dirty="0">
              <a:latin typeface="Calibri" pitchFamily="34" charset="0"/>
            </a:endParaRPr>
          </a:p>
          <a:p>
            <a:pPr algn="just"/>
            <a:r>
              <a:rPr lang="en-GB" sz="900" dirty="0" err="1">
                <a:latin typeface="Calibri" pitchFamily="34" charset="0"/>
              </a:rPr>
              <a:t>C</a:t>
            </a:r>
            <a:r>
              <a:rPr lang="en-GB" sz="900" dirty="0" err="1" smtClean="0">
                <a:latin typeface="Calibri" pitchFamily="34" charset="0"/>
              </a:rPr>
              <a:t>omparaison</a:t>
            </a:r>
            <a:r>
              <a:rPr lang="en-GB" sz="900" dirty="0" smtClean="0">
                <a:latin typeface="Calibri" pitchFamily="34" charset="0"/>
              </a:rPr>
              <a:t> de la </a:t>
            </a:r>
            <a:r>
              <a:rPr lang="en-GB" sz="900" dirty="0" err="1" smtClean="0">
                <a:latin typeface="Calibri" pitchFamily="34" charset="0"/>
              </a:rPr>
              <a:t>sensibilité</a:t>
            </a:r>
            <a:r>
              <a:rPr lang="en-GB" sz="900" dirty="0" smtClean="0">
                <a:latin typeface="Calibri" pitchFamily="34" charset="0"/>
              </a:rPr>
              <a:t> </a:t>
            </a:r>
            <a:r>
              <a:rPr lang="en-GB" sz="900" dirty="0" err="1" smtClean="0">
                <a:latin typeface="Calibri" pitchFamily="34" charset="0"/>
              </a:rPr>
              <a:t>d’une</a:t>
            </a:r>
            <a:r>
              <a:rPr lang="en-GB" sz="900" dirty="0" smtClean="0">
                <a:latin typeface="Calibri" pitchFamily="34" charset="0"/>
              </a:rPr>
              <a:t> population </a:t>
            </a:r>
            <a:r>
              <a:rPr lang="en-GB" sz="900" dirty="0" err="1" smtClean="0">
                <a:latin typeface="Calibri" pitchFamily="34" charset="0"/>
              </a:rPr>
              <a:t>d’insecte</a:t>
            </a:r>
            <a:r>
              <a:rPr lang="en-GB" sz="900" dirty="0" err="1" smtClean="0">
                <a:solidFill>
                  <a:srgbClr val="FF0000"/>
                </a:solidFill>
                <a:latin typeface="Calibri" pitchFamily="34" charset="0"/>
              </a:rPr>
              <a:t>s</a:t>
            </a:r>
            <a:r>
              <a:rPr lang="en-GB" sz="900" dirty="0" smtClean="0">
                <a:latin typeface="Calibri" pitchFamily="34" charset="0"/>
              </a:rPr>
              <a:t> au </a:t>
            </a:r>
            <a:r>
              <a:rPr lang="en-GB" sz="900" dirty="0" err="1" smtClean="0">
                <a:latin typeface="Calibri" pitchFamily="34" charset="0"/>
              </a:rPr>
              <a:t>fil</a:t>
            </a:r>
            <a:r>
              <a:rPr lang="en-GB" sz="900" dirty="0" smtClean="0">
                <a:latin typeface="Calibri" pitchFamily="34" charset="0"/>
              </a:rPr>
              <a:t> du temps, </a:t>
            </a:r>
            <a:r>
              <a:rPr lang="en-GB" sz="900" dirty="0" err="1" smtClean="0">
                <a:latin typeface="Calibri" pitchFamily="34" charset="0"/>
              </a:rPr>
              <a:t>ou</a:t>
            </a:r>
            <a:r>
              <a:rPr lang="en-GB" sz="900" dirty="0" smtClean="0">
                <a:latin typeface="Calibri" pitchFamily="34" charset="0"/>
              </a:rPr>
              <a:t> entre </a:t>
            </a:r>
            <a:r>
              <a:rPr lang="en-GB" sz="900" dirty="0" err="1" smtClean="0">
                <a:latin typeface="Calibri" pitchFamily="34" charset="0"/>
              </a:rPr>
              <a:t>différentes</a:t>
            </a:r>
            <a:r>
              <a:rPr lang="en-GB" sz="900" dirty="0" smtClean="0">
                <a:latin typeface="Calibri" pitchFamily="34" charset="0"/>
              </a:rPr>
              <a:t> </a:t>
            </a:r>
            <a:r>
              <a:rPr lang="en-GB" sz="900" dirty="0" err="1" smtClean="0">
                <a:latin typeface="Calibri" pitchFamily="34" charset="0"/>
              </a:rPr>
              <a:t>souches</a:t>
            </a:r>
            <a:r>
              <a:rPr lang="en-GB" sz="900" dirty="0" smtClean="0">
                <a:latin typeface="Calibri" pitchFamily="34" charset="0"/>
              </a:rPr>
              <a:t>.</a:t>
            </a:r>
            <a:endParaRPr lang="en-GB" sz="900" dirty="0">
              <a:latin typeface="Calibri" pitchFamily="34" charset="0"/>
            </a:endParaRPr>
          </a:p>
          <a:p>
            <a:pPr algn="just"/>
            <a:endParaRPr lang="en-GB" sz="800" dirty="0">
              <a:latin typeface="Calibri" pitchFamily="34" charset="0"/>
            </a:endParaRPr>
          </a:p>
          <a:p>
            <a:pPr algn="just"/>
            <a:r>
              <a:rPr lang="en-GB" sz="900" dirty="0" err="1" smtClean="0">
                <a:latin typeface="Calibri" pitchFamily="34" charset="0"/>
              </a:rPr>
              <a:t>Facteur</a:t>
            </a:r>
            <a:r>
              <a:rPr lang="en-GB" sz="900" dirty="0" smtClean="0">
                <a:latin typeface="Calibri" pitchFamily="34" charset="0"/>
              </a:rPr>
              <a:t> de résistance (RF</a:t>
            </a:r>
            <a:r>
              <a:rPr lang="en-GB" sz="900" dirty="0">
                <a:latin typeface="Calibri" pitchFamily="34" charset="0"/>
              </a:rPr>
              <a:t>) = </a:t>
            </a:r>
          </a:p>
          <a:p>
            <a:pPr algn="just"/>
            <a:r>
              <a:rPr lang="en-GB" sz="900" dirty="0">
                <a:latin typeface="Calibri" pitchFamily="34" charset="0"/>
              </a:rPr>
              <a:t> </a:t>
            </a:r>
            <a:endParaRPr lang="en-GB" sz="400" dirty="0" smtClean="0">
              <a:latin typeface="Calibri" pitchFamily="34" charset="0"/>
            </a:endParaRPr>
          </a:p>
          <a:p>
            <a:pPr algn="just"/>
            <a:r>
              <a:rPr lang="en-GB" sz="900" dirty="0">
                <a:latin typeface="Calibri" pitchFamily="34" charset="0"/>
              </a:rPr>
              <a:t> </a:t>
            </a:r>
          </a:p>
        </p:txBody>
      </p:sp>
      <p:grpSp>
        <p:nvGrpSpPr>
          <p:cNvPr id="14" name="Group 10"/>
          <p:cNvGrpSpPr>
            <a:grpSpLocks/>
          </p:cNvGrpSpPr>
          <p:nvPr/>
        </p:nvGrpSpPr>
        <p:grpSpPr bwMode="auto">
          <a:xfrm>
            <a:off x="5022850" y="3594100"/>
            <a:ext cx="287338" cy="215900"/>
            <a:chOff x="5068470" y="3594266"/>
            <a:chExt cx="287682" cy="213630"/>
          </a:xfrm>
        </p:grpSpPr>
        <p:sp>
          <p:nvSpPr>
            <p:cNvPr id="15" name="TextBox 11"/>
            <p:cNvSpPr txBox="1">
              <a:spLocks noChangeArrowheads="1"/>
            </p:cNvSpPr>
            <p:nvPr/>
          </p:nvSpPr>
          <p:spPr bwMode="auto">
            <a:xfrm>
              <a:off x="5068470" y="3594266"/>
              <a:ext cx="287682" cy="213630"/>
            </a:xfrm>
            <a:prstGeom prst="rect">
              <a:avLst/>
            </a:prstGeom>
            <a:noFill/>
            <a:ln w="9525">
              <a:noFill/>
              <a:miter lim="800000"/>
              <a:headEnd/>
              <a:tailEnd/>
            </a:ln>
          </p:spPr>
          <p:txBody>
            <a:bodyPr wrap="none">
              <a:spAutoFit/>
            </a:bodyPr>
            <a:lstStyle/>
            <a:p>
              <a:r>
                <a:rPr lang="en-GB" sz="800">
                  <a:latin typeface="Calibri" pitchFamily="34" charset="0"/>
                </a:rPr>
                <a:t>11</a:t>
              </a:r>
            </a:p>
          </p:txBody>
        </p:sp>
        <p:cxnSp>
          <p:nvCxnSpPr>
            <p:cNvPr id="16" name="Straight Connector 15"/>
            <p:cNvCxnSpPr/>
            <p:nvPr/>
          </p:nvCxnSpPr>
          <p:spPr>
            <a:xfrm rot="5400000">
              <a:off x="5055002" y="3702652"/>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516755" y="3127448"/>
            <a:ext cx="2127969" cy="369332"/>
            <a:chOff x="1516755" y="3094982"/>
            <a:chExt cx="2127969" cy="369332"/>
          </a:xfrm>
        </p:grpSpPr>
        <p:sp>
          <p:nvSpPr>
            <p:cNvPr id="13" name="TextBox 12"/>
            <p:cNvSpPr txBox="1"/>
            <p:nvPr/>
          </p:nvSpPr>
          <p:spPr>
            <a:xfrm>
              <a:off x="1516755" y="3094982"/>
              <a:ext cx="2127969" cy="369332"/>
            </a:xfrm>
            <a:prstGeom prst="rect">
              <a:avLst/>
            </a:prstGeom>
            <a:noFill/>
          </p:spPr>
          <p:txBody>
            <a:bodyPr wrap="square">
              <a:spAutoFit/>
            </a:bodyPr>
            <a:lstStyle/>
            <a:p>
              <a:pPr>
                <a:defRPr/>
              </a:pPr>
              <a:r>
                <a:rPr lang="fr-FR" sz="900" dirty="0">
                  <a:latin typeface="+mn-lt"/>
                  <a:ea typeface="+mn-ea"/>
                </a:rPr>
                <a:t>LC</a:t>
              </a:r>
              <a:r>
                <a:rPr lang="fr-FR" sz="900" baseline="-25000" dirty="0">
                  <a:latin typeface="+mn-lt"/>
                  <a:ea typeface="+mn-ea"/>
                </a:rPr>
                <a:t>50</a:t>
              </a:r>
              <a:r>
                <a:rPr lang="fr-FR" sz="900" dirty="0">
                  <a:latin typeface="+mn-lt"/>
                  <a:ea typeface="+mn-ea"/>
                </a:rPr>
                <a:t> </a:t>
              </a:r>
              <a:r>
                <a:rPr lang="fr-FR" sz="900" dirty="0" smtClean="0">
                  <a:latin typeface="+mn-lt"/>
                  <a:ea typeface="+mn-ea"/>
                </a:rPr>
                <a:t>Population résistante</a:t>
              </a:r>
            </a:p>
            <a:p>
              <a:pPr>
                <a:defRPr/>
              </a:pPr>
              <a:r>
                <a:rPr lang="fr-FR" sz="900" dirty="0" smtClean="0">
                  <a:latin typeface="+mn-lt"/>
                  <a:ea typeface="+mn-ea"/>
                </a:rPr>
                <a:t>LC</a:t>
              </a:r>
              <a:r>
                <a:rPr lang="fr-FR" sz="900" baseline="-25000" dirty="0" smtClean="0">
                  <a:latin typeface="+mn-lt"/>
                  <a:ea typeface="+mn-ea"/>
                </a:rPr>
                <a:t>50</a:t>
              </a:r>
              <a:r>
                <a:rPr lang="fr-FR" sz="900" dirty="0" smtClean="0">
                  <a:latin typeface="+mn-lt"/>
                  <a:ea typeface="+mn-ea"/>
                </a:rPr>
                <a:t> Population sensible</a:t>
              </a:r>
              <a:endParaRPr lang="en-US" sz="900" dirty="0">
                <a:latin typeface="+mn-lt"/>
                <a:ea typeface="+mn-ea"/>
              </a:endParaRPr>
            </a:p>
          </p:txBody>
        </p:sp>
        <p:cxnSp>
          <p:nvCxnSpPr>
            <p:cNvPr id="3" name="Straight Connector 2"/>
            <p:cNvCxnSpPr/>
            <p:nvPr/>
          </p:nvCxnSpPr>
          <p:spPr>
            <a:xfrm>
              <a:off x="1524607" y="3283975"/>
              <a:ext cx="1345927"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73221" y="3406514"/>
            <a:ext cx="4392488" cy="200055"/>
          </a:xfrm>
          <a:prstGeom prst="rect">
            <a:avLst/>
          </a:prstGeom>
        </p:spPr>
        <p:txBody>
          <a:bodyPr wrap="square">
            <a:spAutoFit/>
          </a:bodyPr>
          <a:lstStyle/>
          <a:p>
            <a:r>
              <a:rPr lang="en-GB" sz="700" i="1" dirty="0" smtClean="0">
                <a:latin typeface="Calibri" pitchFamily="34" charset="0"/>
              </a:rPr>
              <a:t>NB: LC      (LC     ) </a:t>
            </a:r>
            <a:r>
              <a:rPr lang="en-GB" sz="700" i="1" dirty="0" err="1" smtClean="0">
                <a:latin typeface="Calibri" pitchFamily="34" charset="0"/>
              </a:rPr>
              <a:t>est</a:t>
            </a:r>
            <a:r>
              <a:rPr lang="en-GB" sz="700" i="1" dirty="0" smtClean="0">
                <a:latin typeface="Calibri" pitchFamily="34" charset="0"/>
              </a:rPr>
              <a:t> la concentration </a:t>
            </a:r>
            <a:r>
              <a:rPr lang="en-GB" sz="700" i="1" dirty="0" err="1" smtClean="0">
                <a:latin typeface="Calibri" pitchFamily="34" charset="0"/>
              </a:rPr>
              <a:t>d’insecticide</a:t>
            </a:r>
            <a:r>
              <a:rPr lang="en-GB" sz="700" i="1" dirty="0" smtClean="0">
                <a:latin typeface="Calibri" pitchFamily="34" charset="0"/>
              </a:rPr>
              <a:t> </a:t>
            </a:r>
            <a:r>
              <a:rPr lang="en-GB" sz="700" i="1" dirty="0" err="1" smtClean="0">
                <a:latin typeface="Calibri" pitchFamily="34" charset="0"/>
              </a:rPr>
              <a:t>nécessaire</a:t>
            </a:r>
            <a:r>
              <a:rPr lang="en-GB" sz="700" i="1" dirty="0" smtClean="0">
                <a:latin typeface="Calibri" pitchFamily="34" charset="0"/>
              </a:rPr>
              <a:t> pour </a:t>
            </a:r>
            <a:r>
              <a:rPr lang="en-GB" sz="700" i="1" dirty="0" err="1" smtClean="0">
                <a:latin typeface="Calibri" pitchFamily="34" charset="0"/>
              </a:rPr>
              <a:t>tuer</a:t>
            </a:r>
            <a:r>
              <a:rPr lang="en-GB" sz="700" i="1" dirty="0" smtClean="0">
                <a:latin typeface="Calibri" pitchFamily="34" charset="0"/>
              </a:rPr>
              <a:t> 50% </a:t>
            </a:r>
            <a:r>
              <a:rPr lang="en-GB" sz="700" i="1" dirty="0">
                <a:latin typeface="Calibri" pitchFamily="34" charset="0"/>
              </a:rPr>
              <a:t>(</a:t>
            </a:r>
            <a:r>
              <a:rPr lang="en-GB" sz="700" i="1" dirty="0" smtClean="0">
                <a:latin typeface="Calibri" pitchFamily="34" charset="0"/>
              </a:rPr>
              <a:t>99%) des </a:t>
            </a:r>
            <a:r>
              <a:rPr lang="en-GB" sz="700" i="1" dirty="0" err="1" smtClean="0">
                <a:latin typeface="Calibri" pitchFamily="34" charset="0"/>
              </a:rPr>
              <a:t>moustiques</a:t>
            </a:r>
            <a:r>
              <a:rPr lang="en-GB" sz="700" i="1" dirty="0" smtClean="0">
                <a:latin typeface="Calibri" pitchFamily="34" charset="0"/>
              </a:rPr>
              <a:t> </a:t>
            </a:r>
            <a:r>
              <a:rPr lang="en-GB" sz="700" i="1" dirty="0" err="1" smtClean="0">
                <a:latin typeface="Calibri" pitchFamily="34" charset="0"/>
              </a:rPr>
              <a:t>testés</a:t>
            </a:r>
            <a:r>
              <a:rPr lang="en-GB" sz="700" i="1" dirty="0" smtClean="0">
                <a:latin typeface="Calibri" pitchFamily="34" charset="0"/>
              </a:rPr>
              <a:t>.</a:t>
            </a:r>
            <a:endParaRPr lang="en-GB" sz="700" i="1" dirty="0">
              <a:latin typeface="Calibri" pitchFamily="34" charset="0"/>
            </a:endParaRPr>
          </a:p>
        </p:txBody>
      </p:sp>
      <p:grpSp>
        <p:nvGrpSpPr>
          <p:cNvPr id="9" name="Group 8"/>
          <p:cNvGrpSpPr/>
          <p:nvPr/>
        </p:nvGrpSpPr>
        <p:grpSpPr>
          <a:xfrm>
            <a:off x="2921320" y="3168667"/>
            <a:ext cx="2019100" cy="307777"/>
            <a:chOff x="2894265" y="3114557"/>
            <a:chExt cx="2019100" cy="307777"/>
          </a:xfrm>
        </p:grpSpPr>
        <p:sp>
          <p:nvSpPr>
            <p:cNvPr id="5" name="TextBox 4"/>
            <p:cNvSpPr txBox="1"/>
            <p:nvPr/>
          </p:nvSpPr>
          <p:spPr>
            <a:xfrm>
              <a:off x="2894265" y="3114557"/>
              <a:ext cx="2019100" cy="307777"/>
            </a:xfrm>
            <a:prstGeom prst="rect">
              <a:avLst/>
            </a:prstGeom>
            <a:noFill/>
          </p:spPr>
          <p:txBody>
            <a:bodyPr wrap="square" rtlCol="0">
              <a:spAutoFit/>
            </a:bodyPr>
            <a:lstStyle/>
            <a:p>
              <a:r>
                <a:rPr lang="en-GB" sz="700" i="1" dirty="0">
                  <a:latin typeface="Calibri" pitchFamily="34" charset="0"/>
                </a:rPr>
                <a:t>RF </a:t>
              </a:r>
              <a:r>
                <a:rPr lang="en-GB" sz="700" i="1" dirty="0" err="1" smtClean="0">
                  <a:latin typeface="Calibri" pitchFamily="34" charset="0"/>
                </a:rPr>
                <a:t>doit</a:t>
              </a:r>
              <a:r>
                <a:rPr lang="en-GB" sz="700" i="1" dirty="0" smtClean="0">
                  <a:latin typeface="Calibri" pitchFamily="34" charset="0"/>
                </a:rPr>
                <a:t> </a:t>
              </a:r>
              <a:r>
                <a:rPr lang="en-GB" sz="700" i="1" dirty="0" err="1" smtClean="0">
                  <a:latin typeface="Calibri" pitchFamily="34" charset="0"/>
                </a:rPr>
                <a:t>toujours</a:t>
              </a:r>
              <a:r>
                <a:rPr lang="en-GB" sz="700" i="1" dirty="0" smtClean="0">
                  <a:latin typeface="Calibri" pitchFamily="34" charset="0"/>
                </a:rPr>
                <a:t> </a:t>
              </a:r>
              <a:r>
                <a:rPr lang="en-GB" sz="700" i="1" dirty="0" err="1" smtClean="0">
                  <a:latin typeface="Calibri" pitchFamily="34" charset="0"/>
                </a:rPr>
                <a:t>être</a:t>
              </a:r>
              <a:r>
                <a:rPr lang="en-GB" sz="700" i="1" dirty="0" smtClean="0">
                  <a:latin typeface="Calibri" pitchFamily="34" charset="0"/>
                </a:rPr>
                <a:t> </a:t>
              </a:r>
              <a:r>
                <a:rPr lang="en-GB" sz="700" i="1" dirty="0" err="1" smtClean="0">
                  <a:latin typeface="Calibri" pitchFamily="34" charset="0"/>
                </a:rPr>
                <a:t>lié</a:t>
              </a:r>
              <a:r>
                <a:rPr lang="en-GB" sz="700" i="1" dirty="0" smtClean="0">
                  <a:latin typeface="Calibri" pitchFamily="34" charset="0"/>
                </a:rPr>
                <a:t> à la </a:t>
              </a:r>
              <a:r>
                <a:rPr lang="en-GB" sz="700" i="1" dirty="0" err="1" smtClean="0">
                  <a:latin typeface="Calibri" pitchFamily="34" charset="0"/>
                </a:rPr>
                <a:t>méthode</a:t>
              </a:r>
              <a:r>
                <a:rPr lang="en-GB" sz="700" i="1" dirty="0" smtClean="0">
                  <a:latin typeface="Calibri" pitchFamily="34" charset="0"/>
                </a:rPr>
                <a:t> </a:t>
              </a:r>
              <a:r>
                <a:rPr lang="en-GB" sz="700" i="1" dirty="0" err="1" smtClean="0">
                  <a:latin typeface="Calibri" pitchFamily="34" charset="0"/>
                </a:rPr>
                <a:t>utilisée</a:t>
              </a:r>
              <a:r>
                <a:rPr lang="en-GB" sz="700" i="1" dirty="0" smtClean="0">
                  <a:latin typeface="Calibri" pitchFamily="34" charset="0"/>
                </a:rPr>
                <a:t>, </a:t>
              </a:r>
            </a:p>
            <a:p>
              <a:r>
                <a:rPr lang="en-GB" sz="700" i="1" dirty="0" smtClean="0">
                  <a:latin typeface="Calibri" pitchFamily="34" charset="0"/>
                </a:rPr>
                <a:t>ex: </a:t>
              </a:r>
              <a:r>
                <a:rPr lang="en-GB" sz="700" i="1" dirty="0" err="1" smtClean="0">
                  <a:latin typeface="Calibri" pitchFamily="34" charset="0"/>
                </a:rPr>
                <a:t>essai</a:t>
              </a:r>
              <a:r>
                <a:rPr lang="en-GB" sz="700" i="1" dirty="0" smtClean="0">
                  <a:latin typeface="Calibri" pitchFamily="34" charset="0"/>
                </a:rPr>
                <a:t> </a:t>
              </a:r>
              <a:r>
                <a:rPr lang="en-GB" sz="700" i="1" dirty="0" err="1" smtClean="0">
                  <a:latin typeface="Calibri" pitchFamily="34" charset="0"/>
                </a:rPr>
                <a:t>bouteille</a:t>
              </a:r>
              <a:r>
                <a:rPr lang="en-GB" sz="700" i="1" dirty="0" smtClean="0">
                  <a:latin typeface="Calibri" pitchFamily="34" charset="0"/>
                </a:rPr>
                <a:t> </a:t>
              </a:r>
              <a:r>
                <a:rPr lang="en-GB" sz="700" i="1" dirty="0" err="1" smtClean="0">
                  <a:latin typeface="Calibri" pitchFamily="34" charset="0"/>
                </a:rPr>
                <a:t>ou</a:t>
              </a:r>
              <a:r>
                <a:rPr lang="en-GB" sz="700" i="1" dirty="0" smtClean="0">
                  <a:latin typeface="Calibri" pitchFamily="34" charset="0"/>
                </a:rPr>
                <a:t> kit OMS, </a:t>
              </a:r>
              <a:r>
                <a:rPr lang="en-GB" sz="700" i="1" dirty="0">
                  <a:latin typeface="Calibri" pitchFamily="34" charset="0"/>
                </a:rPr>
                <a:t>test </a:t>
              </a:r>
              <a:r>
                <a:rPr lang="en-GB" sz="700" i="1" dirty="0" err="1">
                  <a:latin typeface="Calibri" pitchFamily="34" charset="0"/>
                </a:rPr>
                <a:t>papier</a:t>
              </a:r>
              <a:r>
                <a:rPr lang="en-GB" sz="700" i="1" dirty="0">
                  <a:latin typeface="Calibri" pitchFamily="34" charset="0"/>
                </a:rPr>
                <a:t>, </a:t>
              </a:r>
              <a:r>
                <a:rPr lang="en-GB" sz="700" i="1" dirty="0" err="1" smtClean="0">
                  <a:latin typeface="Calibri" pitchFamily="34" charset="0"/>
                </a:rPr>
                <a:t>etc</a:t>
              </a:r>
              <a:endParaRPr lang="en-GB" sz="700" i="1" dirty="0">
                <a:latin typeface="Calibri" pitchFamily="34" charset="0"/>
              </a:endParaRPr>
            </a:p>
          </p:txBody>
        </p:sp>
        <p:sp>
          <p:nvSpPr>
            <p:cNvPr id="6" name="Double Brace 5"/>
            <p:cNvSpPr/>
            <p:nvPr/>
          </p:nvSpPr>
          <p:spPr>
            <a:xfrm>
              <a:off x="2904118" y="3161718"/>
              <a:ext cx="1926478" cy="202133"/>
            </a:xfrm>
            <a:prstGeom prst="bracePair">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sp>
        <p:nvSpPr>
          <p:cNvPr id="7" name="TextBox 6"/>
          <p:cNvSpPr txBox="1"/>
          <p:nvPr/>
        </p:nvSpPr>
        <p:spPr>
          <a:xfrm>
            <a:off x="407134" y="3436710"/>
            <a:ext cx="524247" cy="184666"/>
          </a:xfrm>
          <a:prstGeom prst="rect">
            <a:avLst/>
          </a:prstGeom>
          <a:noFill/>
        </p:spPr>
        <p:txBody>
          <a:bodyPr wrap="none" rtlCol="0">
            <a:spAutoFit/>
          </a:bodyPr>
          <a:lstStyle/>
          <a:p>
            <a:r>
              <a:rPr lang="en-GB" sz="600" i="1" dirty="0" smtClean="0"/>
              <a:t>50       99</a:t>
            </a:r>
            <a:endParaRPr lang="en-GB" sz="600" i="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7650" name="Rectangle 41"/>
          <p:cNvSpPr>
            <a:spLocks noChangeArrowheads="1"/>
          </p:cNvSpPr>
          <p:nvPr/>
        </p:nvSpPr>
        <p:spPr bwMode="auto">
          <a:xfrm>
            <a:off x="203200" y="134938"/>
            <a:ext cx="4611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err="1" smtClean="0">
                <a:solidFill>
                  <a:schemeClr val="bg1"/>
                </a:solidFill>
                <a:latin typeface="Calibri" charset="0"/>
              </a:rPr>
              <a:t>Méthodes</a:t>
            </a:r>
            <a:r>
              <a:rPr lang="en-GB" b="1" dirty="0" smtClean="0">
                <a:solidFill>
                  <a:schemeClr val="bg1"/>
                </a:solidFill>
                <a:latin typeface="Calibri" charset="0"/>
              </a:rPr>
              <a:t> de surveillance (</a:t>
            </a:r>
            <a:r>
              <a:rPr lang="en-GB" b="1" dirty="0" err="1" smtClean="0">
                <a:solidFill>
                  <a:schemeClr val="bg1"/>
                </a:solidFill>
                <a:latin typeface="Calibri" charset="0"/>
              </a:rPr>
              <a:t>moustiques</a:t>
            </a:r>
            <a:r>
              <a:rPr lang="en-GB" b="1" dirty="0" smtClean="0">
                <a:solidFill>
                  <a:schemeClr val="bg1"/>
                </a:solidFill>
                <a:latin typeface="Calibri" charset="0"/>
              </a:rPr>
              <a:t> </a:t>
            </a:r>
            <a:r>
              <a:rPr lang="en-GB" b="1" dirty="0" err="1" smtClean="0">
                <a:solidFill>
                  <a:schemeClr val="bg1"/>
                </a:solidFill>
                <a:latin typeface="Calibri" charset="0"/>
              </a:rPr>
              <a:t>adultes</a:t>
            </a:r>
            <a:r>
              <a:rPr lang="en-GB" b="1" dirty="0" smtClean="0">
                <a:solidFill>
                  <a:schemeClr val="bg1"/>
                </a:solidFill>
                <a:latin typeface="Calibri" charset="0"/>
              </a:rPr>
              <a:t>) –</a:t>
            </a:r>
            <a:r>
              <a:rPr lang="en-GB" b="1" dirty="0">
                <a:solidFill>
                  <a:schemeClr val="bg1"/>
                </a:solidFill>
                <a:latin typeface="Calibri" charset="0"/>
              </a:rPr>
              <a:t> </a:t>
            </a:r>
            <a:r>
              <a:rPr lang="en-GB" b="1" dirty="0" smtClean="0">
                <a:solidFill>
                  <a:schemeClr val="bg1"/>
                </a:solidFill>
                <a:latin typeface="Calibri" charset="0"/>
              </a:rPr>
              <a:t>Kit de test de </a:t>
            </a:r>
            <a:r>
              <a:rPr lang="en-GB" b="1" dirty="0" err="1" smtClean="0">
                <a:solidFill>
                  <a:schemeClr val="bg1"/>
                </a:solidFill>
                <a:latin typeface="Calibri" charset="0"/>
              </a:rPr>
              <a:t>l’OMS</a:t>
            </a:r>
            <a:endParaRPr lang="en-GB" b="1" dirty="0">
              <a:solidFill>
                <a:schemeClr val="bg1"/>
              </a:solidFill>
              <a:latin typeface="Calibri" charset="0"/>
            </a:endParaRPr>
          </a:p>
        </p:txBody>
      </p:sp>
      <p:sp>
        <p:nvSpPr>
          <p:cNvPr id="10" name="Round Diagonal Corner Rectangle 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43" name="TextBox 42"/>
          <p:cNvSpPr txBox="1"/>
          <p:nvPr/>
        </p:nvSpPr>
        <p:spPr>
          <a:xfrm>
            <a:off x="119063" y="414480"/>
            <a:ext cx="4960937" cy="784830"/>
          </a:xfrm>
          <a:prstGeom prst="rect">
            <a:avLst/>
          </a:prstGeom>
          <a:noFill/>
        </p:spPr>
        <p:txBody>
          <a:bodyPr wrap="square">
            <a:spAutoFit/>
          </a:bodyPr>
          <a:lstStyle/>
          <a:p>
            <a:pPr algn="just">
              <a:defRPr/>
            </a:pPr>
            <a:r>
              <a:rPr lang="fr-FR" sz="900" dirty="0" smtClean="0">
                <a:solidFill>
                  <a:srgbClr val="000000"/>
                </a:solidFill>
                <a:latin typeface="+mn-lt"/>
                <a:cs typeface="Arial" pitchFamily="34" charset="0"/>
              </a:rPr>
              <a:t>Il existe </a:t>
            </a:r>
            <a:r>
              <a:rPr lang="fr-FR" sz="900" dirty="0">
                <a:solidFill>
                  <a:srgbClr val="000000"/>
                </a:solidFill>
                <a:latin typeface="+mn-lt"/>
                <a:cs typeface="Arial" pitchFamily="34" charset="0"/>
              </a:rPr>
              <a:t>différents </a:t>
            </a:r>
            <a:r>
              <a:rPr lang="fr-FR" sz="900" dirty="0" smtClean="0">
                <a:solidFill>
                  <a:srgbClr val="000000"/>
                </a:solidFill>
                <a:latin typeface="+mn-lt"/>
                <a:cs typeface="Arial" pitchFamily="34" charset="0"/>
              </a:rPr>
              <a:t>essais biologiques, des méthodes </a:t>
            </a:r>
            <a:r>
              <a:rPr lang="fr-FR" sz="900" dirty="0">
                <a:solidFill>
                  <a:srgbClr val="000000"/>
                </a:solidFill>
                <a:latin typeface="+mn-lt"/>
                <a:cs typeface="Arial" pitchFamily="34" charset="0"/>
              </a:rPr>
              <a:t>biochimiques et moléculaires qui peuvent être utilisés pour tester et contrôler le développement </a:t>
            </a:r>
            <a:r>
              <a:rPr lang="fr-FR" sz="900" dirty="0" smtClean="0">
                <a:solidFill>
                  <a:srgbClr val="000000"/>
                </a:solidFill>
                <a:latin typeface="+mn-lt"/>
                <a:cs typeface="Arial" pitchFamily="34" charset="0"/>
              </a:rPr>
              <a:t>de la </a:t>
            </a:r>
            <a:r>
              <a:rPr lang="fr-FR" sz="900" dirty="0">
                <a:solidFill>
                  <a:srgbClr val="000000"/>
                </a:solidFill>
                <a:latin typeface="+mn-lt"/>
                <a:cs typeface="Arial" pitchFamily="34" charset="0"/>
              </a:rPr>
              <a:t>résistance. Ceux-ci peuvent être utilisés ensemble pour </a:t>
            </a:r>
            <a:r>
              <a:rPr lang="fr-FR" sz="900" dirty="0" smtClean="0">
                <a:solidFill>
                  <a:srgbClr val="000000"/>
                </a:solidFill>
                <a:latin typeface="+mn-lt"/>
                <a:cs typeface="Arial" pitchFamily="34" charset="0"/>
              </a:rPr>
              <a:t>optimiser </a:t>
            </a:r>
            <a:r>
              <a:rPr lang="fr-FR" sz="900" dirty="0">
                <a:solidFill>
                  <a:srgbClr val="000000"/>
                </a:solidFill>
                <a:latin typeface="+mn-lt"/>
                <a:cs typeface="Arial" pitchFamily="34" charset="0"/>
              </a:rPr>
              <a:t>les résultats de la surveillance dans une région.</a:t>
            </a:r>
          </a:p>
          <a:p>
            <a:pPr algn="just">
              <a:defRPr/>
            </a:pPr>
            <a:endParaRPr lang="en-GB" sz="900" dirty="0">
              <a:solidFill>
                <a:srgbClr val="000000"/>
              </a:solidFill>
              <a:latin typeface="+mn-lt"/>
              <a:cs typeface="Arial" pitchFamily="34" charset="0"/>
            </a:endParaRPr>
          </a:p>
          <a:p>
            <a:pPr algn="just">
              <a:defRPr/>
            </a:pPr>
            <a:endParaRPr lang="en-US" sz="900" dirty="0">
              <a:latin typeface="+mn-lt"/>
            </a:endParaRPr>
          </a:p>
        </p:txBody>
      </p:sp>
      <p:sp>
        <p:nvSpPr>
          <p:cNvPr id="12" name="TextBox 41"/>
          <p:cNvSpPr txBox="1">
            <a:spLocks noChangeArrowheads="1"/>
          </p:cNvSpPr>
          <p:nvPr/>
        </p:nvSpPr>
        <p:spPr bwMode="auto">
          <a:xfrm>
            <a:off x="119063" y="865053"/>
            <a:ext cx="4959350" cy="1477328"/>
          </a:xfrm>
          <a:prstGeom prst="rect">
            <a:avLst/>
          </a:prstGeom>
          <a:noFill/>
          <a:ln w="9525">
            <a:noFill/>
            <a:miter lim="800000"/>
            <a:headEnd/>
            <a:tailEnd/>
          </a:ln>
        </p:spPr>
        <p:txBody>
          <a:bodyPr>
            <a:spAutoFit/>
          </a:bodyPr>
          <a:lstStyle/>
          <a:p>
            <a:pPr algn="just"/>
            <a:r>
              <a:rPr lang="fr-FR" sz="900" dirty="0"/>
              <a:t>Kit de test </a:t>
            </a:r>
            <a:r>
              <a:rPr lang="fr-FR" sz="900" dirty="0" smtClean="0"/>
              <a:t>de l’OMS - </a:t>
            </a:r>
            <a:r>
              <a:rPr lang="fr-FR" sz="900" dirty="0">
                <a:latin typeface="Calibri" pitchFamily="34" charset="0"/>
              </a:rPr>
              <a:t>Les moustiques </a:t>
            </a:r>
            <a:r>
              <a:rPr lang="fr-FR" sz="900" dirty="0" smtClean="0">
                <a:latin typeface="Calibri" pitchFamily="34" charset="0"/>
              </a:rPr>
              <a:t>adultes:</a:t>
            </a:r>
          </a:p>
          <a:p>
            <a:pPr algn="just"/>
            <a:r>
              <a:rPr lang="fr-FR" sz="900" dirty="0" smtClean="0">
                <a:latin typeface="Calibri" pitchFamily="34" charset="0"/>
              </a:rPr>
              <a:t>Le principe est </a:t>
            </a:r>
            <a:r>
              <a:rPr lang="fr-FR" sz="900" dirty="0">
                <a:latin typeface="Calibri" pitchFamily="34" charset="0"/>
              </a:rPr>
              <a:t>d'exposer les </a:t>
            </a:r>
            <a:r>
              <a:rPr lang="fr-FR" sz="900" dirty="0" smtClean="0">
                <a:latin typeface="Calibri" pitchFamily="34" charset="0"/>
              </a:rPr>
              <a:t>moustiques, dans </a:t>
            </a:r>
            <a:r>
              <a:rPr lang="fr-FR" sz="900" dirty="0">
                <a:latin typeface="Calibri" pitchFamily="34" charset="0"/>
              </a:rPr>
              <a:t>un tube en plastique spécialement </a:t>
            </a:r>
            <a:r>
              <a:rPr lang="fr-FR" sz="900" dirty="0" smtClean="0">
                <a:latin typeface="Calibri" pitchFamily="34" charset="0"/>
              </a:rPr>
              <a:t>conçu, tapissé </a:t>
            </a:r>
            <a:r>
              <a:rPr lang="fr-FR" sz="900" dirty="0">
                <a:latin typeface="Calibri" pitchFamily="34" charset="0"/>
              </a:rPr>
              <a:t>d'un papier </a:t>
            </a:r>
            <a:r>
              <a:rPr lang="fr-FR" sz="900" dirty="0" smtClean="0">
                <a:latin typeface="Calibri" pitchFamily="34" charset="0"/>
              </a:rPr>
              <a:t>filtre </a:t>
            </a:r>
            <a:r>
              <a:rPr lang="fr-FR" sz="900" dirty="0">
                <a:solidFill>
                  <a:srgbClr val="000000"/>
                </a:solidFill>
                <a:latin typeface="Calibri" pitchFamily="34" charset="0"/>
              </a:rPr>
              <a:t>traité avec une concentration </a:t>
            </a:r>
            <a:r>
              <a:rPr lang="fr-FR" sz="900" dirty="0" smtClean="0">
                <a:solidFill>
                  <a:srgbClr val="000000"/>
                </a:solidFill>
                <a:latin typeface="Calibri" pitchFamily="34" charset="0"/>
              </a:rPr>
              <a:t>standard d'insecticide</a:t>
            </a:r>
            <a:r>
              <a:rPr lang="fr-FR" sz="900" dirty="0">
                <a:solidFill>
                  <a:srgbClr val="000000"/>
                </a:solidFill>
                <a:latin typeface="Calibri" pitchFamily="34" charset="0"/>
              </a:rPr>
              <a:t>. </a:t>
            </a:r>
            <a:r>
              <a:rPr lang="fr-FR" sz="900" dirty="0" smtClean="0">
                <a:solidFill>
                  <a:srgbClr val="000000"/>
                </a:solidFill>
                <a:latin typeface="Calibri" pitchFamily="34" charset="0"/>
              </a:rPr>
              <a:t>La concentration diagnostique est </a:t>
            </a:r>
            <a:r>
              <a:rPr lang="fr-FR" sz="900" dirty="0">
                <a:solidFill>
                  <a:srgbClr val="000000"/>
                </a:solidFill>
                <a:latin typeface="Calibri" pitchFamily="34" charset="0"/>
              </a:rPr>
              <a:t>2x la dose </a:t>
            </a:r>
            <a:r>
              <a:rPr lang="fr-FR" sz="900" dirty="0" smtClean="0">
                <a:solidFill>
                  <a:srgbClr val="000000"/>
                </a:solidFill>
                <a:latin typeface="Calibri" pitchFamily="34" charset="0"/>
              </a:rPr>
              <a:t>létale, estimée de façon à </a:t>
            </a:r>
            <a:r>
              <a:rPr lang="fr-FR" sz="900" dirty="0">
                <a:solidFill>
                  <a:srgbClr val="000000"/>
                </a:solidFill>
                <a:latin typeface="Calibri" pitchFamily="34" charset="0"/>
              </a:rPr>
              <a:t>tuer 100% des moustiques d'une souche sensible. Les moustiques sont </a:t>
            </a:r>
            <a:r>
              <a:rPr lang="fr-FR" sz="900" dirty="0" smtClean="0">
                <a:solidFill>
                  <a:srgbClr val="000000"/>
                </a:solidFill>
                <a:latin typeface="Calibri" pitchFamily="34" charset="0"/>
              </a:rPr>
              <a:t>généralement exposés 1h aux papiers traités et la </a:t>
            </a:r>
            <a:r>
              <a:rPr lang="fr-FR" sz="900" dirty="0">
                <a:solidFill>
                  <a:srgbClr val="000000"/>
                </a:solidFill>
                <a:latin typeface="Calibri" pitchFamily="34" charset="0"/>
              </a:rPr>
              <a:t>mortalité </a:t>
            </a:r>
            <a:r>
              <a:rPr lang="fr-FR" sz="900" dirty="0" smtClean="0">
                <a:solidFill>
                  <a:srgbClr val="000000"/>
                </a:solidFill>
                <a:latin typeface="Calibri" pitchFamily="34" charset="0"/>
              </a:rPr>
              <a:t>est évaluée 24h après. </a:t>
            </a:r>
            <a:r>
              <a:rPr lang="fr-FR" sz="900" dirty="0">
                <a:solidFill>
                  <a:srgbClr val="000000"/>
                </a:solidFill>
                <a:latin typeface="Calibri" pitchFamily="34" charset="0"/>
              </a:rPr>
              <a:t>Cette approche a été </a:t>
            </a:r>
            <a:r>
              <a:rPr lang="fr-FR" sz="900" dirty="0">
                <a:latin typeface="Calibri" pitchFamily="34" charset="0"/>
              </a:rPr>
              <a:t>conçue pour éviter </a:t>
            </a:r>
            <a:r>
              <a:rPr lang="fr-FR" sz="900" dirty="0" smtClean="0">
                <a:latin typeface="Calibri" pitchFamily="34" charset="0"/>
              </a:rPr>
              <a:t>des </a:t>
            </a:r>
            <a:r>
              <a:rPr lang="fr-FR" sz="900" dirty="0" err="1" smtClean="0">
                <a:latin typeface="Calibri" pitchFamily="34" charset="0"/>
              </a:rPr>
              <a:t>comptes-rendus</a:t>
            </a:r>
            <a:r>
              <a:rPr lang="fr-FR" sz="900" dirty="0" smtClean="0">
                <a:latin typeface="Calibri" pitchFamily="34" charset="0"/>
              </a:rPr>
              <a:t> fallacieux de résistance en champ. </a:t>
            </a:r>
            <a:r>
              <a:rPr lang="fr-FR" sz="900" dirty="0">
                <a:latin typeface="Calibri" pitchFamily="34" charset="0"/>
              </a:rPr>
              <a:t>Le </a:t>
            </a:r>
            <a:r>
              <a:rPr lang="fr-FR" sz="900" dirty="0" smtClean="0">
                <a:latin typeface="Calibri" pitchFamily="34" charset="0"/>
              </a:rPr>
              <a:t>kit et les papiers peuvent </a:t>
            </a:r>
            <a:r>
              <a:rPr lang="fr-FR" sz="900" dirty="0">
                <a:latin typeface="Calibri" pitchFamily="34" charset="0"/>
              </a:rPr>
              <a:t>être </a:t>
            </a:r>
            <a:r>
              <a:rPr lang="fr-FR" sz="900" dirty="0" smtClean="0">
                <a:latin typeface="Calibri" pitchFamily="34" charset="0"/>
              </a:rPr>
              <a:t>achetés </a:t>
            </a:r>
            <a:r>
              <a:rPr lang="fr-FR" sz="900" dirty="0">
                <a:latin typeface="Calibri" pitchFamily="34" charset="0"/>
              </a:rPr>
              <a:t>avec </a:t>
            </a:r>
            <a:r>
              <a:rPr lang="fr-FR" sz="900" dirty="0" smtClean="0">
                <a:latin typeface="Calibri" pitchFamily="34" charset="0"/>
              </a:rPr>
              <a:t>les </a:t>
            </a:r>
            <a:r>
              <a:rPr lang="fr-FR" sz="900" dirty="0">
                <a:latin typeface="Calibri" pitchFamily="34" charset="0"/>
              </a:rPr>
              <a:t>instructions complètes sur leur utilisation. L</a:t>
            </a:r>
            <a:r>
              <a:rPr lang="fr-FR" sz="900" dirty="0" smtClean="0">
                <a:latin typeface="Calibri" pitchFamily="34" charset="0"/>
              </a:rPr>
              <a:t>es détails du </a:t>
            </a:r>
            <a:r>
              <a:rPr lang="fr-FR" sz="900" dirty="0">
                <a:latin typeface="Calibri" pitchFamily="34" charset="0"/>
              </a:rPr>
              <a:t>fournisseur </a:t>
            </a:r>
            <a:r>
              <a:rPr lang="fr-FR" sz="900" dirty="0" smtClean="0">
                <a:latin typeface="Calibri" pitchFamily="34" charset="0"/>
              </a:rPr>
              <a:t>sont disponibles sur le site: </a:t>
            </a:r>
            <a:r>
              <a:rPr lang="fr-FR" sz="900" dirty="0">
                <a:latin typeface="Calibri" pitchFamily="34" charset="0"/>
              </a:rPr>
              <a:t>www.who.int/whopes/resistance/en/</a:t>
            </a:r>
          </a:p>
          <a:p>
            <a:pPr algn="just"/>
            <a:endParaRPr lang="en-GB" sz="900" i="1" dirty="0" smtClean="0">
              <a:latin typeface="Calibri" pitchFamily="34" charset="0"/>
            </a:endParaRPr>
          </a:p>
          <a:p>
            <a:pPr algn="just"/>
            <a:endParaRPr lang="en-US" sz="900" dirty="0">
              <a:latin typeface="Calibri" pitchFamily="34" charset="0"/>
            </a:endParaRPr>
          </a:p>
        </p:txBody>
      </p:sp>
      <p:grpSp>
        <p:nvGrpSpPr>
          <p:cNvPr id="13" name="Group 10"/>
          <p:cNvGrpSpPr>
            <a:grpSpLocks/>
          </p:cNvGrpSpPr>
          <p:nvPr/>
        </p:nvGrpSpPr>
        <p:grpSpPr bwMode="auto">
          <a:xfrm>
            <a:off x="5022850" y="3594100"/>
            <a:ext cx="287338" cy="215900"/>
            <a:chOff x="5068470" y="3594266"/>
            <a:chExt cx="287682" cy="213630"/>
          </a:xfrm>
        </p:grpSpPr>
        <p:sp>
          <p:nvSpPr>
            <p:cNvPr id="14" name="TextBox 11"/>
            <p:cNvSpPr txBox="1">
              <a:spLocks noChangeArrowheads="1"/>
            </p:cNvSpPr>
            <p:nvPr/>
          </p:nvSpPr>
          <p:spPr bwMode="auto">
            <a:xfrm>
              <a:off x="5068470" y="3594266"/>
              <a:ext cx="287682" cy="213630"/>
            </a:xfrm>
            <a:prstGeom prst="rect">
              <a:avLst/>
            </a:prstGeom>
            <a:noFill/>
            <a:ln w="9525">
              <a:noFill/>
              <a:miter lim="800000"/>
              <a:headEnd/>
              <a:tailEnd/>
            </a:ln>
          </p:spPr>
          <p:txBody>
            <a:bodyPr wrap="none">
              <a:spAutoFit/>
            </a:bodyPr>
            <a:lstStyle/>
            <a:p>
              <a:r>
                <a:rPr lang="en-GB" sz="800">
                  <a:latin typeface="Calibri" pitchFamily="34" charset="0"/>
                </a:rPr>
                <a:t>12</a:t>
              </a:r>
            </a:p>
          </p:txBody>
        </p:sp>
        <p:cxnSp>
          <p:nvCxnSpPr>
            <p:cNvPr id="15" name="Straight Connector 14"/>
            <p:cNvCxnSpPr/>
            <p:nvPr/>
          </p:nvCxnSpPr>
          <p:spPr>
            <a:xfrm rot="5400000">
              <a:off x="5055002" y="3702652"/>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32" name="Text Box 18"/>
          <p:cNvSpPr txBox="1">
            <a:spLocks noChangeArrowheads="1"/>
          </p:cNvSpPr>
          <p:nvPr/>
        </p:nvSpPr>
        <p:spPr bwMode="auto">
          <a:xfrm>
            <a:off x="277727" y="3099148"/>
            <a:ext cx="4710198" cy="492443"/>
          </a:xfrm>
          <a:prstGeom prst="rect">
            <a:avLst/>
          </a:prstGeom>
          <a:noFill/>
          <a:ln w="9525">
            <a:noFill/>
            <a:miter lim="800000"/>
            <a:headEnd/>
            <a:tailEnd/>
          </a:ln>
        </p:spPr>
        <p:txBody>
          <a:bodyPr wrap="square">
            <a:spAutoFit/>
          </a:bodyPr>
          <a:lstStyle/>
          <a:p>
            <a:pPr algn="just" defTabSz="914400"/>
            <a:r>
              <a:rPr lang="fr-FR" sz="650" i="1" dirty="0" smtClean="0">
                <a:latin typeface="+mn-lt"/>
              </a:rPr>
              <a:t>Kit de test de l’OMS cylindre démonté - </a:t>
            </a:r>
            <a:r>
              <a:rPr lang="fr-FR" sz="650" i="1" dirty="0">
                <a:latin typeface="+mn-lt"/>
              </a:rPr>
              <a:t>M</a:t>
            </a:r>
            <a:r>
              <a:rPr lang="fr-FR" sz="650" i="1" dirty="0" smtClean="0">
                <a:latin typeface="+mn-lt"/>
              </a:rPr>
              <a:t>oustiques </a:t>
            </a:r>
            <a:r>
              <a:rPr lang="fr-FR" sz="650" i="1" dirty="0">
                <a:latin typeface="+mn-lt"/>
              </a:rPr>
              <a:t>adultes (A). Le point vert indique la partie de maintien du cylindre, tandis que le point rouge indique la zone d'exposition du cylindre. </a:t>
            </a:r>
            <a:r>
              <a:rPr lang="fr-FR" sz="650" i="1" dirty="0" smtClean="0">
                <a:latin typeface="+mn-lt"/>
              </a:rPr>
              <a:t>Le mouvement </a:t>
            </a:r>
            <a:r>
              <a:rPr lang="fr-FR" sz="650" i="1" dirty="0">
                <a:latin typeface="+mn-lt"/>
              </a:rPr>
              <a:t>des moustiques adultes est accompli par la porte mobile qui séparent les deux moitiés de </a:t>
            </a:r>
            <a:r>
              <a:rPr lang="fr-FR" sz="650" i="1" dirty="0" smtClean="0">
                <a:latin typeface="+mn-lt"/>
              </a:rPr>
              <a:t>l'assemblage. On peut observer un cylindre OMS assemblé (</a:t>
            </a:r>
            <a:r>
              <a:rPr lang="fr-FR" sz="650" i="1" dirty="0">
                <a:latin typeface="+mn-lt"/>
              </a:rPr>
              <a:t>B</a:t>
            </a:r>
            <a:r>
              <a:rPr lang="fr-FR" sz="650" i="1" dirty="0" smtClean="0">
                <a:latin typeface="+mn-lt"/>
              </a:rPr>
              <a:t>), </a:t>
            </a:r>
            <a:r>
              <a:rPr lang="fr-FR" sz="650" i="1" dirty="0">
                <a:latin typeface="+mn-lt"/>
              </a:rPr>
              <a:t>et les moustiques adultes sont </a:t>
            </a:r>
            <a:r>
              <a:rPr lang="fr-FR" sz="650" i="1" dirty="0" smtClean="0">
                <a:latin typeface="+mn-lt"/>
              </a:rPr>
              <a:t>indiqués </a:t>
            </a:r>
            <a:r>
              <a:rPr lang="fr-FR" sz="650" i="1" dirty="0">
                <a:latin typeface="+mn-lt"/>
              </a:rPr>
              <a:t>par des flèches noires (C) reposant sur les parois latérales intérieures des papiers traités qui tapissent les murs </a:t>
            </a:r>
            <a:r>
              <a:rPr lang="fr-FR" sz="650" i="1" dirty="0" smtClean="0">
                <a:latin typeface="+mn-lt"/>
              </a:rPr>
              <a:t>du kit de test.</a:t>
            </a:r>
            <a:endParaRPr lang="fr-FR" sz="650" i="1" dirty="0">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24621" y="2068160"/>
            <a:ext cx="1344477" cy="1011065"/>
          </a:xfrm>
          <a:prstGeom prst="rect">
            <a:avLst/>
          </a:prstGeom>
          <a:ln>
            <a:solidFill>
              <a:schemeClr val="tx1"/>
            </a:solidFill>
          </a:ln>
        </p:spPr>
      </p:pic>
      <p:sp>
        <p:nvSpPr>
          <p:cNvPr id="33" name="Line 13"/>
          <p:cNvSpPr>
            <a:spLocks noChangeShapeType="1"/>
          </p:cNvSpPr>
          <p:nvPr/>
        </p:nvSpPr>
        <p:spPr bwMode="auto">
          <a:xfrm flipH="1">
            <a:off x="4539055" y="2252666"/>
            <a:ext cx="210234" cy="193886"/>
          </a:xfrm>
          <a:prstGeom prst="line">
            <a:avLst/>
          </a:prstGeom>
          <a:noFill/>
          <a:ln w="25400">
            <a:solidFill>
              <a:schemeClr val="tx1"/>
            </a:solidFill>
            <a:round/>
            <a:headEnd/>
            <a:tailEnd type="triangle" w="med" len="med"/>
          </a:ln>
          <a:effectLst/>
        </p:spPr>
        <p:txBody>
          <a:bodyPr/>
          <a:lstStyle/>
          <a:p>
            <a:endParaRPr lang="en-US"/>
          </a:p>
        </p:txBody>
      </p:sp>
      <p:sp>
        <p:nvSpPr>
          <p:cNvPr id="34" name="Line 14"/>
          <p:cNvSpPr>
            <a:spLocks noChangeShapeType="1"/>
          </p:cNvSpPr>
          <p:nvPr/>
        </p:nvSpPr>
        <p:spPr bwMode="auto">
          <a:xfrm flipH="1" flipV="1">
            <a:off x="4222051" y="2703268"/>
            <a:ext cx="43862" cy="249069"/>
          </a:xfrm>
          <a:prstGeom prst="line">
            <a:avLst/>
          </a:prstGeom>
          <a:noFill/>
          <a:ln w="25400">
            <a:solidFill>
              <a:schemeClr val="tx1"/>
            </a:solidFill>
            <a:round/>
            <a:headEnd/>
            <a:tailEnd type="triangle" w="med" len="med"/>
          </a:ln>
          <a:effectLst/>
        </p:spPr>
        <p:txBody>
          <a:bodyPr/>
          <a:lstStyle/>
          <a:p>
            <a:endParaRPr lang="en-US"/>
          </a:p>
        </p:txBody>
      </p:sp>
      <p:sp>
        <p:nvSpPr>
          <p:cNvPr id="35" name="Text Box 28"/>
          <p:cNvSpPr txBox="1">
            <a:spLocks noChangeArrowheads="1"/>
          </p:cNvSpPr>
          <p:nvPr/>
        </p:nvSpPr>
        <p:spPr bwMode="auto">
          <a:xfrm>
            <a:off x="4661449" y="2025125"/>
            <a:ext cx="245755" cy="230832"/>
          </a:xfrm>
          <a:prstGeom prst="rect">
            <a:avLst/>
          </a:prstGeom>
          <a:noFill/>
          <a:ln w="9525">
            <a:noFill/>
            <a:miter lim="800000"/>
            <a:headEnd/>
            <a:tailEnd/>
          </a:ln>
          <a:effectLst/>
        </p:spPr>
        <p:txBody>
          <a:bodyPr wrap="none">
            <a:spAutoFit/>
          </a:bodyPr>
          <a:lstStyle/>
          <a:p>
            <a:pPr defTabSz="914400"/>
            <a:r>
              <a:rPr lang="en-US" sz="900" b="1" dirty="0">
                <a:solidFill>
                  <a:schemeClr val="bg1"/>
                </a:solidFill>
                <a:latin typeface="+mn-lt"/>
              </a:rPr>
              <a:t>C</a:t>
            </a:r>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389" y="2078017"/>
            <a:ext cx="2088232" cy="1001207"/>
          </a:xfrm>
          <a:prstGeom prst="rect">
            <a:avLst/>
          </a:prstGeom>
          <a:noFill/>
          <a:ln w="9525">
            <a:solidFill>
              <a:schemeClr val="tx1"/>
            </a:solidFill>
            <a:miter lim="800000"/>
            <a:headEnd/>
            <a:tailEnd/>
          </a:ln>
        </p:spPr>
      </p:pic>
      <p:sp>
        <p:nvSpPr>
          <p:cNvPr id="37" name="Text Box 21"/>
          <p:cNvSpPr txBox="1">
            <a:spLocks noChangeArrowheads="1"/>
          </p:cNvSpPr>
          <p:nvPr/>
        </p:nvSpPr>
        <p:spPr bwMode="auto">
          <a:xfrm>
            <a:off x="2266603" y="2023710"/>
            <a:ext cx="274434" cy="230832"/>
          </a:xfrm>
          <a:prstGeom prst="rect">
            <a:avLst/>
          </a:prstGeom>
          <a:noFill/>
          <a:ln w="9525">
            <a:noFill/>
            <a:miter lim="800000"/>
            <a:headEnd/>
            <a:tailEnd/>
          </a:ln>
          <a:effectLst/>
        </p:spPr>
        <p:txBody>
          <a:bodyPr wrap="none">
            <a:spAutoFit/>
          </a:bodyPr>
          <a:lstStyle/>
          <a:p>
            <a:pPr defTabSz="914400"/>
            <a:r>
              <a:rPr lang="en-US" sz="900" b="1" dirty="0">
                <a:solidFill>
                  <a:schemeClr val="bg1"/>
                </a:solidFill>
                <a:latin typeface="+mn-lt"/>
              </a:rPr>
              <a:t>A</a:t>
            </a:r>
          </a:p>
        </p:txBody>
      </p:sp>
      <p:pic>
        <p:nvPicPr>
          <p:cNvPr id="38" name="Picture 3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18793" y="2071162"/>
            <a:ext cx="754358" cy="1008062"/>
          </a:xfrm>
          <a:prstGeom prst="rect">
            <a:avLst/>
          </a:prstGeom>
          <a:noFill/>
          <a:ln w="9525">
            <a:solidFill>
              <a:schemeClr val="tx1"/>
            </a:solidFill>
            <a:miter lim="800000"/>
            <a:headEnd/>
            <a:tailEnd/>
          </a:ln>
        </p:spPr>
      </p:pic>
      <p:sp>
        <p:nvSpPr>
          <p:cNvPr id="39" name="Text Box 26"/>
          <p:cNvSpPr txBox="1">
            <a:spLocks noChangeArrowheads="1"/>
          </p:cNvSpPr>
          <p:nvPr/>
        </p:nvSpPr>
        <p:spPr bwMode="auto">
          <a:xfrm>
            <a:off x="3167782" y="2025124"/>
            <a:ext cx="249362" cy="230832"/>
          </a:xfrm>
          <a:prstGeom prst="rect">
            <a:avLst/>
          </a:prstGeom>
          <a:noFill/>
          <a:ln w="9525">
            <a:noFill/>
            <a:miter lim="800000"/>
            <a:headEnd/>
            <a:tailEnd/>
          </a:ln>
          <a:effectLst/>
        </p:spPr>
        <p:txBody>
          <a:bodyPr wrap="none">
            <a:spAutoFit/>
          </a:bodyPr>
          <a:lstStyle/>
          <a:p>
            <a:pPr defTabSz="914400"/>
            <a:r>
              <a:rPr lang="en-US" sz="900" b="1" dirty="0">
                <a:solidFill>
                  <a:schemeClr val="bg1"/>
                </a:solidFill>
                <a:latin typeface="+mn-lt"/>
              </a:rPr>
              <a:t>B</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8674" name="Rectangle 41"/>
          <p:cNvSpPr>
            <a:spLocks noChangeArrowheads="1"/>
          </p:cNvSpPr>
          <p:nvPr/>
        </p:nvSpPr>
        <p:spPr bwMode="auto">
          <a:xfrm>
            <a:off x="203200" y="134938"/>
            <a:ext cx="4611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err="1" smtClean="0">
                <a:solidFill>
                  <a:schemeClr val="bg1"/>
                </a:solidFill>
                <a:latin typeface="Calibri" charset="0"/>
              </a:rPr>
              <a:t>Méthodes</a:t>
            </a:r>
            <a:r>
              <a:rPr lang="en-GB" b="1" dirty="0" smtClean="0">
                <a:solidFill>
                  <a:schemeClr val="bg1"/>
                </a:solidFill>
                <a:latin typeface="Calibri" charset="0"/>
              </a:rPr>
              <a:t> </a:t>
            </a:r>
            <a:r>
              <a:rPr lang="en-GB" b="1" dirty="0">
                <a:solidFill>
                  <a:schemeClr val="bg1"/>
                </a:solidFill>
                <a:latin typeface="Calibri" charset="0"/>
              </a:rPr>
              <a:t>de </a:t>
            </a:r>
            <a:r>
              <a:rPr lang="en-GB" b="1" dirty="0" smtClean="0">
                <a:solidFill>
                  <a:schemeClr val="bg1"/>
                </a:solidFill>
                <a:latin typeface="Calibri" charset="0"/>
              </a:rPr>
              <a:t>surveillance </a:t>
            </a:r>
            <a:r>
              <a:rPr lang="en-GB" b="1" dirty="0">
                <a:solidFill>
                  <a:schemeClr val="bg1"/>
                </a:solidFill>
                <a:latin typeface="Calibri" charset="0"/>
              </a:rPr>
              <a:t>(</a:t>
            </a:r>
            <a:r>
              <a:rPr lang="en-GB" b="1" dirty="0" err="1">
                <a:solidFill>
                  <a:schemeClr val="bg1"/>
                </a:solidFill>
                <a:latin typeface="Calibri" charset="0"/>
              </a:rPr>
              <a:t>moustiques</a:t>
            </a:r>
            <a:r>
              <a:rPr lang="en-GB" b="1" dirty="0">
                <a:solidFill>
                  <a:schemeClr val="bg1"/>
                </a:solidFill>
                <a:latin typeface="Calibri" charset="0"/>
              </a:rPr>
              <a:t> </a:t>
            </a:r>
            <a:r>
              <a:rPr lang="en-GB" b="1" dirty="0" err="1">
                <a:solidFill>
                  <a:schemeClr val="bg1"/>
                </a:solidFill>
                <a:latin typeface="Calibri" charset="0"/>
              </a:rPr>
              <a:t>adultes</a:t>
            </a:r>
            <a:r>
              <a:rPr lang="en-GB" b="1" dirty="0">
                <a:solidFill>
                  <a:schemeClr val="bg1"/>
                </a:solidFill>
                <a:latin typeface="Calibri" charset="0"/>
              </a:rPr>
              <a:t>) – Kit de </a:t>
            </a:r>
            <a:r>
              <a:rPr lang="en-GB" b="1" dirty="0" smtClean="0">
                <a:solidFill>
                  <a:schemeClr val="bg1"/>
                </a:solidFill>
                <a:latin typeface="Calibri" charset="0"/>
              </a:rPr>
              <a:t>test de </a:t>
            </a:r>
            <a:r>
              <a:rPr lang="en-GB" b="1" dirty="0" err="1" smtClean="0">
                <a:solidFill>
                  <a:schemeClr val="bg1"/>
                </a:solidFill>
                <a:latin typeface="Calibri" charset="0"/>
              </a:rPr>
              <a:t>l’OMS</a:t>
            </a:r>
            <a:endParaRPr lang="en-GB" b="1" dirty="0">
              <a:solidFill>
                <a:schemeClr val="bg1"/>
              </a:solidFill>
              <a:latin typeface="Calibri" charset="0"/>
            </a:endParaRPr>
          </a:p>
        </p:txBody>
      </p:sp>
      <p:sp>
        <p:nvSpPr>
          <p:cNvPr id="10" name="Round Diagonal Corner Rectangle 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026" name="Control 9"/>
          <p:cNvSpPr>
            <a:spLocks noChangeArrowheads="1" noChangeShapeType="1"/>
          </p:cNvSpPr>
          <p:nvPr/>
        </p:nvSpPr>
        <p:spPr bwMode="auto">
          <a:xfrm>
            <a:off x="-2160588" y="5903913"/>
            <a:ext cx="4248151" cy="1223962"/>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grpSp>
        <p:nvGrpSpPr>
          <p:cNvPr id="13" name="Group 13"/>
          <p:cNvGrpSpPr>
            <a:grpSpLocks/>
          </p:cNvGrpSpPr>
          <p:nvPr/>
        </p:nvGrpSpPr>
        <p:grpSpPr bwMode="auto">
          <a:xfrm>
            <a:off x="5022850" y="3594100"/>
            <a:ext cx="287338" cy="215900"/>
            <a:chOff x="5068440" y="3594268"/>
            <a:chExt cx="287185" cy="213179"/>
          </a:xfrm>
        </p:grpSpPr>
        <p:sp>
          <p:nvSpPr>
            <p:cNvPr id="14" name="TextBox 14"/>
            <p:cNvSpPr txBox="1">
              <a:spLocks noChangeArrowheads="1"/>
            </p:cNvSpPr>
            <p:nvPr/>
          </p:nvSpPr>
          <p:spPr bwMode="auto">
            <a:xfrm>
              <a:off x="5068440" y="3594268"/>
              <a:ext cx="287185" cy="213179"/>
            </a:xfrm>
            <a:prstGeom prst="rect">
              <a:avLst/>
            </a:prstGeom>
            <a:noFill/>
            <a:ln w="9525">
              <a:noFill/>
              <a:miter lim="800000"/>
              <a:headEnd/>
              <a:tailEnd/>
            </a:ln>
          </p:spPr>
          <p:txBody>
            <a:bodyPr wrap="none">
              <a:spAutoFit/>
            </a:bodyPr>
            <a:lstStyle/>
            <a:p>
              <a:r>
                <a:rPr lang="en-GB" sz="800">
                  <a:latin typeface="Calibri" pitchFamily="34" charset="0"/>
                </a:rPr>
                <a:t>13</a:t>
              </a:r>
            </a:p>
          </p:txBody>
        </p:sp>
        <p:cxnSp>
          <p:nvCxnSpPr>
            <p:cNvPr id="15" name="Straight Connector 14"/>
            <p:cNvCxnSpPr/>
            <p:nvPr/>
          </p:nvCxnSpPr>
          <p:spPr>
            <a:xfrm rot="5400000">
              <a:off x="5055022" y="3702425"/>
              <a:ext cx="141074"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7" name="Rectangle 1"/>
          <p:cNvSpPr>
            <a:spLocks noChangeArrowheads="1"/>
          </p:cNvSpPr>
          <p:nvPr/>
        </p:nvSpPr>
        <p:spPr bwMode="auto">
          <a:xfrm>
            <a:off x="216347" y="415928"/>
            <a:ext cx="4824413" cy="3308598"/>
          </a:xfrm>
          <a:prstGeom prst="rect">
            <a:avLst/>
          </a:prstGeom>
          <a:noFill/>
          <a:ln w="9525">
            <a:noFill/>
            <a:miter lim="800000"/>
            <a:headEnd/>
            <a:tailEnd/>
          </a:ln>
        </p:spPr>
        <p:txBody>
          <a:bodyPr lIns="0" tIns="0" rIns="0" bIns="0" anchor="ctr">
            <a:spAutoFit/>
          </a:bodyPr>
          <a:lstStyle/>
          <a:p>
            <a:r>
              <a:rPr lang="fr-FR" sz="900" i="1" dirty="0" smtClean="0">
                <a:latin typeface="Calibri" pitchFamily="34" charset="0"/>
              </a:rPr>
              <a:t>Kit de test de l’OMS – Moustiques adultes – Interprétation des résultats:</a:t>
            </a:r>
            <a:endParaRPr lang="fr-FR" sz="900" dirty="0" smtClean="0">
              <a:latin typeface="Calibri" pitchFamily="34" charset="0"/>
            </a:endParaRPr>
          </a:p>
          <a:p>
            <a:pPr algn="just"/>
            <a:r>
              <a:rPr lang="fr-FR" sz="900" dirty="0" smtClean="0">
                <a:latin typeface="Calibri" pitchFamily="34" charset="0"/>
              </a:rPr>
              <a:t>La mortalité après 24h est exprimée en pourcentage.  Si la mortalité des groupes contrôles est supérieure à 5% mais inférieure à 20%, une correction de la mortalité est effectuée en appliquant la formule </a:t>
            </a:r>
            <a:r>
              <a:rPr lang="fr-FR" sz="900" dirty="0" err="1" smtClean="0">
                <a:latin typeface="Calibri" pitchFamily="34" charset="0"/>
              </a:rPr>
              <a:t>Abbot</a:t>
            </a:r>
            <a:r>
              <a:rPr lang="fr-FR" sz="900" dirty="0" smtClean="0">
                <a:latin typeface="Calibri" pitchFamily="34" charset="0"/>
              </a:rPr>
              <a:t>.</a:t>
            </a:r>
          </a:p>
          <a:p>
            <a:r>
              <a:rPr lang="fr-FR" sz="900" dirty="0" smtClean="0">
                <a:latin typeface="Calibri" pitchFamily="34" charset="0"/>
              </a:rPr>
              <a:t> </a:t>
            </a:r>
          </a:p>
          <a:p>
            <a:r>
              <a:rPr lang="fr-FR" sz="900" dirty="0" smtClean="0">
                <a:latin typeface="Calibri" pitchFamily="34" charset="0"/>
              </a:rPr>
              <a:t> </a:t>
            </a:r>
          </a:p>
          <a:p>
            <a:endParaRPr lang="fr-FR" sz="900" dirty="0" smtClean="0">
              <a:latin typeface="Calibri" pitchFamily="34" charset="0"/>
            </a:endParaRPr>
          </a:p>
          <a:p>
            <a:pPr algn="just"/>
            <a:endParaRPr lang="fr-FR" sz="500" dirty="0" smtClean="0">
              <a:latin typeface="Calibri" pitchFamily="34" charset="0"/>
            </a:endParaRPr>
          </a:p>
          <a:p>
            <a:pPr algn="just"/>
            <a:r>
              <a:rPr lang="fr-FR" sz="900" dirty="0" smtClean="0">
                <a:latin typeface="Calibri" pitchFamily="34" charset="0"/>
              </a:rPr>
              <a:t>Si la mortalité contrôle est  </a:t>
            </a:r>
            <a:r>
              <a:rPr lang="fr-FR" sz="900" u="sng" dirty="0" smtClean="0">
                <a:latin typeface="Calibri" pitchFamily="34" charset="0"/>
              </a:rPr>
              <a:t>&gt;</a:t>
            </a:r>
            <a:r>
              <a:rPr lang="fr-FR" sz="900" dirty="0" smtClean="0">
                <a:latin typeface="Calibri" pitchFamily="34" charset="0"/>
              </a:rPr>
              <a:t> 20% les résultats du test ne sont pas conservés et le test devra être répété. </a:t>
            </a:r>
          </a:p>
          <a:p>
            <a:pPr algn="just"/>
            <a:r>
              <a:rPr lang="fr-FR" sz="900" dirty="0" smtClean="0">
                <a:latin typeface="Calibri" pitchFamily="34" charset="0"/>
              </a:rPr>
              <a:t>La moyenne de la mortalité obtenue pour la même concentration est calculée dans au moins trois répétitions.</a:t>
            </a:r>
          </a:p>
          <a:p>
            <a:r>
              <a:rPr lang="fr-FR" sz="800" dirty="0" smtClean="0">
                <a:latin typeface="Calibri" pitchFamily="34" charset="0"/>
              </a:rPr>
              <a:t> </a:t>
            </a:r>
          </a:p>
          <a:p>
            <a:r>
              <a:rPr lang="fr-FR" sz="900" dirty="0" smtClean="0">
                <a:latin typeface="Calibri" pitchFamily="34" charset="0"/>
              </a:rPr>
              <a:t>Les résultats sont interprétés de la sorte:</a:t>
            </a:r>
          </a:p>
          <a:p>
            <a:r>
              <a:rPr lang="fr-FR" sz="900" dirty="0" smtClean="0">
                <a:latin typeface="Calibri" pitchFamily="34" charset="0"/>
              </a:rPr>
              <a:t> </a:t>
            </a:r>
          </a:p>
          <a:p>
            <a:endParaRPr lang="fr-FR" sz="900" dirty="0" smtClean="0">
              <a:latin typeface="Calibri" pitchFamily="34" charset="0"/>
            </a:endParaRPr>
          </a:p>
          <a:p>
            <a:endParaRPr lang="fr-FR" sz="900" dirty="0" smtClean="0">
              <a:latin typeface="Calibri" pitchFamily="34" charset="0"/>
            </a:endParaRPr>
          </a:p>
          <a:p>
            <a:endParaRPr lang="fr-FR" sz="900" dirty="0" smtClean="0">
              <a:latin typeface="Calibri" pitchFamily="34" charset="0"/>
            </a:endParaRPr>
          </a:p>
          <a:p>
            <a:endParaRPr lang="fr-FR" sz="900" dirty="0" smtClean="0">
              <a:latin typeface="Calibri" pitchFamily="34" charset="0"/>
            </a:endParaRPr>
          </a:p>
          <a:p>
            <a:endParaRPr lang="fr-FR" sz="500" dirty="0" smtClean="0">
              <a:latin typeface="Calibri" pitchFamily="34" charset="0"/>
            </a:endParaRPr>
          </a:p>
          <a:p>
            <a:pPr algn="just"/>
            <a:r>
              <a:rPr lang="fr-FR" sz="900" dirty="0" smtClean="0">
                <a:latin typeface="Calibri" pitchFamily="34" charset="0"/>
              </a:rPr>
              <a:t>Si une mortalité &lt; 95 % survient dans des tests répétés qui ont été effectués dans les conditions optimales, avec une taille d’échantillon &gt; 100 moustiques, alors la résistance au sein de la population testée peut être fortement suspectée.</a:t>
            </a:r>
          </a:p>
          <a:p>
            <a:endParaRPr lang="fr-FR" sz="900" dirty="0">
              <a:latin typeface="Calibri" pitchFamily="34" charset="0"/>
            </a:endParaRPr>
          </a:p>
        </p:txBody>
      </p:sp>
      <p:sp>
        <p:nvSpPr>
          <p:cNvPr id="18" name="Rectangle 17"/>
          <p:cNvSpPr/>
          <p:nvPr/>
        </p:nvSpPr>
        <p:spPr>
          <a:xfrm>
            <a:off x="648395" y="1020281"/>
            <a:ext cx="3311847" cy="369332"/>
          </a:xfrm>
          <a:prstGeom prst="rect">
            <a:avLst/>
          </a:prstGeom>
        </p:spPr>
        <p:txBody>
          <a:bodyPr wrap="square">
            <a:spAutoFit/>
          </a:bodyPr>
          <a:lstStyle/>
          <a:p>
            <a:pPr algn="ctr">
              <a:defRPr/>
            </a:pPr>
            <a:r>
              <a:rPr lang="en-GB" sz="900" dirty="0">
                <a:latin typeface="+mn-lt"/>
                <a:ea typeface="+mn-ea"/>
              </a:rPr>
              <a:t>100 x (% </a:t>
            </a:r>
            <a:r>
              <a:rPr lang="en-GB" sz="900" dirty="0" err="1" smtClean="0">
                <a:latin typeface="+mn-lt"/>
                <a:ea typeface="+mn-ea"/>
              </a:rPr>
              <a:t>mortalité</a:t>
            </a:r>
            <a:r>
              <a:rPr lang="en-GB" sz="900" dirty="0" smtClean="0">
                <a:latin typeface="+mn-lt"/>
                <a:ea typeface="+mn-ea"/>
              </a:rPr>
              <a:t> test </a:t>
            </a:r>
            <a:r>
              <a:rPr lang="en-GB" sz="900" dirty="0">
                <a:latin typeface="+mn-lt"/>
                <a:ea typeface="+mn-ea"/>
              </a:rPr>
              <a:t>- % </a:t>
            </a:r>
            <a:r>
              <a:rPr lang="en-GB" sz="900" dirty="0" err="1" smtClean="0">
                <a:latin typeface="+mn-lt"/>
                <a:ea typeface="+mn-ea"/>
              </a:rPr>
              <a:t>mortalité</a:t>
            </a:r>
            <a:r>
              <a:rPr lang="en-GB" sz="900" dirty="0" smtClean="0">
                <a:latin typeface="+mn-lt"/>
                <a:ea typeface="+mn-ea"/>
              </a:rPr>
              <a:t> </a:t>
            </a:r>
            <a:r>
              <a:rPr lang="en-GB" sz="900" dirty="0" err="1">
                <a:latin typeface="Calibri" pitchFamily="34" charset="0"/>
              </a:rPr>
              <a:t>contrôle</a:t>
            </a:r>
            <a:r>
              <a:rPr lang="en-GB" sz="900" dirty="0" smtClean="0">
                <a:latin typeface="+mn-lt"/>
                <a:ea typeface="+mn-ea"/>
              </a:rPr>
              <a:t>)</a:t>
            </a:r>
          </a:p>
          <a:p>
            <a:pPr algn="ctr">
              <a:defRPr/>
            </a:pPr>
            <a:r>
              <a:rPr lang="en-GB" sz="900" dirty="0" smtClean="0">
                <a:latin typeface="+mn-lt"/>
                <a:ea typeface="+mn-ea"/>
              </a:rPr>
              <a:t>100 </a:t>
            </a:r>
            <a:r>
              <a:rPr lang="en-GB" sz="900" dirty="0">
                <a:latin typeface="+mn-lt"/>
                <a:ea typeface="+mn-ea"/>
              </a:rPr>
              <a:t>- % </a:t>
            </a:r>
            <a:r>
              <a:rPr lang="en-GB" sz="900" dirty="0" err="1" smtClean="0">
                <a:latin typeface="+mn-lt"/>
                <a:ea typeface="+mn-ea"/>
              </a:rPr>
              <a:t>mortalité</a:t>
            </a:r>
            <a:r>
              <a:rPr lang="en-GB" sz="900" dirty="0" smtClean="0">
                <a:latin typeface="+mn-lt"/>
                <a:ea typeface="+mn-ea"/>
              </a:rPr>
              <a:t> </a:t>
            </a:r>
            <a:r>
              <a:rPr lang="en-GB" sz="900" dirty="0" err="1">
                <a:latin typeface="Calibri" pitchFamily="34" charset="0"/>
              </a:rPr>
              <a:t>contrôle</a:t>
            </a:r>
            <a:r>
              <a:rPr lang="en-GB" sz="900" dirty="0" smtClean="0">
                <a:latin typeface="+mn-lt"/>
                <a:ea typeface="+mn-ea"/>
              </a:rPr>
              <a:t> </a:t>
            </a:r>
            <a:endParaRPr lang="en-GB" sz="900" dirty="0">
              <a:latin typeface="+mn-lt"/>
              <a:ea typeface="+mn-ea"/>
            </a:endParaRPr>
          </a:p>
        </p:txBody>
      </p:sp>
      <p:graphicFrame>
        <p:nvGraphicFramePr>
          <p:cNvPr id="19" name="Table 18"/>
          <p:cNvGraphicFramePr>
            <a:graphicFrameLocks noGrp="1"/>
          </p:cNvGraphicFramePr>
          <p:nvPr>
            <p:extLst>
              <p:ext uri="{D42A27DB-BD31-4B8C-83A1-F6EECF244321}">
                <p14:modId xmlns:p14="http://schemas.microsoft.com/office/powerpoint/2010/main" val="492052788"/>
              </p:ext>
            </p:extLst>
          </p:nvPr>
        </p:nvGraphicFramePr>
        <p:xfrm>
          <a:off x="325968" y="2374420"/>
          <a:ext cx="4752975" cy="630239"/>
        </p:xfrm>
        <a:graphic>
          <a:graphicData uri="http://schemas.openxmlformats.org/drawingml/2006/table">
            <a:tbl>
              <a:tblPr/>
              <a:tblGrid>
                <a:gridCol w="1096963"/>
                <a:gridCol w="3656012"/>
              </a:tblGrid>
              <a:tr h="185738">
                <a:tc>
                  <a:txBody>
                    <a:bodyPr/>
                    <a:lstStyle/>
                    <a:p>
                      <a:pPr marL="0" marR="0" lvl="0" indent="0" algn="l" defTabSz="519113"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98 – 100%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mortalité</a:t>
                      </a:r>
                      <a:endPar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endParaRPr>
                    </a:p>
                  </a:txBody>
                  <a:tcPr marL="57360" marR="57360" marT="0" marB="0" horzOverflow="overflow">
                    <a:lnL>
                      <a:noFill/>
                    </a:lnL>
                    <a:lnR>
                      <a:noFill/>
                    </a:lnR>
                    <a:lnT>
                      <a:noFill/>
                    </a:lnT>
                    <a:lnB>
                      <a:noFill/>
                    </a:lnB>
                    <a:lnTlToBr>
                      <a:noFill/>
                    </a:lnTlToBr>
                    <a:lnBlToTr>
                      <a:noFill/>
                    </a:lnBlToTr>
                    <a:noFill/>
                  </a:tcPr>
                </a:tc>
                <a:tc>
                  <a:txBody>
                    <a:bodyPr/>
                    <a:lstStyle/>
                    <a:p>
                      <a:pPr marL="0" marR="0" lvl="0" indent="0" algn="l" defTabSz="519113"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Population sensible</a:t>
                      </a:r>
                    </a:p>
                  </a:txBody>
                  <a:tcPr marL="57360" marR="57360" marT="0" marB="0" horzOverflow="overflow">
                    <a:lnL>
                      <a:noFill/>
                    </a:lnL>
                    <a:lnR>
                      <a:noFill/>
                    </a:lnR>
                    <a:lnT>
                      <a:noFill/>
                    </a:lnT>
                    <a:lnB>
                      <a:noFill/>
                    </a:lnB>
                    <a:lnTlToBr>
                      <a:noFill/>
                    </a:lnTlToBr>
                    <a:lnBlToTr>
                      <a:noFill/>
                    </a:lnBlToTr>
                    <a:noFill/>
                  </a:tcPr>
                </a:tc>
              </a:tr>
              <a:tr h="274638">
                <a:tc>
                  <a:txBody>
                    <a:bodyPr/>
                    <a:lstStyle/>
                    <a:p>
                      <a:pPr marL="0" marR="0" lvl="0" indent="0" algn="l" defTabSz="519113"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80 – 97%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mortalité</a:t>
                      </a:r>
                      <a:endPar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endParaRPr>
                    </a:p>
                  </a:txBody>
                  <a:tcPr marL="57360" marR="57360" marT="0" marB="0" horzOverflow="overflow">
                    <a:lnL>
                      <a:noFill/>
                    </a:lnL>
                    <a:lnR>
                      <a:noFill/>
                    </a:lnR>
                    <a:lnT>
                      <a:noFill/>
                    </a:lnT>
                    <a:lnB>
                      <a:noFill/>
                    </a:lnB>
                    <a:lnTlToBr>
                      <a:noFill/>
                    </a:lnTlToBr>
                    <a:lnBlToTr>
                      <a:noFill/>
                    </a:lnBlToTr>
                    <a:noFill/>
                  </a:tcPr>
                </a:tc>
                <a:tc>
                  <a:txBody>
                    <a:bodyPr/>
                    <a:lstStyle/>
                    <a:p>
                      <a:pPr marL="0" marR="0" lvl="0" indent="0" algn="l" defTabSz="519113"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Soupçon de résistance des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individus</a:t>
                      </a: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 de la population,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mais</a:t>
                      </a: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une</a:t>
                      </a: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vérification</a:t>
                      </a: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 confirmation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est</a:t>
                      </a: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réquise</a:t>
                      </a:r>
                      <a:endPar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endParaRPr>
                    </a:p>
                  </a:txBody>
                  <a:tcPr marL="57360" marR="57360" marT="0" marB="0" horzOverflow="overflow">
                    <a:lnL>
                      <a:noFill/>
                    </a:lnL>
                    <a:lnR>
                      <a:noFill/>
                    </a:lnR>
                    <a:lnT>
                      <a:noFill/>
                    </a:lnT>
                    <a:lnB>
                      <a:noFill/>
                    </a:lnB>
                    <a:lnTlToBr>
                      <a:noFill/>
                    </a:lnTlToBr>
                    <a:lnBlToTr>
                      <a:noFill/>
                    </a:lnBlToTr>
                    <a:noFill/>
                  </a:tcPr>
                </a:tc>
              </a:tr>
              <a:tr h="169863">
                <a:tc>
                  <a:txBody>
                    <a:bodyPr/>
                    <a:lstStyle/>
                    <a:p>
                      <a:pPr marL="0" marR="0" lvl="0" indent="0" algn="l" defTabSz="519113"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&lt;80%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mortalité</a:t>
                      </a:r>
                      <a:endPar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endParaRPr>
                    </a:p>
                  </a:txBody>
                  <a:tcPr marL="57360" marR="57360" marT="0" marB="0" horzOverflow="overflow">
                    <a:lnL>
                      <a:noFill/>
                    </a:lnL>
                    <a:lnR>
                      <a:noFill/>
                    </a:lnR>
                    <a:lnT>
                      <a:noFill/>
                    </a:lnT>
                    <a:lnB>
                      <a:noFill/>
                    </a:lnB>
                    <a:lnTlToBr>
                      <a:noFill/>
                    </a:lnTlToBr>
                    <a:lnBlToTr>
                      <a:noFill/>
                    </a:lnBlToTr>
                    <a:noFill/>
                  </a:tcPr>
                </a:tc>
                <a:tc>
                  <a:txBody>
                    <a:bodyPr/>
                    <a:lstStyle/>
                    <a:p>
                      <a:pPr marL="0" marR="0" lvl="0" indent="0" algn="l" defTabSz="519113"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Individus</a:t>
                      </a: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 de la population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présente</a:t>
                      </a:r>
                      <a:r>
                        <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  </a:t>
                      </a:r>
                      <a:r>
                        <a:rPr kumimoji="0" lang="en-GB" sz="900" b="0" i="0" u="none" strike="noStrike" cap="none" normalizeH="0" baseline="0" dirty="0" err="1" smtClean="0">
                          <a:ln>
                            <a:noFill/>
                          </a:ln>
                          <a:solidFill>
                            <a:srgbClr val="000000"/>
                          </a:solidFill>
                          <a:effectLst/>
                          <a:latin typeface="Calibri" pitchFamily="34" charset="0"/>
                          <a:ea typeface="ＭＳ Ｐゴシック" pitchFamily="34" charset="-128"/>
                          <a:cs typeface="Arial" pitchFamily="34" charset="0"/>
                        </a:rPr>
                        <a:t>résistants</a:t>
                      </a:r>
                      <a:endParaRPr kumimoji="0" lang="en-GB" sz="9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endParaRPr>
                    </a:p>
                  </a:txBody>
                  <a:tcPr marL="57360" marR="57360" marT="0" marB="0" horzOverflow="overflow">
                    <a:lnL>
                      <a:noFill/>
                    </a:lnL>
                    <a:lnR>
                      <a:noFill/>
                    </a:lnR>
                    <a:lnT>
                      <a:noFill/>
                    </a:lnT>
                    <a:lnB>
                      <a:noFill/>
                    </a:lnB>
                    <a:lnTlToBr>
                      <a:noFill/>
                    </a:lnTlToBr>
                    <a:lnBlToTr>
                      <a:noFill/>
                    </a:lnBlToTr>
                    <a:noFill/>
                  </a:tcPr>
                </a:tc>
              </a:tr>
            </a:tbl>
          </a:graphicData>
        </a:graphic>
      </p:graphicFrame>
      <p:cxnSp>
        <p:nvCxnSpPr>
          <p:cNvPr id="12" name="Straight Connector 11"/>
          <p:cNvCxnSpPr/>
          <p:nvPr/>
        </p:nvCxnSpPr>
        <p:spPr>
          <a:xfrm>
            <a:off x="1224459" y="1214289"/>
            <a:ext cx="216024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9698" name="Rectangle 41"/>
          <p:cNvSpPr>
            <a:spLocks noChangeArrowheads="1"/>
          </p:cNvSpPr>
          <p:nvPr/>
        </p:nvSpPr>
        <p:spPr bwMode="auto">
          <a:xfrm>
            <a:off x="203200" y="134938"/>
            <a:ext cx="4611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err="1" smtClean="0">
                <a:solidFill>
                  <a:schemeClr val="bg1"/>
                </a:solidFill>
                <a:latin typeface="Calibri" charset="0"/>
              </a:rPr>
              <a:t>Méthodes</a:t>
            </a:r>
            <a:r>
              <a:rPr lang="en-GB" b="1" dirty="0" smtClean="0">
                <a:solidFill>
                  <a:schemeClr val="bg1"/>
                </a:solidFill>
                <a:latin typeface="Calibri" charset="0"/>
              </a:rPr>
              <a:t> </a:t>
            </a:r>
            <a:r>
              <a:rPr lang="en-GB" b="1" dirty="0">
                <a:solidFill>
                  <a:schemeClr val="bg1"/>
                </a:solidFill>
                <a:latin typeface="Calibri" charset="0"/>
              </a:rPr>
              <a:t>de </a:t>
            </a:r>
            <a:r>
              <a:rPr lang="en-GB" b="1" dirty="0" smtClean="0">
                <a:solidFill>
                  <a:schemeClr val="bg1"/>
                </a:solidFill>
                <a:latin typeface="Calibri" charset="0"/>
              </a:rPr>
              <a:t>surveillance (</a:t>
            </a:r>
            <a:r>
              <a:rPr lang="en-GB" b="1" dirty="0" err="1" smtClean="0">
                <a:solidFill>
                  <a:schemeClr val="bg1"/>
                </a:solidFill>
                <a:latin typeface="Calibri" charset="0"/>
              </a:rPr>
              <a:t>larves</a:t>
            </a:r>
            <a:r>
              <a:rPr lang="en-GB" b="1" dirty="0" smtClean="0">
                <a:solidFill>
                  <a:schemeClr val="bg1"/>
                </a:solidFill>
                <a:latin typeface="Calibri" charset="0"/>
              </a:rPr>
              <a:t> de </a:t>
            </a:r>
            <a:r>
              <a:rPr lang="en-GB" b="1" dirty="0" err="1" smtClean="0">
                <a:solidFill>
                  <a:schemeClr val="bg1"/>
                </a:solidFill>
                <a:latin typeface="Calibri" charset="0"/>
              </a:rPr>
              <a:t>moustiques</a:t>
            </a:r>
            <a:r>
              <a:rPr lang="en-GB" b="1" dirty="0" smtClean="0">
                <a:solidFill>
                  <a:schemeClr val="bg1"/>
                </a:solidFill>
                <a:latin typeface="Calibri" charset="0"/>
              </a:rPr>
              <a:t>) </a:t>
            </a:r>
            <a:r>
              <a:rPr lang="en-GB" b="1" dirty="0">
                <a:solidFill>
                  <a:schemeClr val="bg1"/>
                </a:solidFill>
                <a:latin typeface="Calibri" charset="0"/>
              </a:rPr>
              <a:t>– Kit de </a:t>
            </a:r>
            <a:r>
              <a:rPr lang="en-GB" b="1" dirty="0" smtClean="0">
                <a:solidFill>
                  <a:schemeClr val="bg1"/>
                </a:solidFill>
                <a:latin typeface="Calibri" charset="0"/>
              </a:rPr>
              <a:t>test de </a:t>
            </a:r>
            <a:r>
              <a:rPr lang="en-GB" b="1" dirty="0" err="1" smtClean="0">
                <a:solidFill>
                  <a:schemeClr val="bg1"/>
                </a:solidFill>
                <a:latin typeface="Calibri" charset="0"/>
              </a:rPr>
              <a:t>l’OMS</a:t>
            </a:r>
            <a:endParaRPr lang="en-GB" b="1" dirty="0">
              <a:solidFill>
                <a:schemeClr val="bg1"/>
              </a:solidFill>
              <a:latin typeface="Calibri" charset="0"/>
            </a:endParaRPr>
          </a:p>
          <a:p>
            <a:r>
              <a:rPr lang="en-GB" b="1" dirty="0" smtClean="0">
                <a:solidFill>
                  <a:schemeClr val="bg1"/>
                </a:solidFill>
                <a:latin typeface="Calibri" charset="0"/>
              </a:rPr>
              <a:t> </a:t>
            </a:r>
            <a:endParaRPr lang="en-GB" b="1" dirty="0">
              <a:solidFill>
                <a:schemeClr val="bg1"/>
              </a:solidFill>
              <a:latin typeface="Calibri" charset="0"/>
            </a:endParaRPr>
          </a:p>
        </p:txBody>
      </p:sp>
      <p:sp>
        <p:nvSpPr>
          <p:cNvPr id="10" name="Round Diagonal Corner Rectangle 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050" name="Control 2"/>
          <p:cNvSpPr>
            <a:spLocks noChangeArrowheads="1" noChangeShapeType="1"/>
          </p:cNvSpPr>
          <p:nvPr/>
        </p:nvSpPr>
        <p:spPr bwMode="auto">
          <a:xfrm>
            <a:off x="-2160588" y="5903913"/>
            <a:ext cx="4248151" cy="1223962"/>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grpSp>
        <p:nvGrpSpPr>
          <p:cNvPr id="11" name="Group 13"/>
          <p:cNvGrpSpPr>
            <a:grpSpLocks/>
          </p:cNvGrpSpPr>
          <p:nvPr/>
        </p:nvGrpSpPr>
        <p:grpSpPr bwMode="auto">
          <a:xfrm>
            <a:off x="5022850" y="3594100"/>
            <a:ext cx="287338" cy="215900"/>
            <a:chOff x="5068440" y="3594268"/>
            <a:chExt cx="287185" cy="213179"/>
          </a:xfrm>
        </p:grpSpPr>
        <p:sp>
          <p:nvSpPr>
            <p:cNvPr id="12" name="TextBox 14"/>
            <p:cNvSpPr txBox="1">
              <a:spLocks noChangeArrowheads="1"/>
            </p:cNvSpPr>
            <p:nvPr/>
          </p:nvSpPr>
          <p:spPr bwMode="auto">
            <a:xfrm>
              <a:off x="5068440" y="3594268"/>
              <a:ext cx="287185" cy="213179"/>
            </a:xfrm>
            <a:prstGeom prst="rect">
              <a:avLst/>
            </a:prstGeom>
            <a:noFill/>
            <a:ln w="9525">
              <a:noFill/>
              <a:miter lim="800000"/>
              <a:headEnd/>
              <a:tailEnd/>
            </a:ln>
          </p:spPr>
          <p:txBody>
            <a:bodyPr wrap="none">
              <a:spAutoFit/>
            </a:bodyPr>
            <a:lstStyle/>
            <a:p>
              <a:r>
                <a:rPr lang="en-GB" sz="800">
                  <a:latin typeface="Calibri" pitchFamily="34" charset="0"/>
                </a:rPr>
                <a:t>14</a:t>
              </a:r>
            </a:p>
          </p:txBody>
        </p:sp>
        <p:cxnSp>
          <p:nvCxnSpPr>
            <p:cNvPr id="13" name="Straight Connector 12"/>
            <p:cNvCxnSpPr/>
            <p:nvPr/>
          </p:nvCxnSpPr>
          <p:spPr>
            <a:xfrm rot="5400000">
              <a:off x="5055022" y="3702425"/>
              <a:ext cx="141074"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4" name="Rectangle 1"/>
          <p:cNvSpPr>
            <a:spLocks noChangeArrowheads="1"/>
          </p:cNvSpPr>
          <p:nvPr/>
        </p:nvSpPr>
        <p:spPr bwMode="auto">
          <a:xfrm>
            <a:off x="203200" y="461060"/>
            <a:ext cx="4910137" cy="3108543"/>
          </a:xfrm>
          <a:prstGeom prst="rect">
            <a:avLst/>
          </a:prstGeom>
          <a:noFill/>
          <a:ln w="9525">
            <a:noFill/>
            <a:miter lim="800000"/>
            <a:headEnd/>
            <a:tailEnd/>
          </a:ln>
        </p:spPr>
        <p:txBody>
          <a:bodyPr wrap="square" lIns="0" tIns="0" rIns="0" bIns="0" anchor="ctr">
            <a:spAutoFit/>
          </a:bodyPr>
          <a:lstStyle/>
          <a:p>
            <a:r>
              <a:rPr lang="en-GB" sz="900" i="1" dirty="0" smtClean="0">
                <a:latin typeface="Calibri" pitchFamily="34" charset="0"/>
              </a:rPr>
              <a:t>Kit de test de </a:t>
            </a:r>
            <a:r>
              <a:rPr lang="en-GB" sz="900" i="1" dirty="0" err="1" smtClean="0">
                <a:latin typeface="Calibri" pitchFamily="34" charset="0"/>
              </a:rPr>
              <a:t>l’OMS</a:t>
            </a:r>
            <a:r>
              <a:rPr lang="en-GB" sz="900" i="1" dirty="0" smtClean="0">
                <a:latin typeface="Calibri" pitchFamily="34" charset="0"/>
              </a:rPr>
              <a:t> – </a:t>
            </a:r>
            <a:r>
              <a:rPr lang="en-GB" sz="900" i="1" dirty="0" err="1">
                <a:latin typeface="Calibri" pitchFamily="34" charset="0"/>
              </a:rPr>
              <a:t>Larvicides</a:t>
            </a:r>
            <a:r>
              <a:rPr lang="en-GB" sz="900" i="1" dirty="0">
                <a:latin typeface="Calibri" pitchFamily="34" charset="0"/>
              </a:rPr>
              <a:t> (</a:t>
            </a:r>
            <a:r>
              <a:rPr lang="en-GB" sz="900" i="1" dirty="0" err="1">
                <a:latin typeface="Calibri" pitchFamily="34" charset="0"/>
              </a:rPr>
              <a:t>Chimique</a:t>
            </a:r>
            <a:r>
              <a:rPr lang="en-GB" sz="900" i="1" dirty="0">
                <a:latin typeface="Calibri" pitchFamily="34" charset="0"/>
              </a:rPr>
              <a:t>): </a:t>
            </a:r>
          </a:p>
          <a:p>
            <a:pPr algn="just"/>
            <a:r>
              <a:rPr lang="fr-FR" sz="900" dirty="0" smtClean="0">
                <a:latin typeface="Calibri" pitchFamily="34" charset="0"/>
              </a:rPr>
              <a:t>Cette </a:t>
            </a:r>
            <a:r>
              <a:rPr lang="fr-FR" sz="900" dirty="0">
                <a:latin typeface="Calibri" pitchFamily="34" charset="0"/>
              </a:rPr>
              <a:t>méthodologie </a:t>
            </a:r>
            <a:r>
              <a:rPr lang="fr-FR" sz="900" dirty="0" smtClean="0">
                <a:latin typeface="Calibri" pitchFamily="34" charset="0"/>
              </a:rPr>
              <a:t>consiste </a:t>
            </a:r>
            <a:r>
              <a:rPr lang="fr-FR" sz="900" dirty="0">
                <a:solidFill>
                  <a:srgbClr val="000000"/>
                </a:solidFill>
                <a:latin typeface="Calibri" pitchFamily="34" charset="0"/>
              </a:rPr>
              <a:t>à </a:t>
            </a:r>
            <a:r>
              <a:rPr lang="fr-FR" sz="900" dirty="0" smtClean="0">
                <a:solidFill>
                  <a:srgbClr val="000000"/>
                </a:solidFill>
                <a:latin typeface="Calibri" pitchFamily="34" charset="0"/>
              </a:rPr>
              <a:t>déterminer </a:t>
            </a:r>
            <a:r>
              <a:rPr lang="fr-FR" sz="900" dirty="0">
                <a:solidFill>
                  <a:srgbClr val="000000"/>
                </a:solidFill>
                <a:latin typeface="Calibri" pitchFamily="34" charset="0"/>
              </a:rPr>
              <a:t>la résistance </a:t>
            </a:r>
            <a:r>
              <a:rPr lang="fr-FR" sz="900" dirty="0" smtClean="0">
                <a:solidFill>
                  <a:srgbClr val="000000"/>
                </a:solidFill>
                <a:latin typeface="Calibri" pitchFamily="34" charset="0"/>
              </a:rPr>
              <a:t>chez les larves de moustiques, en </a:t>
            </a:r>
            <a:r>
              <a:rPr lang="fr-FR" sz="900" dirty="0">
                <a:solidFill>
                  <a:srgbClr val="000000"/>
                </a:solidFill>
                <a:latin typeface="Calibri" pitchFamily="34" charset="0"/>
              </a:rPr>
              <a:t>fonction des concentrations </a:t>
            </a:r>
            <a:r>
              <a:rPr lang="fr-FR" sz="900" dirty="0" smtClean="0">
                <a:solidFill>
                  <a:srgbClr val="000000"/>
                </a:solidFill>
                <a:latin typeface="Calibri" pitchFamily="34" charset="0"/>
              </a:rPr>
              <a:t>diagnostiques, obtenues </a:t>
            </a:r>
            <a:r>
              <a:rPr lang="fr-FR" sz="900" dirty="0">
                <a:solidFill>
                  <a:srgbClr val="000000"/>
                </a:solidFill>
                <a:latin typeface="Calibri" pitchFamily="34" charset="0"/>
              </a:rPr>
              <a:t>à partir </a:t>
            </a:r>
            <a:r>
              <a:rPr lang="fr-FR" sz="900" dirty="0" smtClean="0">
                <a:solidFill>
                  <a:srgbClr val="000000"/>
                </a:solidFill>
                <a:latin typeface="Calibri" pitchFamily="34" charset="0"/>
              </a:rPr>
              <a:t>des séries </a:t>
            </a:r>
            <a:r>
              <a:rPr lang="fr-FR" sz="900" dirty="0">
                <a:solidFill>
                  <a:srgbClr val="000000"/>
                </a:solidFill>
                <a:latin typeface="Calibri" pitchFamily="34" charset="0"/>
              </a:rPr>
              <a:t>de </a:t>
            </a:r>
            <a:r>
              <a:rPr lang="fr-FR" sz="900" dirty="0" smtClean="0">
                <a:solidFill>
                  <a:srgbClr val="000000"/>
                </a:solidFill>
                <a:latin typeface="Calibri" pitchFamily="34" charset="0"/>
              </a:rPr>
              <a:t>doses-réponses </a:t>
            </a:r>
            <a:r>
              <a:rPr lang="fr-FR" sz="900" dirty="0">
                <a:solidFill>
                  <a:srgbClr val="000000"/>
                </a:solidFill>
                <a:latin typeface="Calibri" pitchFamily="34" charset="0"/>
              </a:rPr>
              <a:t>contre les espèces sensibles. Le test évalue la résistance à l'insecticide utilisé, mais peut aussi être </a:t>
            </a:r>
            <a:r>
              <a:rPr lang="fr-FR" sz="900" dirty="0" smtClean="0">
                <a:solidFill>
                  <a:srgbClr val="000000"/>
                </a:solidFill>
                <a:latin typeface="Calibri" pitchFamily="34" charset="0"/>
              </a:rPr>
              <a:t>utilisé </a:t>
            </a:r>
            <a:r>
              <a:rPr lang="fr-FR" sz="900" dirty="0">
                <a:solidFill>
                  <a:srgbClr val="000000"/>
                </a:solidFill>
                <a:latin typeface="Calibri" pitchFamily="34" charset="0"/>
              </a:rPr>
              <a:t>pour </a:t>
            </a:r>
            <a:r>
              <a:rPr lang="fr-FR" sz="900" dirty="0" smtClean="0">
                <a:solidFill>
                  <a:srgbClr val="000000"/>
                </a:solidFill>
                <a:latin typeface="Calibri" pitchFamily="34" charset="0"/>
              </a:rPr>
              <a:t>déterminer si une résistance croisée </a:t>
            </a:r>
            <a:r>
              <a:rPr lang="fr-FR" sz="900" dirty="0">
                <a:solidFill>
                  <a:srgbClr val="000000"/>
                </a:solidFill>
                <a:latin typeface="Calibri" pitchFamily="34" charset="0"/>
              </a:rPr>
              <a:t>est </a:t>
            </a:r>
            <a:r>
              <a:rPr lang="fr-FR" sz="900" dirty="0" smtClean="0">
                <a:solidFill>
                  <a:srgbClr val="000000"/>
                </a:solidFill>
                <a:latin typeface="Calibri" pitchFamily="34" charset="0"/>
              </a:rPr>
              <a:t>présente.</a:t>
            </a:r>
            <a:endParaRPr lang="en-GB" sz="900" dirty="0">
              <a:solidFill>
                <a:srgbClr val="000000"/>
              </a:solidFill>
              <a:latin typeface="Calibri" pitchFamily="34" charset="0"/>
            </a:endParaRPr>
          </a:p>
          <a:p>
            <a:r>
              <a:rPr lang="en-GB" sz="400" dirty="0">
                <a:solidFill>
                  <a:srgbClr val="000000"/>
                </a:solidFill>
                <a:latin typeface="Calibri" pitchFamily="34" charset="0"/>
              </a:rPr>
              <a:t> </a:t>
            </a:r>
          </a:p>
          <a:p>
            <a:pPr algn="just"/>
            <a:r>
              <a:rPr lang="fr-FR" sz="900" dirty="0" smtClean="0">
                <a:latin typeface="Calibri" pitchFamily="34" charset="0"/>
              </a:rPr>
              <a:t>La </a:t>
            </a:r>
            <a:r>
              <a:rPr lang="fr-FR" sz="900" dirty="0">
                <a:latin typeface="Calibri" pitchFamily="34" charset="0"/>
              </a:rPr>
              <a:t>technique </a:t>
            </a:r>
            <a:r>
              <a:rPr lang="fr-FR" sz="900" dirty="0" smtClean="0">
                <a:latin typeface="Calibri" pitchFamily="34" charset="0"/>
              </a:rPr>
              <a:t>nécessite de tester des 3</a:t>
            </a:r>
            <a:r>
              <a:rPr lang="fr-FR" sz="900" baseline="30000" dirty="0" smtClean="0">
                <a:latin typeface="Calibri" pitchFamily="34" charset="0"/>
              </a:rPr>
              <a:t>ème</a:t>
            </a:r>
            <a:r>
              <a:rPr lang="fr-FR" sz="900" dirty="0" smtClean="0">
                <a:latin typeface="Calibri" pitchFamily="34" charset="0"/>
              </a:rPr>
              <a:t> et 4</a:t>
            </a:r>
            <a:r>
              <a:rPr lang="fr-FR" sz="900" baseline="30000" dirty="0" smtClean="0">
                <a:latin typeface="Calibri" pitchFamily="34" charset="0"/>
              </a:rPr>
              <a:t>ème</a:t>
            </a:r>
            <a:r>
              <a:rPr lang="fr-FR" sz="900" dirty="0" smtClean="0">
                <a:latin typeface="Calibri" pitchFamily="34" charset="0"/>
              </a:rPr>
              <a:t> stades larvaires, prélevés </a:t>
            </a:r>
            <a:r>
              <a:rPr lang="fr-FR" sz="900" dirty="0">
                <a:latin typeface="Calibri" pitchFamily="34" charset="0"/>
              </a:rPr>
              <a:t>dans la nature. Une large gamme de concentrations est </a:t>
            </a:r>
            <a:r>
              <a:rPr lang="fr-FR" sz="900" dirty="0" smtClean="0">
                <a:latin typeface="Calibri" pitchFamily="34" charset="0"/>
              </a:rPr>
              <a:t>utilisée </a:t>
            </a:r>
            <a:r>
              <a:rPr lang="fr-FR" sz="900" dirty="0">
                <a:latin typeface="Calibri" pitchFamily="34" charset="0"/>
              </a:rPr>
              <a:t>pour commencer, de sorte </a:t>
            </a:r>
            <a:r>
              <a:rPr lang="fr-FR" sz="900" dirty="0" smtClean="0">
                <a:latin typeface="Calibri" pitchFamily="34" charset="0"/>
              </a:rPr>
              <a:t>qu‘une dose-réponse </a:t>
            </a:r>
            <a:r>
              <a:rPr lang="fr-FR" sz="900" dirty="0">
                <a:latin typeface="Calibri" pitchFamily="34" charset="0"/>
              </a:rPr>
              <a:t>approximative </a:t>
            </a:r>
            <a:r>
              <a:rPr lang="fr-FR" sz="900" dirty="0" smtClean="0">
                <a:latin typeface="Calibri" pitchFamily="34" charset="0"/>
              </a:rPr>
              <a:t>puisse </a:t>
            </a:r>
            <a:r>
              <a:rPr lang="fr-FR" sz="900" dirty="0">
                <a:latin typeface="Calibri" pitchFamily="34" charset="0"/>
              </a:rPr>
              <a:t>être calculée. Ensuite, une gamme plus étroite </a:t>
            </a:r>
            <a:r>
              <a:rPr lang="fr-FR" sz="900" dirty="0" smtClean="0">
                <a:latin typeface="Calibri" pitchFamily="34" charset="0"/>
              </a:rPr>
              <a:t>de 4-5 </a:t>
            </a:r>
            <a:r>
              <a:rPr lang="fr-FR" sz="900" dirty="0">
                <a:latin typeface="Calibri" pitchFamily="34" charset="0"/>
              </a:rPr>
              <a:t>concentrations </a:t>
            </a:r>
            <a:r>
              <a:rPr lang="fr-FR" sz="900" dirty="0" smtClean="0">
                <a:latin typeface="Calibri" pitchFamily="34" charset="0"/>
              </a:rPr>
              <a:t>produisant </a:t>
            </a:r>
            <a:r>
              <a:rPr lang="fr-FR" sz="900" dirty="0">
                <a:latin typeface="Calibri" pitchFamily="34" charset="0"/>
              </a:rPr>
              <a:t>10% et </a:t>
            </a:r>
            <a:r>
              <a:rPr lang="fr-FR" sz="900" dirty="0" smtClean="0">
                <a:latin typeface="Calibri" pitchFamily="34" charset="0"/>
              </a:rPr>
              <a:t>95% de mortalité </a:t>
            </a:r>
            <a:r>
              <a:rPr lang="fr-FR" sz="900" dirty="0">
                <a:latin typeface="Calibri" pitchFamily="34" charset="0"/>
              </a:rPr>
              <a:t>dans les </a:t>
            </a:r>
            <a:r>
              <a:rPr lang="fr-FR" sz="900" dirty="0" smtClean="0">
                <a:latin typeface="Calibri" pitchFamily="34" charset="0"/>
              </a:rPr>
              <a:t>24 </a:t>
            </a:r>
            <a:r>
              <a:rPr lang="fr-FR" sz="900" dirty="0">
                <a:latin typeface="Calibri" pitchFamily="34" charset="0"/>
              </a:rPr>
              <a:t>ou 48 heures </a:t>
            </a:r>
            <a:r>
              <a:rPr lang="fr-FR" sz="900" dirty="0" smtClean="0">
                <a:latin typeface="Calibri" pitchFamily="34" charset="0"/>
              </a:rPr>
              <a:t>est utilisée </a:t>
            </a:r>
            <a:r>
              <a:rPr lang="fr-FR" sz="900" dirty="0">
                <a:latin typeface="Calibri" pitchFamily="34" charset="0"/>
              </a:rPr>
              <a:t>pour </a:t>
            </a:r>
            <a:r>
              <a:rPr lang="fr-FR" sz="900" dirty="0" smtClean="0">
                <a:latin typeface="Calibri" pitchFamily="34" charset="0"/>
              </a:rPr>
              <a:t>déterminer les valeurs de LC50 </a:t>
            </a:r>
            <a:r>
              <a:rPr lang="fr-FR" sz="900" dirty="0">
                <a:latin typeface="Calibri" pitchFamily="34" charset="0"/>
              </a:rPr>
              <a:t>et </a:t>
            </a:r>
            <a:r>
              <a:rPr lang="fr-FR" sz="900" dirty="0" smtClean="0">
                <a:latin typeface="Calibri" pitchFamily="34" charset="0"/>
              </a:rPr>
              <a:t>LC90 .</a:t>
            </a:r>
            <a:endParaRPr lang="en-GB" sz="900" dirty="0">
              <a:latin typeface="Calibri" pitchFamily="34" charset="0"/>
            </a:endParaRPr>
          </a:p>
          <a:p>
            <a:endParaRPr lang="en-GB" sz="900" dirty="0">
              <a:latin typeface="Calibri" pitchFamily="34" charset="0"/>
            </a:endParaRPr>
          </a:p>
          <a:p>
            <a:r>
              <a:rPr lang="en-GB" sz="900" i="1" dirty="0">
                <a:latin typeface="Calibri" pitchFamily="34" charset="0"/>
              </a:rPr>
              <a:t>Kit de </a:t>
            </a:r>
            <a:r>
              <a:rPr lang="en-GB" sz="900" i="1" dirty="0" smtClean="0">
                <a:latin typeface="Calibri" pitchFamily="34" charset="0"/>
              </a:rPr>
              <a:t>test de </a:t>
            </a:r>
            <a:r>
              <a:rPr lang="en-GB" sz="900" i="1" dirty="0" err="1" smtClean="0">
                <a:latin typeface="Calibri" pitchFamily="34" charset="0"/>
              </a:rPr>
              <a:t>l’OMS</a:t>
            </a:r>
            <a:r>
              <a:rPr lang="en-GB" sz="900" i="1" dirty="0" smtClean="0">
                <a:latin typeface="Calibri" pitchFamily="34" charset="0"/>
              </a:rPr>
              <a:t> – </a:t>
            </a:r>
            <a:r>
              <a:rPr lang="en-GB" sz="900" i="1" dirty="0" err="1">
                <a:latin typeface="Calibri" pitchFamily="34" charset="0"/>
              </a:rPr>
              <a:t>Larvicides</a:t>
            </a:r>
            <a:r>
              <a:rPr lang="en-GB" sz="900" i="1" dirty="0">
                <a:latin typeface="Calibri" pitchFamily="34" charset="0"/>
              </a:rPr>
              <a:t> </a:t>
            </a:r>
            <a:r>
              <a:rPr lang="en-GB" sz="900" i="1" dirty="0" smtClean="0">
                <a:latin typeface="Calibri" pitchFamily="34" charset="0"/>
              </a:rPr>
              <a:t>(</a:t>
            </a:r>
            <a:r>
              <a:rPr lang="en-GB" sz="900" i="1" dirty="0" err="1" smtClean="0">
                <a:latin typeface="Calibri" pitchFamily="34" charset="0"/>
              </a:rPr>
              <a:t>Régulateur</a:t>
            </a:r>
            <a:r>
              <a:rPr lang="en-GB" sz="900" i="1" dirty="0" smtClean="0">
                <a:latin typeface="Calibri" pitchFamily="34" charset="0"/>
              </a:rPr>
              <a:t> de </a:t>
            </a:r>
            <a:r>
              <a:rPr lang="en-GB" sz="900" i="1" dirty="0" err="1" smtClean="0">
                <a:latin typeface="Calibri" pitchFamily="34" charset="0"/>
              </a:rPr>
              <a:t>croissance</a:t>
            </a:r>
            <a:r>
              <a:rPr lang="en-GB" sz="900" i="1" dirty="0" smtClean="0">
                <a:latin typeface="Calibri" pitchFamily="34" charset="0"/>
              </a:rPr>
              <a:t> des </a:t>
            </a:r>
            <a:r>
              <a:rPr lang="en-GB" sz="900" i="1" dirty="0" err="1" smtClean="0">
                <a:latin typeface="Calibri" pitchFamily="34" charset="0"/>
              </a:rPr>
              <a:t>insectes</a:t>
            </a:r>
            <a:r>
              <a:rPr lang="en-GB" sz="900" i="1" dirty="0" smtClean="0">
                <a:latin typeface="Calibri" pitchFamily="34" charset="0"/>
              </a:rPr>
              <a:t> RCI):</a:t>
            </a:r>
            <a:endParaRPr lang="fr-FR" sz="900" dirty="0"/>
          </a:p>
          <a:p>
            <a:pPr algn="just"/>
            <a:r>
              <a:rPr lang="fr-FR" sz="900" dirty="0">
                <a:solidFill>
                  <a:srgbClr val="000000"/>
                </a:solidFill>
                <a:latin typeface="Calibri" pitchFamily="34" charset="0"/>
              </a:rPr>
              <a:t>Différents tests sont effectués </a:t>
            </a:r>
            <a:r>
              <a:rPr lang="fr-FR" sz="900" dirty="0" smtClean="0">
                <a:solidFill>
                  <a:srgbClr val="000000"/>
                </a:solidFill>
                <a:latin typeface="Calibri" pitchFamily="34" charset="0"/>
              </a:rPr>
              <a:t>avec les </a:t>
            </a:r>
            <a:r>
              <a:rPr lang="fr-FR" sz="900" dirty="0">
                <a:solidFill>
                  <a:srgbClr val="000000"/>
                </a:solidFill>
                <a:latin typeface="Calibri" pitchFamily="34" charset="0"/>
              </a:rPr>
              <a:t>RCI </a:t>
            </a:r>
            <a:r>
              <a:rPr lang="fr-FR" sz="900" dirty="0" smtClean="0">
                <a:solidFill>
                  <a:srgbClr val="000000"/>
                </a:solidFill>
                <a:latin typeface="Calibri" pitchFamily="34" charset="0"/>
              </a:rPr>
              <a:t>car la </a:t>
            </a:r>
            <a:r>
              <a:rPr lang="fr-FR" sz="900" dirty="0">
                <a:solidFill>
                  <a:srgbClr val="000000"/>
                </a:solidFill>
                <a:latin typeface="Calibri" pitchFamily="34" charset="0"/>
              </a:rPr>
              <a:t>mortalité peut être plus </a:t>
            </a:r>
            <a:r>
              <a:rPr lang="fr-FR" sz="900" dirty="0" smtClean="0">
                <a:solidFill>
                  <a:srgbClr val="000000"/>
                </a:solidFill>
                <a:latin typeface="Calibri" pitchFamily="34" charset="0"/>
              </a:rPr>
              <a:t>lente </a:t>
            </a:r>
            <a:r>
              <a:rPr lang="fr-FR" sz="900" dirty="0">
                <a:solidFill>
                  <a:srgbClr val="000000"/>
                </a:solidFill>
                <a:latin typeface="Calibri" pitchFamily="34" charset="0"/>
              </a:rPr>
              <a:t>ou </a:t>
            </a:r>
            <a:r>
              <a:rPr lang="fr-FR" sz="900" dirty="0" smtClean="0">
                <a:solidFill>
                  <a:srgbClr val="000000"/>
                </a:solidFill>
                <a:latin typeface="Calibri" pitchFamily="34" charset="0"/>
              </a:rPr>
              <a:t>ne pas survenir jusqu’au stade nymphal. </a:t>
            </a:r>
            <a:r>
              <a:rPr lang="fr-FR" sz="900" dirty="0">
                <a:solidFill>
                  <a:srgbClr val="000000"/>
                </a:solidFill>
                <a:latin typeface="Calibri" pitchFamily="34" charset="0"/>
              </a:rPr>
              <a:t>Par conséquent, la mortalité est évaluée tous les deux </a:t>
            </a:r>
            <a:r>
              <a:rPr lang="fr-FR" sz="900" dirty="0" smtClean="0">
                <a:solidFill>
                  <a:srgbClr val="000000"/>
                </a:solidFill>
                <a:latin typeface="Calibri" pitchFamily="34" charset="0"/>
              </a:rPr>
              <a:t>ou trois </a:t>
            </a:r>
            <a:r>
              <a:rPr lang="fr-FR" sz="900" dirty="0">
                <a:solidFill>
                  <a:srgbClr val="000000"/>
                </a:solidFill>
                <a:latin typeface="Calibri" pitchFamily="34" charset="0"/>
              </a:rPr>
              <a:t>jours jusqu'à la fin de l'émergence des adultes. Le résultat est exprimé en termes de pourcentage de </a:t>
            </a:r>
            <a:r>
              <a:rPr lang="fr-FR" sz="900" dirty="0" smtClean="0">
                <a:solidFill>
                  <a:srgbClr val="000000"/>
                </a:solidFill>
                <a:latin typeface="Calibri" pitchFamily="34" charset="0"/>
              </a:rPr>
              <a:t>larves qui </a:t>
            </a:r>
            <a:r>
              <a:rPr lang="fr-FR" sz="900" dirty="0">
                <a:solidFill>
                  <a:srgbClr val="000000"/>
                </a:solidFill>
                <a:latin typeface="Calibri" pitchFamily="34" charset="0"/>
              </a:rPr>
              <a:t>ne se développent </a:t>
            </a:r>
            <a:r>
              <a:rPr lang="fr-FR" sz="900" dirty="0">
                <a:latin typeface="Calibri" pitchFamily="34" charset="0"/>
              </a:rPr>
              <a:t>pas </a:t>
            </a:r>
            <a:r>
              <a:rPr lang="fr-FR" sz="900" dirty="0" smtClean="0">
                <a:latin typeface="Calibri" pitchFamily="34" charset="0"/>
              </a:rPr>
              <a:t>en adultes, </a:t>
            </a:r>
            <a:r>
              <a:rPr lang="fr-FR" sz="900" dirty="0">
                <a:latin typeface="Calibri" pitchFamily="34" charset="0"/>
              </a:rPr>
              <a:t>ou d'inhibition </a:t>
            </a:r>
            <a:r>
              <a:rPr lang="fr-FR" sz="900" dirty="0" smtClean="0">
                <a:latin typeface="Calibri" pitchFamily="34" charset="0"/>
              </a:rPr>
              <a:t>d’émergence </a:t>
            </a:r>
            <a:r>
              <a:rPr lang="fr-FR" sz="900" dirty="0">
                <a:latin typeface="Calibri" pitchFamily="34" charset="0"/>
              </a:rPr>
              <a:t>des adultes</a:t>
            </a:r>
            <a:r>
              <a:rPr lang="fr-FR" sz="900" dirty="0" smtClean="0">
                <a:latin typeface="Calibri" pitchFamily="34" charset="0"/>
              </a:rPr>
              <a:t>.</a:t>
            </a:r>
            <a:endParaRPr lang="en-GB" sz="900" dirty="0">
              <a:latin typeface="Calibri" pitchFamily="34" charset="0"/>
            </a:endParaRPr>
          </a:p>
          <a:p>
            <a:endParaRPr lang="en-GB" sz="900" dirty="0">
              <a:latin typeface="Calibri" pitchFamily="34" charset="0"/>
            </a:endParaRPr>
          </a:p>
          <a:p>
            <a:pPr algn="just"/>
            <a:r>
              <a:rPr lang="fr-FR" sz="900" i="1" dirty="0">
                <a:latin typeface="Calibri" pitchFamily="34" charset="0"/>
              </a:rPr>
              <a:t>Larvicides </a:t>
            </a:r>
            <a:r>
              <a:rPr lang="fr-FR" sz="900" i="1" dirty="0" smtClean="0">
                <a:latin typeface="Calibri" pitchFamily="34" charset="0"/>
              </a:rPr>
              <a:t>bactériens</a:t>
            </a:r>
            <a:endParaRPr lang="fr-FR" sz="900" dirty="0">
              <a:latin typeface="Calibri" pitchFamily="34" charset="0"/>
            </a:endParaRPr>
          </a:p>
          <a:p>
            <a:pPr algn="just"/>
            <a:r>
              <a:rPr lang="fr-FR" sz="900" dirty="0" smtClean="0">
                <a:latin typeface="Calibri" pitchFamily="34" charset="0"/>
              </a:rPr>
              <a:t>Les larvicides comme </a:t>
            </a:r>
            <a:r>
              <a:rPr lang="fr-FR" sz="900" dirty="0" err="1" smtClean="0">
                <a:latin typeface="Calibri" pitchFamily="34" charset="0"/>
              </a:rPr>
              <a:t>Bti</a:t>
            </a:r>
            <a:r>
              <a:rPr lang="fr-FR" sz="900" dirty="0" smtClean="0">
                <a:latin typeface="Calibri" pitchFamily="34" charset="0"/>
              </a:rPr>
              <a:t>* ou Bs* peuvent être testés en </a:t>
            </a:r>
            <a:r>
              <a:rPr lang="fr-FR" sz="900" dirty="0">
                <a:latin typeface="Calibri" pitchFamily="34" charset="0"/>
              </a:rPr>
              <a:t>laboratoire pour </a:t>
            </a:r>
            <a:r>
              <a:rPr lang="fr-FR" sz="900" dirty="0" smtClean="0">
                <a:latin typeface="Calibri" pitchFamily="34" charset="0"/>
              </a:rPr>
              <a:t>déterminer </a:t>
            </a:r>
            <a:r>
              <a:rPr lang="fr-FR" sz="900" dirty="0">
                <a:latin typeface="Calibri" pitchFamily="34" charset="0"/>
              </a:rPr>
              <a:t>la résistance </a:t>
            </a:r>
            <a:r>
              <a:rPr lang="fr-FR" sz="900" dirty="0" smtClean="0">
                <a:latin typeface="Calibri" pitchFamily="34" charset="0"/>
              </a:rPr>
              <a:t>avec </a:t>
            </a:r>
            <a:r>
              <a:rPr lang="fr-FR" sz="900" dirty="0">
                <a:latin typeface="Calibri" pitchFamily="34" charset="0"/>
              </a:rPr>
              <a:t>la même méthodologie que pour les larvicides </a:t>
            </a:r>
            <a:r>
              <a:rPr lang="fr-FR" sz="900" dirty="0" smtClean="0">
                <a:latin typeface="Calibri" pitchFamily="34" charset="0"/>
              </a:rPr>
              <a:t>chimiques, la </a:t>
            </a:r>
            <a:r>
              <a:rPr lang="fr-FR" sz="900" dirty="0">
                <a:latin typeface="Calibri" pitchFamily="34" charset="0"/>
              </a:rPr>
              <a:t>préparation de la solution </a:t>
            </a:r>
            <a:r>
              <a:rPr lang="fr-FR" sz="900" dirty="0" smtClean="0">
                <a:latin typeface="Calibri" pitchFamily="34" charset="0"/>
              </a:rPr>
              <a:t>stock diffère.</a:t>
            </a:r>
            <a:r>
              <a:rPr lang="fr-FR" sz="900" dirty="0">
                <a:latin typeface="Calibri" pitchFamily="34" charset="0"/>
              </a:rPr>
              <a:t/>
            </a:r>
            <a:br>
              <a:rPr lang="fr-FR" sz="900" dirty="0">
                <a:latin typeface="Calibri" pitchFamily="34" charset="0"/>
              </a:rPr>
            </a:br>
            <a:r>
              <a:rPr lang="fr-FR" sz="900" dirty="0">
                <a:latin typeface="Calibri" pitchFamily="34" charset="0"/>
              </a:rPr>
              <a:t/>
            </a:r>
            <a:br>
              <a:rPr lang="fr-FR" sz="900" dirty="0">
                <a:latin typeface="Calibri" pitchFamily="34" charset="0"/>
              </a:rPr>
            </a:br>
            <a:r>
              <a:rPr lang="fr-FR" sz="900" dirty="0">
                <a:latin typeface="Calibri" pitchFamily="34" charset="0"/>
              </a:rPr>
              <a:t>Tous les détails des tests sont disponibles sur: www.who.int/whopes/guidelines/en/</a:t>
            </a:r>
          </a:p>
          <a:p>
            <a:endParaRPr lang="en-GB" sz="900" dirty="0">
              <a:latin typeface="Calibri" pitchFamily="34" charset="0"/>
            </a:endParaRPr>
          </a:p>
        </p:txBody>
      </p:sp>
      <p:sp>
        <p:nvSpPr>
          <p:cNvPr id="2" name="TextBox 1"/>
          <p:cNvSpPr txBox="1"/>
          <p:nvPr/>
        </p:nvSpPr>
        <p:spPr>
          <a:xfrm>
            <a:off x="201352" y="3413120"/>
            <a:ext cx="2292715" cy="276999"/>
          </a:xfrm>
          <a:prstGeom prst="rect">
            <a:avLst/>
          </a:prstGeom>
          <a:noFill/>
        </p:spPr>
        <p:txBody>
          <a:bodyPr wrap="square" rtlCol="0">
            <a:spAutoFit/>
          </a:bodyPr>
          <a:lstStyle/>
          <a:p>
            <a:pPr eaLnBrk="1" hangingPunct="1"/>
            <a:r>
              <a:rPr lang="en-GB" sz="600" i="1" dirty="0" smtClean="0">
                <a:latin typeface="Calibri" charset="0"/>
              </a:rPr>
              <a:t>* </a:t>
            </a:r>
            <a:r>
              <a:rPr lang="en-GB" sz="600" i="1" dirty="0" err="1" smtClean="0">
                <a:latin typeface="Calibri" charset="0"/>
              </a:rPr>
              <a:t>Bti</a:t>
            </a:r>
            <a:r>
              <a:rPr lang="en-GB" sz="600" i="1" dirty="0" smtClean="0">
                <a:latin typeface="Calibri" charset="0"/>
              </a:rPr>
              <a:t>: Bacillus </a:t>
            </a:r>
            <a:r>
              <a:rPr lang="en-GB" sz="600" i="1" dirty="0" err="1" smtClean="0">
                <a:latin typeface="Calibri" charset="0"/>
              </a:rPr>
              <a:t>thuringiensis</a:t>
            </a:r>
            <a:r>
              <a:rPr lang="en-GB" sz="600" i="1" dirty="0" smtClean="0">
                <a:latin typeface="Calibri" charset="0"/>
              </a:rPr>
              <a:t> var</a:t>
            </a:r>
            <a:r>
              <a:rPr lang="en-GB" sz="600" i="1" dirty="0">
                <a:latin typeface="Calibri" charset="0"/>
              </a:rPr>
              <a:t>. </a:t>
            </a:r>
            <a:r>
              <a:rPr lang="en-GB" sz="600" i="1" dirty="0" err="1">
                <a:latin typeface="Calibri" charset="0"/>
              </a:rPr>
              <a:t>Israeliensis</a:t>
            </a:r>
            <a:r>
              <a:rPr lang="en-GB" sz="600" i="1" dirty="0" smtClean="0">
                <a:latin typeface="Calibri" charset="0"/>
              </a:rPr>
              <a:t>, </a:t>
            </a:r>
            <a:r>
              <a:rPr lang="en-GB" sz="600" i="1" dirty="0" err="1" smtClean="0">
                <a:latin typeface="Calibri" charset="0"/>
              </a:rPr>
              <a:t>Bs</a:t>
            </a:r>
            <a:r>
              <a:rPr lang="en-GB" sz="600" i="1" dirty="0" smtClean="0">
                <a:latin typeface="Calibri" charset="0"/>
              </a:rPr>
              <a:t>: Bacillus </a:t>
            </a:r>
            <a:r>
              <a:rPr lang="en-GB" sz="600" i="1" dirty="0" err="1">
                <a:latin typeface="Calibri" charset="0"/>
              </a:rPr>
              <a:t>sphaericus</a:t>
            </a:r>
            <a:r>
              <a:rPr lang="en-GB" sz="600" i="1" dirty="0">
                <a:latin typeface="Calibri" charset="0"/>
              </a:rPr>
              <a:t>.</a:t>
            </a:r>
            <a:endParaRPr lang="en-US" sz="600" dirty="0">
              <a:latin typeface="Calibri" charset="0"/>
            </a:endParaRPr>
          </a:p>
          <a:p>
            <a:endParaRPr lang="en-GB" sz="6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30722" name="Rectangle 41"/>
          <p:cNvSpPr>
            <a:spLocks noChangeArrowheads="1"/>
          </p:cNvSpPr>
          <p:nvPr/>
        </p:nvSpPr>
        <p:spPr bwMode="auto">
          <a:xfrm>
            <a:off x="203200" y="134938"/>
            <a:ext cx="4611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err="1">
                <a:solidFill>
                  <a:schemeClr val="bg1"/>
                </a:solidFill>
                <a:latin typeface="Calibri" charset="0"/>
              </a:rPr>
              <a:t>Méthodes</a:t>
            </a:r>
            <a:r>
              <a:rPr lang="en-GB" b="1" dirty="0">
                <a:solidFill>
                  <a:schemeClr val="bg1"/>
                </a:solidFill>
                <a:latin typeface="Calibri" charset="0"/>
              </a:rPr>
              <a:t> de </a:t>
            </a:r>
            <a:r>
              <a:rPr lang="en-GB" b="1" dirty="0" smtClean="0">
                <a:solidFill>
                  <a:schemeClr val="bg1"/>
                </a:solidFill>
                <a:latin typeface="Calibri" charset="0"/>
              </a:rPr>
              <a:t>surveillance (</a:t>
            </a:r>
            <a:r>
              <a:rPr lang="en-GB" b="1" dirty="0" err="1">
                <a:solidFill>
                  <a:schemeClr val="bg1"/>
                </a:solidFill>
                <a:latin typeface="Calibri" charset="0"/>
              </a:rPr>
              <a:t>Moustique</a:t>
            </a:r>
            <a:r>
              <a:rPr lang="en-GB" b="1" dirty="0">
                <a:solidFill>
                  <a:schemeClr val="bg1"/>
                </a:solidFill>
                <a:latin typeface="Calibri" charset="0"/>
              </a:rPr>
              <a:t> </a:t>
            </a:r>
            <a:r>
              <a:rPr lang="en-GB" b="1" dirty="0" err="1" smtClean="0">
                <a:solidFill>
                  <a:schemeClr val="bg1"/>
                </a:solidFill>
                <a:latin typeface="Calibri" charset="0"/>
              </a:rPr>
              <a:t>adulte</a:t>
            </a:r>
            <a:r>
              <a:rPr lang="en-GB" b="1" dirty="0" smtClean="0">
                <a:solidFill>
                  <a:schemeClr val="bg1"/>
                </a:solidFill>
                <a:latin typeface="Calibri" charset="0"/>
              </a:rPr>
              <a:t>) </a:t>
            </a:r>
            <a:r>
              <a:rPr lang="en-GB" b="1" dirty="0">
                <a:solidFill>
                  <a:schemeClr val="bg1"/>
                </a:solidFill>
                <a:latin typeface="Calibri" charset="0"/>
              </a:rPr>
              <a:t>– CDC </a:t>
            </a:r>
            <a:r>
              <a:rPr lang="en-GB" b="1" dirty="0" err="1" smtClean="0">
                <a:solidFill>
                  <a:schemeClr val="bg1"/>
                </a:solidFill>
                <a:latin typeface="Calibri" charset="0"/>
              </a:rPr>
              <a:t>Essai</a:t>
            </a:r>
            <a:r>
              <a:rPr lang="en-GB" b="1" dirty="0" smtClean="0">
                <a:solidFill>
                  <a:schemeClr val="bg1"/>
                </a:solidFill>
                <a:latin typeface="Calibri" charset="0"/>
              </a:rPr>
              <a:t> en </a:t>
            </a:r>
            <a:r>
              <a:rPr lang="en-GB" b="1" dirty="0" err="1" smtClean="0">
                <a:solidFill>
                  <a:schemeClr val="bg1"/>
                </a:solidFill>
                <a:latin typeface="Calibri" charset="0"/>
              </a:rPr>
              <a:t>bouteille</a:t>
            </a:r>
            <a:endParaRPr lang="en-GB" b="1" dirty="0">
              <a:solidFill>
                <a:schemeClr val="bg1"/>
              </a:solidFill>
              <a:latin typeface="Calibri" charset="0"/>
            </a:endParaRPr>
          </a:p>
        </p:txBody>
      </p:sp>
      <p:sp>
        <p:nvSpPr>
          <p:cNvPr id="3074" name="Control 2"/>
          <p:cNvSpPr>
            <a:spLocks noChangeArrowheads="1" noChangeShapeType="1"/>
          </p:cNvSpPr>
          <p:nvPr/>
        </p:nvSpPr>
        <p:spPr bwMode="auto">
          <a:xfrm>
            <a:off x="-2160588" y="5903913"/>
            <a:ext cx="4248151" cy="1223962"/>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3075" name="Control 5"/>
          <p:cNvSpPr>
            <a:spLocks noChangeArrowheads="1" noChangeShapeType="1"/>
          </p:cNvSpPr>
          <p:nvPr/>
        </p:nvSpPr>
        <p:spPr bwMode="auto">
          <a:xfrm>
            <a:off x="-2160588" y="7131050"/>
            <a:ext cx="4319588" cy="6762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28" name="Round Diagonal Corner Rectangle 27"/>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grpSp>
        <p:nvGrpSpPr>
          <p:cNvPr id="29" name="Group 13"/>
          <p:cNvGrpSpPr>
            <a:grpSpLocks/>
          </p:cNvGrpSpPr>
          <p:nvPr/>
        </p:nvGrpSpPr>
        <p:grpSpPr bwMode="auto">
          <a:xfrm>
            <a:off x="5022850" y="3594100"/>
            <a:ext cx="287338" cy="215900"/>
            <a:chOff x="5068488" y="3594268"/>
            <a:chExt cx="287190" cy="213179"/>
          </a:xfrm>
        </p:grpSpPr>
        <p:sp>
          <p:nvSpPr>
            <p:cNvPr id="30" name="TextBox 14"/>
            <p:cNvSpPr txBox="1">
              <a:spLocks noChangeArrowheads="1"/>
            </p:cNvSpPr>
            <p:nvPr/>
          </p:nvSpPr>
          <p:spPr bwMode="auto">
            <a:xfrm>
              <a:off x="5068488" y="3594268"/>
              <a:ext cx="287190" cy="213179"/>
            </a:xfrm>
            <a:prstGeom prst="rect">
              <a:avLst/>
            </a:prstGeom>
            <a:noFill/>
            <a:ln w="9525">
              <a:noFill/>
              <a:miter lim="800000"/>
              <a:headEnd/>
              <a:tailEnd/>
            </a:ln>
          </p:spPr>
          <p:txBody>
            <a:bodyPr wrap="none">
              <a:spAutoFit/>
            </a:bodyPr>
            <a:lstStyle/>
            <a:p>
              <a:r>
                <a:rPr lang="en-GB" sz="800">
                  <a:latin typeface="Calibri" pitchFamily="34" charset="0"/>
                </a:rPr>
                <a:t>15</a:t>
              </a:r>
            </a:p>
          </p:txBody>
        </p:sp>
        <p:cxnSp>
          <p:nvCxnSpPr>
            <p:cNvPr id="32" name="Straight Connector 31"/>
            <p:cNvCxnSpPr/>
            <p:nvPr/>
          </p:nvCxnSpPr>
          <p:spPr>
            <a:xfrm rot="5400000">
              <a:off x="5055071" y="3702425"/>
              <a:ext cx="141074"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33" name="TextBox 12"/>
          <p:cNvSpPr txBox="1">
            <a:spLocks noChangeArrowheads="1"/>
          </p:cNvSpPr>
          <p:nvPr/>
        </p:nvSpPr>
        <p:spPr bwMode="auto">
          <a:xfrm>
            <a:off x="144463" y="398605"/>
            <a:ext cx="4949825" cy="1200329"/>
          </a:xfrm>
          <a:prstGeom prst="rect">
            <a:avLst/>
          </a:prstGeom>
          <a:noFill/>
          <a:ln w="9525">
            <a:noFill/>
            <a:miter lim="800000"/>
            <a:headEnd/>
            <a:tailEnd/>
          </a:ln>
        </p:spPr>
        <p:txBody>
          <a:bodyPr>
            <a:spAutoFit/>
          </a:bodyPr>
          <a:lstStyle/>
          <a:p>
            <a:pPr algn="just" eaLnBrk="0" hangingPunct="0"/>
            <a:r>
              <a:rPr lang="en-GB" sz="900" i="1" dirty="0">
                <a:solidFill>
                  <a:srgbClr val="000000"/>
                </a:solidFill>
                <a:latin typeface="Calibri" pitchFamily="34" charset="0"/>
              </a:rPr>
              <a:t>CDC </a:t>
            </a:r>
            <a:r>
              <a:rPr lang="en-GB" sz="900" i="1" dirty="0" smtClean="0">
                <a:solidFill>
                  <a:srgbClr val="000000"/>
                </a:solidFill>
                <a:latin typeface="Calibri" pitchFamily="34" charset="0"/>
              </a:rPr>
              <a:t>Kit de test en </a:t>
            </a:r>
            <a:r>
              <a:rPr lang="en-GB" sz="900" i="1" dirty="0" err="1" smtClean="0">
                <a:solidFill>
                  <a:srgbClr val="000000"/>
                </a:solidFill>
                <a:latin typeface="Calibri" pitchFamily="34" charset="0"/>
              </a:rPr>
              <a:t>bouteilles</a:t>
            </a:r>
            <a:r>
              <a:rPr lang="en-GB" sz="900" i="1" dirty="0" smtClean="0">
                <a:solidFill>
                  <a:srgbClr val="000000"/>
                </a:solidFill>
                <a:latin typeface="Calibri" pitchFamily="34" charset="0"/>
              </a:rPr>
              <a:t>- </a:t>
            </a:r>
            <a:r>
              <a:rPr lang="en-GB" sz="900" i="1" dirty="0" err="1" smtClean="0">
                <a:solidFill>
                  <a:srgbClr val="000000"/>
                </a:solidFill>
                <a:latin typeface="Calibri" pitchFamily="34" charset="0"/>
              </a:rPr>
              <a:t>moustiques</a:t>
            </a:r>
            <a:r>
              <a:rPr lang="en-GB" sz="900" i="1" dirty="0" smtClean="0">
                <a:solidFill>
                  <a:srgbClr val="000000"/>
                </a:solidFill>
                <a:latin typeface="Calibri" pitchFamily="34" charset="0"/>
              </a:rPr>
              <a:t> </a:t>
            </a:r>
            <a:r>
              <a:rPr lang="en-GB" sz="900" i="1" dirty="0" err="1" smtClean="0">
                <a:solidFill>
                  <a:srgbClr val="000000"/>
                </a:solidFill>
                <a:latin typeface="Calibri" pitchFamily="34" charset="0"/>
              </a:rPr>
              <a:t>adultes</a:t>
            </a:r>
            <a:r>
              <a:rPr lang="en-GB" sz="900" i="1" dirty="0" smtClean="0">
                <a:solidFill>
                  <a:srgbClr val="000000"/>
                </a:solidFill>
                <a:latin typeface="Calibri" pitchFamily="34" charset="0"/>
              </a:rPr>
              <a:t>:</a:t>
            </a:r>
          </a:p>
          <a:p>
            <a:pPr algn="just"/>
            <a:r>
              <a:rPr lang="fr-FR" sz="900" dirty="0" smtClean="0">
                <a:solidFill>
                  <a:srgbClr val="000000"/>
                </a:solidFill>
                <a:latin typeface="Calibri" pitchFamily="34" charset="0"/>
              </a:rPr>
              <a:t>La méthode </a:t>
            </a:r>
            <a:r>
              <a:rPr lang="fr-FR" sz="900" dirty="0">
                <a:solidFill>
                  <a:srgbClr val="000000"/>
                </a:solidFill>
                <a:latin typeface="Calibri" pitchFamily="34" charset="0"/>
              </a:rPr>
              <a:t>d'analyse </a:t>
            </a:r>
            <a:r>
              <a:rPr lang="fr-FR" sz="900" dirty="0" smtClean="0">
                <a:solidFill>
                  <a:srgbClr val="000000"/>
                </a:solidFill>
                <a:latin typeface="Calibri" pitchFamily="34" charset="0"/>
              </a:rPr>
              <a:t>en bouteilles, </a:t>
            </a:r>
            <a:r>
              <a:rPr lang="fr-FR" sz="900" dirty="0">
                <a:solidFill>
                  <a:srgbClr val="000000"/>
                </a:solidFill>
                <a:latin typeface="Calibri" pitchFamily="34" charset="0"/>
              </a:rPr>
              <a:t>est un outil de surveillance tactique pour </a:t>
            </a:r>
            <a:r>
              <a:rPr lang="fr-FR" sz="900" dirty="0" smtClean="0">
                <a:solidFill>
                  <a:srgbClr val="000000"/>
                </a:solidFill>
                <a:latin typeface="Calibri" pitchFamily="34" charset="0"/>
              </a:rPr>
              <a:t>détecter et caractériser des </a:t>
            </a:r>
            <a:r>
              <a:rPr lang="fr-FR" sz="900" dirty="0">
                <a:solidFill>
                  <a:srgbClr val="000000"/>
                </a:solidFill>
                <a:latin typeface="Calibri" pitchFamily="34" charset="0"/>
              </a:rPr>
              <a:t>changements de </a:t>
            </a:r>
            <a:r>
              <a:rPr lang="en-US" sz="900" dirty="0" err="1" smtClean="0">
                <a:solidFill>
                  <a:srgbClr val="000000"/>
                </a:solidFill>
                <a:latin typeface="Calibri" pitchFamily="34" charset="0"/>
              </a:rPr>
              <a:t>susceptibilité</a:t>
            </a:r>
            <a:r>
              <a:rPr lang="fr-FR" sz="900" dirty="0" smtClean="0">
                <a:solidFill>
                  <a:srgbClr val="000000"/>
                </a:solidFill>
                <a:latin typeface="Calibri" pitchFamily="34" charset="0"/>
              </a:rPr>
              <a:t> </a:t>
            </a:r>
            <a:r>
              <a:rPr lang="fr-FR" sz="900" dirty="0">
                <a:solidFill>
                  <a:srgbClr val="000000"/>
                </a:solidFill>
                <a:latin typeface="Calibri" pitchFamily="34" charset="0"/>
              </a:rPr>
              <a:t>aux insecticides </a:t>
            </a:r>
            <a:r>
              <a:rPr lang="fr-FR" sz="900" dirty="0" smtClean="0">
                <a:solidFill>
                  <a:srgbClr val="000000"/>
                </a:solidFill>
                <a:latin typeface="Calibri" pitchFamily="34" charset="0"/>
              </a:rPr>
              <a:t>dans les </a:t>
            </a:r>
            <a:r>
              <a:rPr lang="fr-FR" sz="900" dirty="0">
                <a:solidFill>
                  <a:srgbClr val="000000"/>
                </a:solidFill>
                <a:latin typeface="Calibri" pitchFamily="34" charset="0"/>
              </a:rPr>
              <a:t>populations de </a:t>
            </a:r>
            <a:r>
              <a:rPr lang="fr-FR" sz="900" dirty="0" smtClean="0">
                <a:solidFill>
                  <a:srgbClr val="000000"/>
                </a:solidFill>
                <a:latin typeface="Calibri" pitchFamily="34" charset="0"/>
              </a:rPr>
              <a:t>vecteurs. Des bouteilles </a:t>
            </a:r>
            <a:r>
              <a:rPr lang="fr-FR" sz="900" dirty="0">
                <a:solidFill>
                  <a:srgbClr val="000000"/>
                </a:solidFill>
                <a:latin typeface="Calibri" pitchFamily="34" charset="0"/>
              </a:rPr>
              <a:t>en </a:t>
            </a:r>
            <a:r>
              <a:rPr lang="fr-FR" sz="900" dirty="0" smtClean="0">
                <a:solidFill>
                  <a:srgbClr val="000000"/>
                </a:solidFill>
                <a:latin typeface="Calibri" pitchFamily="34" charset="0"/>
              </a:rPr>
              <a:t>verre de 250 ml sont utilisées. Le surface interne </a:t>
            </a:r>
            <a:r>
              <a:rPr lang="fr-FR" sz="900" dirty="0">
                <a:solidFill>
                  <a:srgbClr val="000000"/>
                </a:solidFill>
                <a:latin typeface="Calibri" pitchFamily="34" charset="0"/>
              </a:rPr>
              <a:t>de la bouteille </a:t>
            </a:r>
            <a:r>
              <a:rPr lang="fr-FR" sz="900" dirty="0" smtClean="0">
                <a:solidFill>
                  <a:srgbClr val="000000"/>
                </a:solidFill>
                <a:latin typeface="Calibri" pitchFamily="34" charset="0"/>
              </a:rPr>
              <a:t>est enrobée avec l'insecticide désiré, dilué </a:t>
            </a:r>
            <a:r>
              <a:rPr lang="fr-FR" sz="900" dirty="0">
                <a:solidFill>
                  <a:srgbClr val="000000"/>
                </a:solidFill>
                <a:latin typeface="Calibri" pitchFamily="34" charset="0"/>
              </a:rPr>
              <a:t>dans de l'éthanol ou </a:t>
            </a:r>
            <a:r>
              <a:rPr lang="fr-FR" sz="900" dirty="0" smtClean="0">
                <a:solidFill>
                  <a:srgbClr val="000000"/>
                </a:solidFill>
                <a:latin typeface="Calibri" pitchFamily="34" charset="0"/>
              </a:rPr>
              <a:t>l'acétone. </a:t>
            </a:r>
            <a:r>
              <a:rPr lang="fr-FR" sz="900" dirty="0">
                <a:solidFill>
                  <a:srgbClr val="000000"/>
                </a:solidFill>
                <a:latin typeface="Calibri" pitchFamily="34" charset="0"/>
              </a:rPr>
              <a:t>Une fois le solvant </a:t>
            </a:r>
            <a:r>
              <a:rPr lang="fr-FR" sz="900" dirty="0" smtClean="0">
                <a:solidFill>
                  <a:srgbClr val="000000"/>
                </a:solidFill>
                <a:latin typeface="Calibri" pitchFamily="34" charset="0"/>
              </a:rPr>
              <a:t>évaporé</a:t>
            </a:r>
            <a:r>
              <a:rPr lang="fr-FR" sz="900" dirty="0">
                <a:solidFill>
                  <a:srgbClr val="000000"/>
                </a:solidFill>
                <a:latin typeface="Calibri" pitchFamily="34" charset="0"/>
              </a:rPr>
              <a:t>, entre 10 et 20 moustiques adultes sont </a:t>
            </a:r>
            <a:r>
              <a:rPr lang="fr-FR" sz="900" dirty="0" smtClean="0">
                <a:solidFill>
                  <a:srgbClr val="000000"/>
                </a:solidFill>
                <a:latin typeface="Calibri" pitchFamily="34" charset="0"/>
              </a:rPr>
              <a:t>introduits </a:t>
            </a:r>
            <a:r>
              <a:rPr lang="fr-FR" sz="900" dirty="0">
                <a:solidFill>
                  <a:srgbClr val="000000"/>
                </a:solidFill>
                <a:latin typeface="Calibri" pitchFamily="34" charset="0"/>
              </a:rPr>
              <a:t>dans les bouteilles et </a:t>
            </a:r>
            <a:r>
              <a:rPr lang="fr-FR" sz="900" dirty="0" smtClean="0">
                <a:solidFill>
                  <a:srgbClr val="000000"/>
                </a:solidFill>
                <a:latin typeface="Calibri" pitchFamily="34" charset="0"/>
              </a:rPr>
              <a:t>enfermés </a:t>
            </a:r>
            <a:r>
              <a:rPr lang="fr-FR" sz="900" dirty="0">
                <a:solidFill>
                  <a:srgbClr val="000000"/>
                </a:solidFill>
                <a:latin typeface="Calibri" pitchFamily="34" charset="0"/>
              </a:rPr>
              <a:t>à l'aide du couvercle. </a:t>
            </a:r>
            <a:r>
              <a:rPr lang="fr-FR" sz="900" dirty="0" smtClean="0">
                <a:solidFill>
                  <a:srgbClr val="000000"/>
                </a:solidFill>
                <a:latin typeface="Calibri" pitchFamily="34" charset="0"/>
              </a:rPr>
              <a:t>L’évaluation de la </a:t>
            </a:r>
            <a:r>
              <a:rPr lang="fr-FR" sz="900" dirty="0">
                <a:solidFill>
                  <a:srgbClr val="000000"/>
                </a:solidFill>
                <a:latin typeface="Calibri" pitchFamily="34" charset="0"/>
              </a:rPr>
              <a:t>mortalité </a:t>
            </a:r>
            <a:r>
              <a:rPr lang="fr-FR" sz="900" dirty="0" smtClean="0">
                <a:solidFill>
                  <a:srgbClr val="000000"/>
                </a:solidFill>
                <a:latin typeface="Calibri" pitchFamily="34" charset="0"/>
              </a:rPr>
              <a:t>est effectué </a:t>
            </a:r>
            <a:r>
              <a:rPr lang="fr-FR" sz="900" dirty="0">
                <a:solidFill>
                  <a:srgbClr val="000000"/>
                </a:solidFill>
                <a:latin typeface="Calibri" pitchFamily="34" charset="0"/>
              </a:rPr>
              <a:t>à intervalles de 10 minutes. L</a:t>
            </a:r>
            <a:r>
              <a:rPr lang="fr-FR" sz="900" dirty="0" smtClean="0">
                <a:solidFill>
                  <a:srgbClr val="000000"/>
                </a:solidFill>
                <a:latin typeface="Calibri" pitchFamily="34" charset="0"/>
              </a:rPr>
              <a:t>a </a:t>
            </a:r>
            <a:r>
              <a:rPr lang="fr-FR" sz="900" dirty="0">
                <a:solidFill>
                  <a:srgbClr val="000000"/>
                </a:solidFill>
                <a:latin typeface="Calibri" pitchFamily="34" charset="0"/>
              </a:rPr>
              <a:t>mortalité est </a:t>
            </a:r>
            <a:r>
              <a:rPr lang="fr-FR" sz="900" dirty="0" smtClean="0">
                <a:solidFill>
                  <a:srgbClr val="000000"/>
                </a:solidFill>
                <a:latin typeface="Calibri" pitchFamily="34" charset="0"/>
              </a:rPr>
              <a:t>alors exprimée en fonction </a:t>
            </a:r>
            <a:r>
              <a:rPr lang="fr-FR" sz="900" dirty="0">
                <a:solidFill>
                  <a:srgbClr val="000000"/>
                </a:solidFill>
                <a:latin typeface="Calibri" pitchFamily="34" charset="0"/>
              </a:rPr>
              <a:t>du temps. L</a:t>
            </a:r>
            <a:r>
              <a:rPr lang="fr-FR" sz="900" dirty="0" smtClean="0">
                <a:solidFill>
                  <a:srgbClr val="000000"/>
                </a:solidFill>
                <a:latin typeface="Calibri" pitchFamily="34" charset="0"/>
              </a:rPr>
              <a:t>a </a:t>
            </a:r>
            <a:r>
              <a:rPr lang="fr-FR" sz="900" dirty="0">
                <a:solidFill>
                  <a:srgbClr val="000000"/>
                </a:solidFill>
                <a:latin typeface="Calibri" pitchFamily="34" charset="0"/>
              </a:rPr>
              <a:t>pente </a:t>
            </a:r>
            <a:r>
              <a:rPr lang="fr-FR" sz="900" dirty="0" smtClean="0">
                <a:solidFill>
                  <a:srgbClr val="000000"/>
                </a:solidFill>
                <a:latin typeface="Calibri" pitchFamily="34" charset="0"/>
              </a:rPr>
              <a:t>du graphique révèle les </a:t>
            </a:r>
            <a:r>
              <a:rPr lang="fr-FR" sz="900" dirty="0">
                <a:solidFill>
                  <a:srgbClr val="000000"/>
                </a:solidFill>
                <a:latin typeface="Calibri" pitchFamily="34" charset="0"/>
              </a:rPr>
              <a:t>changements </a:t>
            </a:r>
            <a:r>
              <a:rPr lang="fr-FR" sz="900" dirty="0" smtClean="0">
                <a:solidFill>
                  <a:srgbClr val="000000"/>
                </a:solidFill>
                <a:latin typeface="Calibri" pitchFamily="34" charset="0"/>
              </a:rPr>
              <a:t>dans </a:t>
            </a:r>
            <a:r>
              <a:rPr lang="fr-FR" sz="900" dirty="0">
                <a:solidFill>
                  <a:srgbClr val="000000"/>
                </a:solidFill>
                <a:latin typeface="Calibri" pitchFamily="34" charset="0"/>
              </a:rPr>
              <a:t>la susceptibilité de la population au </a:t>
            </a:r>
            <a:r>
              <a:rPr lang="fr-FR" sz="900" dirty="0" smtClean="0">
                <a:solidFill>
                  <a:srgbClr val="000000"/>
                </a:solidFill>
                <a:latin typeface="Calibri" pitchFamily="34" charset="0"/>
              </a:rPr>
              <a:t>cours </a:t>
            </a:r>
            <a:r>
              <a:rPr lang="fr-FR" sz="900" dirty="0">
                <a:solidFill>
                  <a:srgbClr val="000000"/>
                </a:solidFill>
                <a:latin typeface="Calibri" pitchFamily="34" charset="0"/>
              </a:rPr>
              <a:t>du temps .</a:t>
            </a:r>
          </a:p>
        </p:txBody>
      </p:sp>
      <p:pic>
        <p:nvPicPr>
          <p:cNvPr id="35"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5400000">
            <a:off x="852824" y="1511867"/>
            <a:ext cx="708394" cy="766192"/>
          </a:xfrm>
          <a:prstGeom prst="rect">
            <a:avLst/>
          </a:prstGeom>
          <a:noFill/>
          <a:ln w="9525">
            <a:noFill/>
            <a:miter lim="800000"/>
            <a:headEnd/>
            <a:tailEnd/>
          </a:ln>
        </p:spPr>
      </p:pic>
      <p:sp>
        <p:nvSpPr>
          <p:cNvPr id="39" name="TextBox 13"/>
          <p:cNvSpPr txBox="1">
            <a:spLocks noChangeArrowheads="1"/>
          </p:cNvSpPr>
          <p:nvPr/>
        </p:nvSpPr>
        <p:spPr bwMode="auto">
          <a:xfrm>
            <a:off x="160012" y="2181795"/>
            <a:ext cx="4968428" cy="1338828"/>
          </a:xfrm>
          <a:prstGeom prst="rect">
            <a:avLst/>
          </a:prstGeom>
          <a:noFill/>
          <a:ln w="9525">
            <a:noFill/>
            <a:miter lim="800000"/>
            <a:headEnd/>
            <a:tailEnd/>
          </a:ln>
        </p:spPr>
        <p:txBody>
          <a:bodyPr wrap="square">
            <a:spAutoFit/>
          </a:bodyPr>
          <a:lstStyle/>
          <a:p>
            <a:pPr algn="just" eaLnBrk="0" hangingPunct="0"/>
            <a:r>
              <a:rPr lang="fr-FR" sz="900" dirty="0" smtClean="0">
                <a:solidFill>
                  <a:srgbClr val="000000"/>
                </a:solidFill>
                <a:latin typeface="Calibri" pitchFamily="34" charset="0"/>
              </a:rPr>
              <a:t>Un diagnostic approprié de la concentration devrait </a:t>
            </a:r>
            <a:r>
              <a:rPr lang="fr-FR" sz="900" dirty="0">
                <a:solidFill>
                  <a:srgbClr val="000000"/>
                </a:solidFill>
                <a:latin typeface="Calibri" pitchFamily="34" charset="0"/>
              </a:rPr>
              <a:t>être </a:t>
            </a:r>
            <a:r>
              <a:rPr lang="fr-FR" sz="900" dirty="0" smtClean="0">
                <a:solidFill>
                  <a:srgbClr val="000000"/>
                </a:solidFill>
                <a:latin typeface="Calibri" pitchFamily="34" charset="0"/>
              </a:rPr>
              <a:t>établi </a:t>
            </a:r>
            <a:r>
              <a:rPr lang="fr-FR" sz="900" dirty="0">
                <a:solidFill>
                  <a:srgbClr val="000000"/>
                </a:solidFill>
                <a:latin typeface="Calibri" pitchFamily="34" charset="0"/>
              </a:rPr>
              <a:t>au début du programme de </a:t>
            </a:r>
            <a:r>
              <a:rPr lang="fr-FR" sz="900" dirty="0" smtClean="0">
                <a:solidFill>
                  <a:srgbClr val="000000"/>
                </a:solidFill>
                <a:latin typeface="Calibri" pitchFamily="34" charset="0"/>
              </a:rPr>
              <a:t>surveillance en étudiant un éventail de concentrations d’insecticides. </a:t>
            </a:r>
            <a:r>
              <a:rPr lang="fr-FR" sz="900" dirty="0">
                <a:solidFill>
                  <a:srgbClr val="000000"/>
                </a:solidFill>
                <a:latin typeface="Calibri" pitchFamily="34" charset="0"/>
              </a:rPr>
              <a:t>Pour </a:t>
            </a:r>
            <a:r>
              <a:rPr lang="fr-FR" sz="900" dirty="0" smtClean="0">
                <a:solidFill>
                  <a:srgbClr val="000000"/>
                </a:solidFill>
                <a:latin typeface="Calibri" pitchFamily="34" charset="0"/>
              </a:rPr>
              <a:t>orienter cette étude, </a:t>
            </a:r>
            <a:r>
              <a:rPr lang="fr-FR" sz="900" dirty="0">
                <a:solidFill>
                  <a:srgbClr val="000000"/>
                </a:solidFill>
                <a:latin typeface="Calibri" pitchFamily="34" charset="0"/>
              </a:rPr>
              <a:t>les doses suivantes sont proposées: </a:t>
            </a:r>
            <a:r>
              <a:rPr lang="fr-FR" sz="900" dirty="0" err="1" smtClean="0">
                <a:solidFill>
                  <a:srgbClr val="000000"/>
                </a:solidFill>
                <a:latin typeface="Calibri" pitchFamily="34" charset="0"/>
              </a:rPr>
              <a:t>cyano-pyréthrinoïde</a:t>
            </a:r>
            <a:r>
              <a:rPr lang="fr-FR" sz="900" dirty="0" smtClean="0">
                <a:solidFill>
                  <a:srgbClr val="000000"/>
                </a:solidFill>
                <a:latin typeface="Calibri" pitchFamily="34" charset="0"/>
              </a:rPr>
              <a:t>, ex: </a:t>
            </a:r>
            <a:r>
              <a:rPr lang="fr-FR" sz="900" dirty="0" err="1" smtClean="0">
                <a:solidFill>
                  <a:srgbClr val="000000"/>
                </a:solidFill>
                <a:latin typeface="Calibri" pitchFamily="34" charset="0"/>
              </a:rPr>
              <a:t>deltaméthrine</a:t>
            </a:r>
            <a:r>
              <a:rPr lang="fr-FR" sz="900" dirty="0" smtClean="0">
                <a:solidFill>
                  <a:srgbClr val="000000"/>
                </a:solidFill>
                <a:latin typeface="Calibri" pitchFamily="34" charset="0"/>
              </a:rPr>
              <a:t> </a:t>
            </a:r>
            <a:r>
              <a:rPr lang="fr-FR" sz="900" dirty="0">
                <a:solidFill>
                  <a:srgbClr val="000000"/>
                </a:solidFill>
                <a:latin typeface="Calibri" pitchFamily="34" charset="0"/>
              </a:rPr>
              <a:t>= 25 </a:t>
            </a:r>
            <a:r>
              <a:rPr lang="fr-FR" sz="900" dirty="0" smtClean="0">
                <a:solidFill>
                  <a:srgbClr val="000000"/>
                </a:solidFill>
                <a:latin typeface="Calibri" pitchFamily="34" charset="0"/>
              </a:rPr>
              <a:t>µg/flacon </a:t>
            </a:r>
            <a:r>
              <a:rPr lang="fr-FR" sz="900" dirty="0">
                <a:solidFill>
                  <a:srgbClr val="000000"/>
                </a:solidFill>
                <a:latin typeface="Calibri" pitchFamily="34" charset="0"/>
              </a:rPr>
              <a:t>et </a:t>
            </a:r>
            <a:r>
              <a:rPr lang="fr-FR" sz="900" dirty="0" smtClean="0">
                <a:solidFill>
                  <a:srgbClr val="000000"/>
                </a:solidFill>
                <a:latin typeface="Calibri" pitchFamily="34" charset="0"/>
              </a:rPr>
              <a:t>non-</a:t>
            </a:r>
            <a:r>
              <a:rPr lang="fr-FR" sz="900" dirty="0" err="1" smtClean="0">
                <a:solidFill>
                  <a:srgbClr val="000000"/>
                </a:solidFill>
                <a:latin typeface="Calibri" pitchFamily="34" charset="0"/>
              </a:rPr>
              <a:t>cyano</a:t>
            </a:r>
            <a:r>
              <a:rPr lang="fr-FR" sz="900" dirty="0" smtClean="0">
                <a:solidFill>
                  <a:srgbClr val="000000"/>
                </a:solidFill>
                <a:latin typeface="Calibri" pitchFamily="34" charset="0"/>
              </a:rPr>
              <a:t>-</a:t>
            </a:r>
            <a:r>
              <a:rPr lang="fr-FR" sz="900" dirty="0" err="1" smtClean="0">
                <a:solidFill>
                  <a:srgbClr val="000000"/>
                </a:solidFill>
                <a:latin typeface="Calibri" pitchFamily="34" charset="0"/>
              </a:rPr>
              <a:t>pyréthrinoïdes</a:t>
            </a:r>
            <a:r>
              <a:rPr lang="fr-FR" sz="900" dirty="0" smtClean="0">
                <a:solidFill>
                  <a:srgbClr val="000000"/>
                </a:solidFill>
                <a:latin typeface="Calibri" pitchFamily="34" charset="0"/>
              </a:rPr>
              <a:t>, ex: </a:t>
            </a:r>
            <a:r>
              <a:rPr lang="fr-FR" sz="900" dirty="0" err="1" smtClean="0">
                <a:solidFill>
                  <a:srgbClr val="000000"/>
                </a:solidFill>
                <a:latin typeface="Calibri" pitchFamily="34" charset="0"/>
              </a:rPr>
              <a:t>perméthrine</a:t>
            </a:r>
            <a:r>
              <a:rPr lang="fr-FR" sz="900" dirty="0">
                <a:solidFill>
                  <a:srgbClr val="000000"/>
                </a:solidFill>
                <a:latin typeface="Calibri" pitchFamily="34" charset="0"/>
              </a:rPr>
              <a:t> </a:t>
            </a:r>
            <a:r>
              <a:rPr lang="fr-FR" sz="900" dirty="0" smtClean="0">
                <a:solidFill>
                  <a:srgbClr val="000000"/>
                </a:solidFill>
                <a:latin typeface="Calibri" pitchFamily="34" charset="0"/>
              </a:rPr>
              <a:t>= </a:t>
            </a:r>
            <a:r>
              <a:rPr lang="fr-FR" sz="900" dirty="0">
                <a:solidFill>
                  <a:srgbClr val="000000"/>
                </a:solidFill>
                <a:latin typeface="Calibri" pitchFamily="34" charset="0"/>
              </a:rPr>
              <a:t>43 </a:t>
            </a:r>
            <a:r>
              <a:rPr lang="fr-FR" sz="900" dirty="0" smtClean="0">
                <a:solidFill>
                  <a:srgbClr val="000000"/>
                </a:solidFill>
                <a:latin typeface="Calibri" pitchFamily="34" charset="0"/>
              </a:rPr>
              <a:t>µg/bouteille.</a:t>
            </a:r>
            <a:r>
              <a:rPr lang="fr-FR" sz="900" dirty="0">
                <a:solidFill>
                  <a:srgbClr val="000000"/>
                </a:solidFill>
                <a:latin typeface="Calibri" pitchFamily="34" charset="0"/>
              </a:rPr>
              <a:t> </a:t>
            </a:r>
            <a:endParaRPr lang="fr-FR" sz="900" dirty="0" smtClean="0">
              <a:solidFill>
                <a:srgbClr val="000000"/>
              </a:solidFill>
              <a:latin typeface="Calibri" pitchFamily="34" charset="0"/>
            </a:endParaRPr>
          </a:p>
          <a:p>
            <a:pPr algn="just" eaLnBrk="0" hangingPunct="0"/>
            <a:r>
              <a:rPr lang="fr-FR" sz="900" dirty="0" smtClean="0">
                <a:solidFill>
                  <a:srgbClr val="000000"/>
                </a:solidFill>
                <a:latin typeface="Calibri" pitchFamily="34" charset="0"/>
              </a:rPr>
              <a:t>Pour </a:t>
            </a:r>
            <a:r>
              <a:rPr lang="fr-FR" sz="900" dirty="0">
                <a:solidFill>
                  <a:srgbClr val="000000"/>
                </a:solidFill>
                <a:latin typeface="Calibri" pitchFamily="34" charset="0"/>
              </a:rPr>
              <a:t>plus de </a:t>
            </a:r>
            <a:r>
              <a:rPr lang="fr-FR" sz="900" dirty="0" smtClean="0">
                <a:solidFill>
                  <a:srgbClr val="000000"/>
                </a:solidFill>
                <a:latin typeface="Calibri" pitchFamily="34" charset="0"/>
              </a:rPr>
              <a:t>détails, voir: </a:t>
            </a:r>
            <a:r>
              <a:rPr lang="en-GB" sz="900" dirty="0" smtClean="0">
                <a:solidFill>
                  <a:srgbClr val="000000"/>
                </a:solidFill>
                <a:latin typeface="Calibri" pitchFamily="34" charset="0"/>
              </a:rPr>
              <a:t>www.cdc.gov/ncidod/wbt/resistance/assay/bottle/index.htm.</a:t>
            </a:r>
            <a:r>
              <a:rPr lang="fr-FR" sz="900" dirty="0" smtClean="0">
                <a:solidFill>
                  <a:srgbClr val="000000"/>
                </a:solidFill>
                <a:latin typeface="Calibri" pitchFamily="34" charset="0"/>
              </a:rPr>
              <a:t> </a:t>
            </a:r>
            <a:r>
              <a:rPr lang="fr-FR" sz="900" dirty="0">
                <a:solidFill>
                  <a:srgbClr val="000000"/>
                </a:solidFill>
                <a:latin typeface="Calibri" pitchFamily="34" charset="0"/>
              </a:rPr>
              <a:t>La CDC </a:t>
            </a:r>
            <a:r>
              <a:rPr lang="fr-FR" sz="900" dirty="0" smtClean="0">
                <a:solidFill>
                  <a:srgbClr val="000000"/>
                </a:solidFill>
                <a:latin typeface="Calibri" pitchFamily="34" charset="0"/>
              </a:rPr>
              <a:t>fournie, </a:t>
            </a:r>
            <a:r>
              <a:rPr lang="fr-FR" sz="900" dirty="0">
                <a:solidFill>
                  <a:srgbClr val="000000"/>
                </a:solidFill>
                <a:latin typeface="Calibri" pitchFamily="34" charset="0"/>
              </a:rPr>
              <a:t>sans frais, les quantités de WHOPES (approuvée </a:t>
            </a:r>
            <a:r>
              <a:rPr lang="fr-FR" sz="900" dirty="0" smtClean="0">
                <a:solidFill>
                  <a:srgbClr val="000000"/>
                </a:solidFill>
                <a:latin typeface="Calibri" pitchFamily="34" charset="0"/>
              </a:rPr>
              <a:t>par </a:t>
            </a:r>
            <a:r>
              <a:rPr lang="fr-FR" sz="900" dirty="0">
                <a:solidFill>
                  <a:srgbClr val="000000"/>
                </a:solidFill>
                <a:latin typeface="Calibri" pitchFamily="34" charset="0"/>
              </a:rPr>
              <a:t>IRS </a:t>
            </a:r>
            <a:r>
              <a:rPr lang="fr-FR" sz="900" dirty="0" smtClean="0">
                <a:solidFill>
                  <a:srgbClr val="000000"/>
                </a:solidFill>
                <a:latin typeface="Calibri" pitchFamily="34" charset="0"/>
              </a:rPr>
              <a:t>et </a:t>
            </a:r>
            <a:r>
              <a:rPr lang="fr-FR" sz="900" dirty="0">
                <a:solidFill>
                  <a:srgbClr val="000000"/>
                </a:solidFill>
                <a:latin typeface="Calibri" pitchFamily="34" charset="0"/>
              </a:rPr>
              <a:t>les insecticides LLIN), suffisantes pour effectuer environ 100 tests </a:t>
            </a:r>
            <a:r>
              <a:rPr lang="fr-FR" sz="900" dirty="0" smtClean="0">
                <a:solidFill>
                  <a:srgbClr val="000000"/>
                </a:solidFill>
                <a:latin typeface="Calibri" pitchFamily="34" charset="0"/>
              </a:rPr>
              <a:t>en bouteilles par insecticide</a:t>
            </a:r>
            <a:r>
              <a:rPr lang="fr-FR" sz="900" dirty="0">
                <a:solidFill>
                  <a:srgbClr val="000000"/>
                </a:solidFill>
                <a:latin typeface="Calibri" pitchFamily="34" charset="0"/>
              </a:rPr>
              <a:t>. </a:t>
            </a:r>
            <a:r>
              <a:rPr lang="fr-FR" sz="900" dirty="0" smtClean="0">
                <a:solidFill>
                  <a:srgbClr val="000000"/>
                </a:solidFill>
                <a:latin typeface="Calibri" pitchFamily="34" charset="0"/>
              </a:rPr>
              <a:t>Le bénéficiaire est responsable de  </a:t>
            </a:r>
            <a:r>
              <a:rPr lang="fr-FR" sz="900" dirty="0">
                <a:solidFill>
                  <a:srgbClr val="000000"/>
                </a:solidFill>
                <a:latin typeface="Calibri" pitchFamily="34" charset="0"/>
              </a:rPr>
              <a:t>l'autorisation d'importer ces insecticides dans </a:t>
            </a:r>
            <a:r>
              <a:rPr lang="fr-FR" sz="900" dirty="0" smtClean="0">
                <a:solidFill>
                  <a:srgbClr val="000000"/>
                </a:solidFill>
                <a:latin typeface="Calibri" pitchFamily="34" charset="0"/>
              </a:rPr>
              <a:t>son </a:t>
            </a:r>
            <a:r>
              <a:rPr lang="fr-FR" sz="900" dirty="0">
                <a:solidFill>
                  <a:srgbClr val="000000"/>
                </a:solidFill>
                <a:latin typeface="Calibri" pitchFamily="34" charset="0"/>
              </a:rPr>
              <a:t>pays. Contactez le Dr William </a:t>
            </a:r>
            <a:r>
              <a:rPr lang="fr-FR" sz="900" dirty="0" err="1">
                <a:solidFill>
                  <a:srgbClr val="000000"/>
                </a:solidFill>
                <a:latin typeface="Calibri" pitchFamily="34" charset="0"/>
              </a:rPr>
              <a:t>Brogdon</a:t>
            </a:r>
            <a:r>
              <a:rPr lang="fr-FR" sz="900" dirty="0">
                <a:solidFill>
                  <a:srgbClr val="000000"/>
                </a:solidFill>
                <a:latin typeface="Calibri" pitchFamily="34" charset="0"/>
              </a:rPr>
              <a:t> (wgb1@cdc.gov) pour des informations supplémentaires ou pour demander l'expédition d'insecticides</a:t>
            </a:r>
            <a:r>
              <a:rPr lang="fr-FR" sz="900" dirty="0" smtClean="0">
                <a:solidFill>
                  <a:srgbClr val="000000"/>
                </a:solidFill>
                <a:latin typeface="Calibri" pitchFamily="34" charset="0"/>
              </a:rPr>
              <a:t>.</a:t>
            </a:r>
            <a:endParaRPr lang="fr-FR" sz="900" dirty="0">
              <a:solidFill>
                <a:srgbClr val="000000"/>
              </a:solidFill>
              <a:latin typeface="Calibri" pitchFamily="34" charset="0"/>
            </a:endParaRPr>
          </a:p>
        </p:txBody>
      </p:sp>
      <p:cxnSp>
        <p:nvCxnSpPr>
          <p:cNvPr id="41" name="Straight Connector 40"/>
          <p:cNvCxnSpPr/>
          <p:nvPr/>
        </p:nvCxnSpPr>
        <p:spPr>
          <a:xfrm flipV="1">
            <a:off x="2692177" y="1550729"/>
            <a:ext cx="0" cy="6602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8"/>
          <p:cNvSpPr txBox="1">
            <a:spLocks noChangeArrowheads="1"/>
          </p:cNvSpPr>
          <p:nvPr/>
        </p:nvSpPr>
        <p:spPr bwMode="auto">
          <a:xfrm rot="16200000">
            <a:off x="2274072" y="1745625"/>
            <a:ext cx="661584" cy="184666"/>
          </a:xfrm>
          <a:prstGeom prst="rect">
            <a:avLst/>
          </a:prstGeom>
          <a:noFill/>
          <a:ln w="9525">
            <a:noFill/>
            <a:miter lim="800000"/>
            <a:headEnd/>
            <a:tailEnd/>
          </a:ln>
        </p:spPr>
        <p:txBody>
          <a:bodyPr wrap="none">
            <a:spAutoFit/>
          </a:bodyPr>
          <a:lstStyle/>
          <a:p>
            <a:r>
              <a:rPr lang="en-GB" sz="600" dirty="0">
                <a:latin typeface="+mn-lt"/>
              </a:rPr>
              <a:t>KD or mortality</a:t>
            </a:r>
          </a:p>
        </p:txBody>
      </p:sp>
      <p:sp>
        <p:nvSpPr>
          <p:cNvPr id="43" name="TextBox 49"/>
          <p:cNvSpPr txBox="1">
            <a:spLocks noChangeArrowheads="1"/>
          </p:cNvSpPr>
          <p:nvPr/>
        </p:nvSpPr>
        <p:spPr bwMode="auto">
          <a:xfrm>
            <a:off x="4135512" y="2056141"/>
            <a:ext cx="339569" cy="184666"/>
          </a:xfrm>
          <a:prstGeom prst="rect">
            <a:avLst/>
          </a:prstGeom>
          <a:noFill/>
          <a:ln w="9525">
            <a:noFill/>
            <a:miter lim="800000"/>
            <a:headEnd/>
            <a:tailEnd/>
          </a:ln>
        </p:spPr>
        <p:txBody>
          <a:bodyPr wrap="none">
            <a:spAutoFit/>
          </a:bodyPr>
          <a:lstStyle/>
          <a:p>
            <a:r>
              <a:rPr lang="en-GB" sz="600" dirty="0">
                <a:latin typeface="+mn-lt"/>
              </a:rPr>
              <a:t>Time</a:t>
            </a:r>
          </a:p>
        </p:txBody>
      </p:sp>
      <p:graphicFrame>
        <p:nvGraphicFramePr>
          <p:cNvPr id="18" name="Chart 17"/>
          <p:cNvGraphicFramePr/>
          <p:nvPr>
            <p:extLst>
              <p:ext uri="{D42A27DB-BD31-4B8C-83A1-F6EECF244321}">
                <p14:modId xmlns:p14="http://schemas.microsoft.com/office/powerpoint/2010/main" val="3505000007"/>
              </p:ext>
            </p:extLst>
          </p:nvPr>
        </p:nvGraphicFramePr>
        <p:xfrm>
          <a:off x="2527732" y="1056724"/>
          <a:ext cx="2287156" cy="12201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8942" y="1784621"/>
            <a:ext cx="654983" cy="276999"/>
          </a:xfrm>
          <a:prstGeom prst="rect">
            <a:avLst/>
          </a:prstGeom>
          <a:noFill/>
        </p:spPr>
        <p:txBody>
          <a:bodyPr wrap="square" rtlCol="0">
            <a:spAutoFit/>
          </a:bodyPr>
          <a:lstStyle/>
          <a:p>
            <a:r>
              <a:rPr lang="en-GB" sz="600" dirty="0" err="1" smtClean="0">
                <a:latin typeface="+mn-lt"/>
              </a:rPr>
              <a:t>Bouteilles</a:t>
            </a:r>
            <a:r>
              <a:rPr lang="en-GB" sz="600" dirty="0" smtClean="0">
                <a:latin typeface="+mn-lt"/>
              </a:rPr>
              <a:t> en </a:t>
            </a:r>
            <a:r>
              <a:rPr lang="en-GB" sz="600" dirty="0" err="1" smtClean="0">
                <a:latin typeface="+mn-lt"/>
              </a:rPr>
              <a:t>verre</a:t>
            </a:r>
            <a:r>
              <a:rPr lang="en-GB" sz="600" dirty="0" smtClean="0">
                <a:latin typeface="+mn-lt"/>
              </a:rPr>
              <a:t> 250ml</a:t>
            </a:r>
            <a:endParaRPr lang="en-GB" sz="6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31746" name="Rectangle 41"/>
          <p:cNvSpPr>
            <a:spLocks noChangeArrowheads="1"/>
          </p:cNvSpPr>
          <p:nvPr/>
        </p:nvSpPr>
        <p:spPr bwMode="auto">
          <a:xfrm>
            <a:off x="203200" y="134938"/>
            <a:ext cx="4611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err="1" smtClean="0">
                <a:solidFill>
                  <a:schemeClr val="bg1"/>
                </a:solidFill>
                <a:latin typeface="Calibri" charset="0"/>
              </a:rPr>
              <a:t>Méthode</a:t>
            </a:r>
            <a:r>
              <a:rPr lang="en-GB" b="1" dirty="0" smtClean="0">
                <a:solidFill>
                  <a:schemeClr val="bg1"/>
                </a:solidFill>
                <a:latin typeface="Calibri" charset="0"/>
              </a:rPr>
              <a:t> de surveillance – </a:t>
            </a:r>
            <a:r>
              <a:rPr lang="en-GB" b="1" dirty="0" err="1" smtClean="0">
                <a:solidFill>
                  <a:schemeClr val="bg1"/>
                </a:solidFill>
                <a:latin typeface="Calibri" charset="0"/>
              </a:rPr>
              <a:t>Défi</a:t>
            </a:r>
            <a:r>
              <a:rPr lang="en-GB" b="1" dirty="0" smtClean="0">
                <a:solidFill>
                  <a:schemeClr val="bg1"/>
                </a:solidFill>
                <a:latin typeface="Calibri" charset="0"/>
              </a:rPr>
              <a:t> et </a:t>
            </a:r>
            <a:r>
              <a:rPr lang="en-GB" b="1" dirty="0" err="1" smtClean="0">
                <a:solidFill>
                  <a:schemeClr val="bg1"/>
                </a:solidFill>
                <a:latin typeface="Calibri" charset="0"/>
              </a:rPr>
              <a:t>autres</a:t>
            </a:r>
            <a:r>
              <a:rPr lang="en-GB" b="1" dirty="0" smtClean="0">
                <a:solidFill>
                  <a:schemeClr val="bg1"/>
                </a:solidFill>
                <a:latin typeface="Calibri" charset="0"/>
              </a:rPr>
              <a:t> </a:t>
            </a:r>
            <a:r>
              <a:rPr lang="en-GB" b="1" dirty="0" err="1" smtClean="0">
                <a:solidFill>
                  <a:schemeClr val="bg1"/>
                </a:solidFill>
                <a:latin typeface="Calibri" charset="0"/>
              </a:rPr>
              <a:t>méthodes</a:t>
            </a:r>
            <a:r>
              <a:rPr lang="en-GB" b="1" dirty="0" smtClean="0">
                <a:solidFill>
                  <a:schemeClr val="bg1"/>
                </a:solidFill>
                <a:latin typeface="Calibri" charset="0"/>
              </a:rPr>
              <a:t> </a:t>
            </a:r>
            <a:endParaRPr lang="en-GB" b="1" dirty="0">
              <a:solidFill>
                <a:schemeClr val="bg1"/>
              </a:solidFill>
              <a:latin typeface="Calibri" charset="0"/>
            </a:endParaRPr>
          </a:p>
        </p:txBody>
      </p:sp>
      <p:sp>
        <p:nvSpPr>
          <p:cNvPr id="4098" name="Control 2"/>
          <p:cNvSpPr>
            <a:spLocks noChangeArrowheads="1" noChangeShapeType="1"/>
          </p:cNvSpPr>
          <p:nvPr/>
        </p:nvSpPr>
        <p:spPr bwMode="auto">
          <a:xfrm>
            <a:off x="-2160588" y="5903913"/>
            <a:ext cx="4248151" cy="1223962"/>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4099" name="Control 3"/>
          <p:cNvSpPr>
            <a:spLocks noChangeArrowheads="1" noChangeShapeType="1"/>
          </p:cNvSpPr>
          <p:nvPr/>
        </p:nvSpPr>
        <p:spPr bwMode="auto">
          <a:xfrm>
            <a:off x="-2160588" y="7131050"/>
            <a:ext cx="4319588" cy="6762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20" name="Round Diagonal Corner Rectangle 1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grpSp>
        <p:nvGrpSpPr>
          <p:cNvPr id="22" name="Group 13"/>
          <p:cNvGrpSpPr>
            <a:grpSpLocks/>
          </p:cNvGrpSpPr>
          <p:nvPr/>
        </p:nvGrpSpPr>
        <p:grpSpPr bwMode="auto">
          <a:xfrm>
            <a:off x="5022850" y="3594100"/>
            <a:ext cx="287338" cy="215900"/>
            <a:chOff x="5068444" y="3594268"/>
            <a:chExt cx="287186" cy="213179"/>
          </a:xfrm>
        </p:grpSpPr>
        <p:sp>
          <p:nvSpPr>
            <p:cNvPr id="23" name="TextBox 14"/>
            <p:cNvSpPr txBox="1">
              <a:spLocks noChangeArrowheads="1"/>
            </p:cNvSpPr>
            <p:nvPr/>
          </p:nvSpPr>
          <p:spPr bwMode="auto">
            <a:xfrm>
              <a:off x="5068444" y="3594268"/>
              <a:ext cx="287186" cy="213179"/>
            </a:xfrm>
            <a:prstGeom prst="rect">
              <a:avLst/>
            </a:prstGeom>
            <a:noFill/>
            <a:ln w="9525">
              <a:noFill/>
              <a:miter lim="800000"/>
              <a:headEnd/>
              <a:tailEnd/>
            </a:ln>
          </p:spPr>
          <p:txBody>
            <a:bodyPr wrap="none">
              <a:spAutoFit/>
            </a:bodyPr>
            <a:lstStyle/>
            <a:p>
              <a:r>
                <a:rPr lang="en-GB" sz="800">
                  <a:latin typeface="Calibri" pitchFamily="34" charset="0"/>
                </a:rPr>
                <a:t>16</a:t>
              </a:r>
            </a:p>
          </p:txBody>
        </p:sp>
        <p:cxnSp>
          <p:nvCxnSpPr>
            <p:cNvPr id="24" name="Straight Connector 23"/>
            <p:cNvCxnSpPr/>
            <p:nvPr/>
          </p:nvCxnSpPr>
          <p:spPr>
            <a:xfrm rot="5400000">
              <a:off x="5055026" y="3702425"/>
              <a:ext cx="141074"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5" name="Rectangle 4"/>
          <p:cNvSpPr>
            <a:spLocks noChangeArrowheads="1"/>
          </p:cNvSpPr>
          <p:nvPr/>
        </p:nvSpPr>
        <p:spPr bwMode="auto">
          <a:xfrm>
            <a:off x="236452" y="510283"/>
            <a:ext cx="4876800" cy="1661993"/>
          </a:xfrm>
          <a:prstGeom prst="rect">
            <a:avLst/>
          </a:prstGeom>
          <a:noFill/>
          <a:ln w="9525">
            <a:noFill/>
            <a:miter lim="800000"/>
            <a:headEnd/>
            <a:tailEnd/>
          </a:ln>
        </p:spPr>
        <p:txBody>
          <a:bodyPr wrap="square" lIns="0" tIns="0" rIns="0" bIns="0" anchor="ctr">
            <a:spAutoFit/>
          </a:bodyPr>
          <a:lstStyle/>
          <a:p>
            <a:pPr algn="just" eaLnBrk="0" hangingPunct="0"/>
            <a:r>
              <a:rPr lang="en-GB" sz="900" dirty="0" smtClean="0">
                <a:solidFill>
                  <a:srgbClr val="000000"/>
                </a:solidFill>
                <a:latin typeface="Calibri" pitchFamily="34" charset="0"/>
              </a:rPr>
              <a:t>Des </a:t>
            </a:r>
            <a:r>
              <a:rPr lang="en-GB" sz="900" dirty="0" err="1" smtClean="0">
                <a:solidFill>
                  <a:srgbClr val="000000"/>
                </a:solidFill>
                <a:latin typeface="Calibri" pitchFamily="34" charset="0"/>
              </a:rPr>
              <a:t>défis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liés</a:t>
            </a:r>
            <a:r>
              <a:rPr lang="en-GB" sz="900" dirty="0" smtClean="0">
                <a:solidFill>
                  <a:srgbClr val="000000"/>
                </a:solidFill>
                <a:latin typeface="Calibri" pitchFamily="34" charset="0"/>
              </a:rPr>
              <a:t> aux </a:t>
            </a:r>
            <a:r>
              <a:rPr lang="en-GB" sz="900" dirty="0" err="1" smtClean="0">
                <a:solidFill>
                  <a:srgbClr val="000000"/>
                </a:solidFill>
                <a:latin typeface="Calibri" pitchFamily="34" charset="0"/>
              </a:rPr>
              <a:t>essais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biologiques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peuvent</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compliquer</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l’interprétation</a:t>
            </a:r>
            <a:r>
              <a:rPr lang="en-GB" sz="900" dirty="0" smtClean="0">
                <a:solidFill>
                  <a:srgbClr val="000000"/>
                </a:solidFill>
                <a:latin typeface="Calibri" pitchFamily="34" charset="0"/>
              </a:rPr>
              <a:t> des </a:t>
            </a:r>
            <a:r>
              <a:rPr lang="en-GB" sz="900" dirty="0" err="1" smtClean="0">
                <a:solidFill>
                  <a:srgbClr val="000000"/>
                </a:solidFill>
                <a:latin typeface="Calibri" pitchFamily="34" charset="0"/>
              </a:rPr>
              <a:t>résultats</a:t>
            </a:r>
            <a:r>
              <a:rPr lang="en-GB" sz="900" dirty="0" smtClean="0">
                <a:solidFill>
                  <a:srgbClr val="000000"/>
                </a:solidFill>
                <a:latin typeface="Calibri" pitchFamily="34" charset="0"/>
              </a:rPr>
              <a:t>. </a:t>
            </a:r>
            <a:r>
              <a:rPr lang="en-GB" sz="900" dirty="0" err="1">
                <a:solidFill>
                  <a:srgbClr val="000000"/>
                </a:solidFill>
                <a:latin typeface="Calibri" pitchFamily="34" charset="0"/>
              </a:rPr>
              <a:t>L</a:t>
            </a:r>
            <a:r>
              <a:rPr lang="en-GB" sz="900" dirty="0" err="1" smtClean="0">
                <a:solidFill>
                  <a:srgbClr val="000000"/>
                </a:solidFill>
                <a:latin typeface="Calibri" pitchFamily="34" charset="0"/>
              </a:rPr>
              <a:t>orsque</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sont</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utilisés</a:t>
            </a:r>
            <a:r>
              <a:rPr lang="en-GB" sz="900" dirty="0" smtClean="0">
                <a:solidFill>
                  <a:srgbClr val="000000"/>
                </a:solidFill>
                <a:latin typeface="Calibri" pitchFamily="34" charset="0"/>
              </a:rPr>
              <a:t>, par </a:t>
            </a:r>
            <a:r>
              <a:rPr lang="en-GB" sz="900" dirty="0" err="1" smtClean="0">
                <a:solidFill>
                  <a:srgbClr val="000000"/>
                </a:solidFill>
                <a:latin typeface="Calibri" pitchFamily="34" charset="0"/>
              </a:rPr>
              <a:t>exemple</a:t>
            </a:r>
            <a:r>
              <a:rPr lang="en-GB" sz="900" dirty="0" smtClean="0">
                <a:solidFill>
                  <a:srgbClr val="000000"/>
                </a:solidFill>
                <a:latin typeface="Calibri" pitchFamily="34" charset="0"/>
              </a:rPr>
              <a:t>, des </a:t>
            </a:r>
            <a:r>
              <a:rPr lang="en-GB" sz="900" dirty="0" err="1" smtClean="0">
                <a:solidFill>
                  <a:srgbClr val="000000"/>
                </a:solidFill>
                <a:latin typeface="Calibri" pitchFamily="34" charset="0"/>
              </a:rPr>
              <a:t>moustiques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collectés</a:t>
            </a:r>
            <a:r>
              <a:rPr lang="en-GB" sz="900" dirty="0" smtClean="0">
                <a:solidFill>
                  <a:srgbClr val="000000"/>
                </a:solidFill>
                <a:latin typeface="Calibri" pitchFamily="34" charset="0"/>
              </a:rPr>
              <a:t> en champs, </a:t>
            </a:r>
            <a:r>
              <a:rPr lang="en-GB" sz="900" dirty="0" err="1" smtClean="0">
                <a:solidFill>
                  <a:srgbClr val="000000"/>
                </a:solidFill>
                <a:latin typeface="Calibri" pitchFamily="34" charset="0"/>
              </a:rPr>
              <a:t>il</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n’est</a:t>
            </a:r>
            <a:r>
              <a:rPr lang="en-GB" sz="900" dirty="0" smtClean="0">
                <a:solidFill>
                  <a:srgbClr val="000000"/>
                </a:solidFill>
                <a:latin typeface="Calibri" pitchFamily="34" charset="0"/>
              </a:rPr>
              <a:t> pas </a:t>
            </a:r>
            <a:r>
              <a:rPr lang="en-GB" sz="900" dirty="0" err="1" smtClean="0">
                <a:solidFill>
                  <a:srgbClr val="000000"/>
                </a:solidFill>
                <a:latin typeface="Calibri" pitchFamily="34" charset="0"/>
              </a:rPr>
              <a:t>souvent</a:t>
            </a:r>
            <a:r>
              <a:rPr lang="en-GB" sz="900" dirty="0" smtClean="0">
                <a:solidFill>
                  <a:srgbClr val="000000"/>
                </a:solidFill>
                <a:latin typeface="Calibri" pitchFamily="34" charset="0"/>
              </a:rPr>
              <a:t> possible de </a:t>
            </a:r>
            <a:r>
              <a:rPr lang="en-GB" sz="900" dirty="0" err="1" smtClean="0">
                <a:solidFill>
                  <a:srgbClr val="000000"/>
                </a:solidFill>
                <a:latin typeface="Calibri" pitchFamily="34" charset="0"/>
              </a:rPr>
              <a:t>trouver</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suffisamment</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d’adultes</a:t>
            </a:r>
            <a:r>
              <a:rPr lang="en-GB" sz="900" dirty="0" smtClean="0">
                <a:solidFill>
                  <a:srgbClr val="000000"/>
                </a:solidFill>
                <a:latin typeface="Calibri" pitchFamily="34" charset="0"/>
              </a:rPr>
              <a:t>, et </a:t>
            </a:r>
            <a:r>
              <a:rPr lang="en-GB" sz="900" dirty="0" err="1" smtClean="0">
                <a:solidFill>
                  <a:srgbClr val="000000"/>
                </a:solidFill>
                <a:latin typeface="Calibri" pitchFamily="34" charset="0"/>
              </a:rPr>
              <a:t>ceux</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trouvés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seront</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d’âge</a:t>
            </a:r>
            <a:r>
              <a:rPr lang="en-GB" sz="900" dirty="0" smtClean="0">
                <a:solidFill>
                  <a:srgbClr val="000000"/>
                </a:solidFill>
                <a:latin typeface="Calibri" pitchFamily="34" charset="0"/>
              </a:rPr>
              <a:t> et </a:t>
            </a:r>
            <a:r>
              <a:rPr lang="en-GB" sz="900" dirty="0" err="1" smtClean="0">
                <a:solidFill>
                  <a:srgbClr val="000000"/>
                </a:solidFill>
                <a:latin typeface="Calibri" pitchFamily="34" charset="0"/>
              </a:rPr>
              <a:t>d’alimentations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sanguines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mixtes</a:t>
            </a:r>
            <a:r>
              <a:rPr lang="en-GB" sz="900" dirty="0" smtClean="0">
                <a:solidFill>
                  <a:srgbClr val="000000"/>
                </a:solidFill>
                <a:latin typeface="Calibri" pitchFamily="34" charset="0"/>
              </a:rPr>
              <a:t>. </a:t>
            </a:r>
            <a:r>
              <a:rPr lang="en-GB" sz="900" dirty="0" err="1" smtClean="0">
                <a:solidFill>
                  <a:srgbClr val="000000"/>
                </a:solidFill>
                <a:latin typeface="Calibri" pitchFamily="34" charset="0"/>
              </a:rPr>
              <a:t>Ils</a:t>
            </a:r>
            <a:r>
              <a:rPr lang="en-GB" sz="900" dirty="0" smtClean="0">
                <a:solidFill>
                  <a:srgbClr val="000000"/>
                </a:solidFill>
                <a:latin typeface="Calibri" pitchFamily="34" charset="0"/>
              </a:rPr>
              <a:t> </a:t>
            </a:r>
            <a:r>
              <a:rPr lang="en-GB" sz="900" dirty="0" err="1">
                <a:solidFill>
                  <a:srgbClr val="000000"/>
                </a:solidFill>
                <a:latin typeface="Calibri" pitchFamily="34" charset="0"/>
              </a:rPr>
              <a:t>peuvent</a:t>
            </a:r>
            <a:r>
              <a:rPr lang="en-GB" sz="900" dirty="0">
                <a:solidFill>
                  <a:srgbClr val="000000"/>
                </a:solidFill>
                <a:latin typeface="Calibri" pitchFamily="34" charset="0"/>
              </a:rPr>
              <a:t> </a:t>
            </a:r>
            <a:r>
              <a:rPr lang="en-GB" sz="900" dirty="0" err="1">
                <a:solidFill>
                  <a:srgbClr val="000000"/>
                </a:solidFill>
                <a:latin typeface="Calibri" pitchFamily="34" charset="0"/>
              </a:rPr>
              <a:t>aussi</a:t>
            </a:r>
            <a:r>
              <a:rPr lang="en-GB" sz="900" dirty="0">
                <a:solidFill>
                  <a:srgbClr val="000000"/>
                </a:solidFill>
                <a:latin typeface="Calibri" pitchFamily="34" charset="0"/>
              </a:rPr>
              <a:t> </a:t>
            </a:r>
            <a:r>
              <a:rPr lang="en-GB" sz="900" dirty="0" err="1">
                <a:solidFill>
                  <a:srgbClr val="000000"/>
                </a:solidFill>
                <a:latin typeface="Calibri" pitchFamily="34" charset="0"/>
              </a:rPr>
              <a:t>avoir</a:t>
            </a:r>
            <a:r>
              <a:rPr lang="en-GB" sz="900" dirty="0">
                <a:solidFill>
                  <a:srgbClr val="000000"/>
                </a:solidFill>
                <a:latin typeface="Calibri" pitchFamily="34" charset="0"/>
              </a:rPr>
              <a:t> </a:t>
            </a:r>
            <a:r>
              <a:rPr lang="en-GB" sz="900" dirty="0" err="1">
                <a:solidFill>
                  <a:srgbClr val="000000"/>
                </a:solidFill>
                <a:latin typeface="Calibri" pitchFamily="34" charset="0"/>
              </a:rPr>
              <a:t>eu</a:t>
            </a:r>
            <a:r>
              <a:rPr lang="en-GB" sz="900" dirty="0">
                <a:solidFill>
                  <a:srgbClr val="000000"/>
                </a:solidFill>
                <a:latin typeface="Calibri" pitchFamily="34" charset="0"/>
              </a:rPr>
              <a:t> </a:t>
            </a:r>
            <a:r>
              <a:rPr lang="en-GB" sz="900" dirty="0" err="1">
                <a:solidFill>
                  <a:srgbClr val="000000"/>
                </a:solidFill>
                <a:latin typeface="Calibri" pitchFamily="34" charset="0"/>
              </a:rPr>
              <a:t>une</a:t>
            </a:r>
            <a:r>
              <a:rPr lang="en-GB" sz="900" dirty="0">
                <a:solidFill>
                  <a:srgbClr val="000000"/>
                </a:solidFill>
                <a:latin typeface="Calibri" pitchFamily="34" charset="0"/>
              </a:rPr>
              <a:t> exposition </a:t>
            </a:r>
            <a:r>
              <a:rPr lang="en-GB" sz="900" dirty="0" err="1">
                <a:solidFill>
                  <a:srgbClr val="000000"/>
                </a:solidFill>
                <a:latin typeface="Calibri" pitchFamily="34" charset="0"/>
              </a:rPr>
              <a:t>antérieure</a:t>
            </a:r>
            <a:r>
              <a:rPr lang="en-GB" sz="900" dirty="0">
                <a:solidFill>
                  <a:srgbClr val="000000"/>
                </a:solidFill>
                <a:latin typeface="Calibri" pitchFamily="34" charset="0"/>
              </a:rPr>
              <a:t> à des insecticides. </a:t>
            </a:r>
            <a:r>
              <a:rPr lang="fr-FR" sz="900" dirty="0">
                <a:solidFill>
                  <a:srgbClr val="000000"/>
                </a:solidFill>
                <a:latin typeface="Calibri" pitchFamily="34" charset="0"/>
              </a:rPr>
              <a:t>C</a:t>
            </a:r>
            <a:r>
              <a:rPr lang="fr-FR" sz="900" dirty="0" smtClean="0">
                <a:solidFill>
                  <a:srgbClr val="000000"/>
                </a:solidFill>
                <a:latin typeface="Calibri" pitchFamily="34" charset="0"/>
              </a:rPr>
              <a:t>ela </a:t>
            </a:r>
            <a:r>
              <a:rPr lang="fr-FR" sz="900" dirty="0">
                <a:solidFill>
                  <a:srgbClr val="000000"/>
                </a:solidFill>
                <a:latin typeface="Calibri" pitchFamily="34" charset="0"/>
              </a:rPr>
              <a:t>peut affecter leur sensibilité. Si </a:t>
            </a:r>
            <a:r>
              <a:rPr lang="fr-FR" sz="900" dirty="0" smtClean="0">
                <a:solidFill>
                  <a:srgbClr val="000000"/>
                </a:solidFill>
                <a:latin typeface="Calibri" pitchFamily="34" charset="0"/>
              </a:rPr>
              <a:t>des </a:t>
            </a:r>
            <a:r>
              <a:rPr lang="fr-FR" sz="900" dirty="0">
                <a:solidFill>
                  <a:srgbClr val="000000"/>
                </a:solidFill>
                <a:latin typeface="Calibri" pitchFamily="34" charset="0"/>
              </a:rPr>
              <a:t>larves sont collectées ou </a:t>
            </a:r>
            <a:r>
              <a:rPr lang="fr-FR" sz="900" dirty="0" smtClean="0">
                <a:solidFill>
                  <a:srgbClr val="000000"/>
                </a:solidFill>
                <a:latin typeface="Calibri" pitchFamily="34" charset="0"/>
              </a:rPr>
              <a:t>des adultes de </a:t>
            </a:r>
            <a:r>
              <a:rPr lang="fr-FR" sz="900" dirty="0">
                <a:solidFill>
                  <a:srgbClr val="000000"/>
                </a:solidFill>
                <a:latin typeface="Calibri" pitchFamily="34" charset="0"/>
              </a:rPr>
              <a:t>F1 </a:t>
            </a:r>
            <a:r>
              <a:rPr lang="fr-FR" sz="900" dirty="0" smtClean="0">
                <a:solidFill>
                  <a:srgbClr val="000000"/>
                </a:solidFill>
                <a:latin typeface="Calibri" pitchFamily="34" charset="0"/>
              </a:rPr>
              <a:t>utilisés</a:t>
            </a:r>
            <a:r>
              <a:rPr lang="fr-FR" sz="900" dirty="0">
                <a:solidFill>
                  <a:srgbClr val="000000"/>
                </a:solidFill>
                <a:latin typeface="Calibri" pitchFamily="34" charset="0"/>
              </a:rPr>
              <a:t>, l'accès à un laboratoire ou insectarium est nécessaire, et les résultats peuvent ne pas être entièrement représentatif de </a:t>
            </a:r>
            <a:r>
              <a:rPr lang="fr-FR" sz="900" dirty="0" smtClean="0">
                <a:solidFill>
                  <a:srgbClr val="000000"/>
                </a:solidFill>
                <a:latin typeface="Calibri" pitchFamily="34" charset="0"/>
              </a:rPr>
              <a:t>la population des moustiques locale</a:t>
            </a:r>
            <a:r>
              <a:rPr lang="fr-FR" sz="900" dirty="0" smtClean="0">
                <a:solidFill>
                  <a:srgbClr val="000000"/>
                </a:solidFill>
              </a:rPr>
              <a:t>.</a:t>
            </a:r>
          </a:p>
          <a:p>
            <a:pPr algn="just" eaLnBrk="0" hangingPunct="0"/>
            <a:r>
              <a:rPr lang="fr-FR" sz="900" dirty="0">
                <a:solidFill>
                  <a:srgbClr val="000000"/>
                </a:solidFill>
                <a:latin typeface="Calibri" pitchFamily="34" charset="0"/>
              </a:rPr>
              <a:t>Des méthodes </a:t>
            </a:r>
            <a:r>
              <a:rPr lang="fr-FR" sz="900" dirty="0" smtClean="0">
                <a:solidFill>
                  <a:srgbClr val="000000"/>
                </a:solidFill>
                <a:latin typeface="Calibri" pitchFamily="34" charset="0"/>
              </a:rPr>
              <a:t>d'essais basées </a:t>
            </a:r>
            <a:r>
              <a:rPr lang="fr-FR" sz="900" dirty="0">
                <a:solidFill>
                  <a:srgbClr val="000000"/>
                </a:solidFill>
                <a:latin typeface="Calibri" pitchFamily="34" charset="0"/>
              </a:rPr>
              <a:t>sur des tests biochimiques ou moléculaires sont également disponibles pour </a:t>
            </a:r>
            <a:r>
              <a:rPr lang="fr-FR" sz="900" dirty="0" smtClean="0">
                <a:solidFill>
                  <a:srgbClr val="000000"/>
                </a:solidFill>
                <a:latin typeface="Calibri" pitchFamily="34" charset="0"/>
              </a:rPr>
              <a:t>surveiller la résistance</a:t>
            </a:r>
            <a:r>
              <a:rPr lang="fr-FR" sz="900" dirty="0">
                <a:solidFill>
                  <a:srgbClr val="000000"/>
                </a:solidFill>
                <a:latin typeface="Calibri" pitchFamily="34" charset="0"/>
              </a:rPr>
              <a:t>. Ces tests détectent la présence d'un mécanisme de résistance particulier ou d'un gène et, pour certains, sont </a:t>
            </a:r>
            <a:r>
              <a:rPr lang="fr-FR" sz="900" dirty="0" smtClean="0">
                <a:solidFill>
                  <a:srgbClr val="000000"/>
                </a:solidFill>
                <a:latin typeface="Calibri" pitchFamily="34" charset="0"/>
              </a:rPr>
              <a:t>capables </a:t>
            </a:r>
            <a:r>
              <a:rPr lang="fr-FR" sz="900" dirty="0">
                <a:solidFill>
                  <a:srgbClr val="000000"/>
                </a:solidFill>
                <a:latin typeface="Calibri" pitchFamily="34" charset="0"/>
              </a:rPr>
              <a:t>d'identifier des génotypes (hétérozygotes ou homozygotes pour la résistance). Toutefois, un matériel spécialisé est nécessaire pour ces techniques. </a:t>
            </a:r>
            <a:r>
              <a:rPr lang="fr-FR" sz="900" dirty="0" smtClean="0">
                <a:solidFill>
                  <a:srgbClr val="000000"/>
                </a:solidFill>
                <a:latin typeface="Calibri" pitchFamily="34" charset="0"/>
              </a:rPr>
              <a:t>Alors que </a:t>
            </a:r>
            <a:r>
              <a:rPr lang="fr-FR" sz="900" dirty="0">
                <a:solidFill>
                  <a:srgbClr val="000000"/>
                </a:solidFill>
                <a:latin typeface="Calibri" pitchFamily="34" charset="0"/>
              </a:rPr>
              <a:t>les progrès de ces technologies continuent, </a:t>
            </a:r>
            <a:r>
              <a:rPr lang="fr-FR" sz="900" dirty="0" smtClean="0">
                <a:solidFill>
                  <a:srgbClr val="000000"/>
                </a:solidFill>
                <a:latin typeface="Calibri" pitchFamily="34" charset="0"/>
              </a:rPr>
              <a:t>leur </a:t>
            </a:r>
            <a:r>
              <a:rPr lang="fr-FR" sz="900" dirty="0">
                <a:solidFill>
                  <a:srgbClr val="000000"/>
                </a:solidFill>
                <a:latin typeface="Calibri" pitchFamily="34" charset="0"/>
              </a:rPr>
              <a:t>potentiel en tant </a:t>
            </a:r>
            <a:r>
              <a:rPr lang="fr-FR" sz="900" dirty="0" smtClean="0">
                <a:solidFill>
                  <a:srgbClr val="000000"/>
                </a:solidFill>
                <a:latin typeface="Calibri" pitchFamily="34" charset="0"/>
              </a:rPr>
              <a:t>que véritables </a:t>
            </a:r>
            <a:r>
              <a:rPr lang="fr-FR" sz="900" dirty="0">
                <a:solidFill>
                  <a:srgbClr val="000000"/>
                </a:solidFill>
                <a:latin typeface="Calibri" pitchFamily="34" charset="0"/>
              </a:rPr>
              <a:t>tests sur le </a:t>
            </a:r>
            <a:r>
              <a:rPr lang="fr-FR" sz="900" dirty="0" smtClean="0">
                <a:solidFill>
                  <a:srgbClr val="000000"/>
                </a:solidFill>
                <a:latin typeface="Calibri" pitchFamily="34" charset="0"/>
              </a:rPr>
              <a:t>terrain </a:t>
            </a:r>
            <a:r>
              <a:rPr lang="fr-FR" sz="900" dirty="0">
                <a:solidFill>
                  <a:srgbClr val="000000"/>
                </a:solidFill>
                <a:latin typeface="Calibri" pitchFamily="34" charset="0"/>
              </a:rPr>
              <a:t>n'a pas encore été pleinement </a:t>
            </a:r>
            <a:r>
              <a:rPr lang="fr-FR" sz="900" dirty="0" smtClean="0">
                <a:solidFill>
                  <a:srgbClr val="000000"/>
                </a:solidFill>
                <a:latin typeface="Calibri" pitchFamily="34" charset="0"/>
              </a:rPr>
              <a:t>démontré.</a:t>
            </a:r>
            <a:endParaRPr lang="en-GB" sz="400" dirty="0">
              <a:solidFill>
                <a:srgbClr val="000000"/>
              </a:solidFill>
              <a:latin typeface="Calibri" pitchFamily="34" charset="0"/>
            </a:endParaRPr>
          </a:p>
        </p:txBody>
      </p:sp>
      <p:sp>
        <p:nvSpPr>
          <p:cNvPr id="26" name="Text Box 18"/>
          <p:cNvSpPr txBox="1">
            <a:spLocks noChangeArrowheads="1"/>
          </p:cNvSpPr>
          <p:nvPr/>
        </p:nvSpPr>
        <p:spPr bwMode="auto">
          <a:xfrm>
            <a:off x="348792" y="3312262"/>
            <a:ext cx="4638847" cy="315471"/>
          </a:xfrm>
          <a:prstGeom prst="rect">
            <a:avLst/>
          </a:prstGeom>
          <a:noFill/>
          <a:ln w="9525">
            <a:noFill/>
            <a:miter lim="800000"/>
            <a:headEnd/>
            <a:tailEnd/>
          </a:ln>
        </p:spPr>
        <p:txBody>
          <a:bodyPr wrap="square">
            <a:spAutoFit/>
          </a:bodyPr>
          <a:lstStyle/>
          <a:p>
            <a:pPr algn="just" defTabSz="914400"/>
            <a:r>
              <a:rPr lang="fr-FR" sz="650" b="1" dirty="0">
                <a:latin typeface="+mn-lt"/>
              </a:rPr>
              <a:t>Préparation </a:t>
            </a:r>
            <a:r>
              <a:rPr lang="fr-FR" sz="650" b="1" dirty="0" smtClean="0">
                <a:latin typeface="+mn-lt"/>
              </a:rPr>
              <a:t>de « l‘Enzyme-</a:t>
            </a:r>
            <a:r>
              <a:rPr lang="fr-FR" sz="650" b="1" dirty="0" err="1" smtClean="0">
                <a:latin typeface="+mn-lt"/>
              </a:rPr>
              <a:t>linked</a:t>
            </a:r>
            <a:r>
              <a:rPr lang="fr-FR" sz="650" b="1" dirty="0" smtClean="0">
                <a:latin typeface="+mn-lt"/>
              </a:rPr>
              <a:t> </a:t>
            </a:r>
            <a:r>
              <a:rPr lang="fr-FR" sz="650" b="1" dirty="0" err="1" smtClean="0">
                <a:latin typeface="+mn-lt"/>
              </a:rPr>
              <a:t>Immunosorbent</a:t>
            </a:r>
            <a:r>
              <a:rPr lang="fr-FR" sz="650" b="1" dirty="0" smtClean="0">
                <a:latin typeface="+mn-lt"/>
              </a:rPr>
              <a:t> </a:t>
            </a:r>
            <a:r>
              <a:rPr lang="fr-FR" sz="650" b="1" dirty="0" err="1" smtClean="0">
                <a:latin typeface="+mn-lt"/>
              </a:rPr>
              <a:t>Assay</a:t>
            </a:r>
            <a:r>
              <a:rPr lang="fr-FR" sz="650" b="1" dirty="0" smtClean="0">
                <a:latin typeface="+mn-lt"/>
              </a:rPr>
              <a:t> » (ELISA), </a:t>
            </a:r>
            <a:r>
              <a:rPr lang="fr-FR" sz="650" dirty="0" smtClean="0">
                <a:latin typeface="+mn-lt"/>
              </a:rPr>
              <a:t>une </a:t>
            </a:r>
            <a:r>
              <a:rPr lang="fr-FR" sz="650" dirty="0">
                <a:latin typeface="+mn-lt"/>
              </a:rPr>
              <a:t>technique </a:t>
            </a:r>
            <a:r>
              <a:rPr lang="fr-FR" sz="650" dirty="0" smtClean="0">
                <a:latin typeface="+mn-lt"/>
              </a:rPr>
              <a:t>biochimique, </a:t>
            </a:r>
            <a:r>
              <a:rPr lang="fr-FR" sz="650" dirty="0">
                <a:latin typeface="+mn-lt"/>
              </a:rPr>
              <a:t>capable de détecter la présence d'anticorps ou d'antigènes du </a:t>
            </a:r>
            <a:r>
              <a:rPr lang="fr-FR" sz="650" dirty="0" smtClean="0">
                <a:latin typeface="+mn-lt"/>
              </a:rPr>
              <a:t>paludisme </a:t>
            </a:r>
            <a:r>
              <a:rPr lang="fr-FR" sz="650" dirty="0">
                <a:latin typeface="+mn-lt"/>
              </a:rPr>
              <a:t>à partir de sérums de sang humain, et la présence des allèles de résistance des moustiques</a:t>
            </a:r>
            <a:r>
              <a:rPr lang="fr-FR" sz="800" dirty="0" smtClean="0"/>
              <a:t>.</a:t>
            </a:r>
            <a:endParaRPr lang="fr-FR" sz="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7360" y="2270158"/>
            <a:ext cx="1472131" cy="1065602"/>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160" y="2268707"/>
            <a:ext cx="1404738" cy="1052788"/>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32770" name="Rectangle 41"/>
          <p:cNvSpPr>
            <a:spLocks noChangeArrowheads="1"/>
          </p:cNvSpPr>
          <p:nvPr/>
        </p:nvSpPr>
        <p:spPr bwMode="auto">
          <a:xfrm>
            <a:off x="203200" y="134938"/>
            <a:ext cx="4611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err="1">
                <a:solidFill>
                  <a:schemeClr val="bg1"/>
                </a:solidFill>
                <a:latin typeface="Calibri" charset="0"/>
              </a:rPr>
              <a:t>Méthodes</a:t>
            </a:r>
            <a:r>
              <a:rPr lang="en-GB" b="1" dirty="0">
                <a:solidFill>
                  <a:schemeClr val="bg1"/>
                </a:solidFill>
                <a:latin typeface="Calibri" charset="0"/>
              </a:rPr>
              <a:t> de </a:t>
            </a:r>
            <a:r>
              <a:rPr lang="en-GB" b="1" dirty="0" smtClean="0">
                <a:solidFill>
                  <a:schemeClr val="bg1"/>
                </a:solidFill>
                <a:latin typeface="Calibri" charset="0"/>
              </a:rPr>
              <a:t>surveillance </a:t>
            </a:r>
            <a:r>
              <a:rPr lang="en-GB" b="1" dirty="0">
                <a:solidFill>
                  <a:schemeClr val="bg1"/>
                </a:solidFill>
                <a:latin typeface="Calibri" charset="0"/>
              </a:rPr>
              <a:t>- </a:t>
            </a:r>
            <a:r>
              <a:rPr lang="en-GB" b="1" dirty="0" smtClean="0">
                <a:solidFill>
                  <a:schemeClr val="bg1"/>
                </a:solidFill>
                <a:latin typeface="Calibri" charset="0"/>
              </a:rPr>
              <a:t>Résumé </a:t>
            </a:r>
            <a:endParaRPr lang="en-GB" b="1" dirty="0">
              <a:solidFill>
                <a:schemeClr val="bg1"/>
              </a:solidFill>
              <a:latin typeface="Calibri" charset="0"/>
            </a:endParaRPr>
          </a:p>
        </p:txBody>
      </p:sp>
      <p:sp>
        <p:nvSpPr>
          <p:cNvPr id="10" name="Round Diagonal Corner Rectangle 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grpSp>
        <p:nvGrpSpPr>
          <p:cNvPr id="32772" name="Group 13"/>
          <p:cNvGrpSpPr>
            <a:grpSpLocks/>
          </p:cNvGrpSpPr>
          <p:nvPr/>
        </p:nvGrpSpPr>
        <p:grpSpPr bwMode="auto">
          <a:xfrm>
            <a:off x="5022868" y="3594096"/>
            <a:ext cx="288661" cy="215444"/>
            <a:chOff x="5068468" y="3594263"/>
            <a:chExt cx="288591" cy="213179"/>
          </a:xfrm>
        </p:grpSpPr>
        <p:sp>
          <p:nvSpPr>
            <p:cNvPr id="32777" name="TextBox 14"/>
            <p:cNvSpPr txBox="1">
              <a:spLocks noChangeArrowheads="1"/>
            </p:cNvSpPr>
            <p:nvPr/>
          </p:nvSpPr>
          <p:spPr bwMode="auto">
            <a:xfrm>
              <a:off x="5068468" y="3594263"/>
              <a:ext cx="288591" cy="21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17</a:t>
              </a:r>
              <a:endParaRPr lang="en-GB" sz="800" dirty="0">
                <a:latin typeface="Calibri" charset="0"/>
              </a:endParaRPr>
            </a:p>
          </p:txBody>
        </p:sp>
        <p:cxnSp>
          <p:nvCxnSpPr>
            <p:cNvPr id="16" name="Straight Connector 15"/>
            <p:cNvCxnSpPr/>
            <p:nvPr/>
          </p:nvCxnSpPr>
          <p:spPr>
            <a:xfrm rot="5400000">
              <a:off x="5054917" y="3702649"/>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48136" name="Rectangle 8"/>
          <p:cNvSpPr>
            <a:spLocks noChangeArrowheads="1"/>
          </p:cNvSpPr>
          <p:nvPr/>
        </p:nvSpPr>
        <p:spPr bwMode="auto">
          <a:xfrm>
            <a:off x="249383" y="561728"/>
            <a:ext cx="4857354" cy="276999"/>
          </a:xfrm>
          <a:prstGeom prst="rect">
            <a:avLst/>
          </a:prstGeom>
          <a:noFill/>
          <a:ln w="9525">
            <a:noFill/>
            <a:miter lim="800000"/>
            <a:headEnd/>
            <a:tailEnd/>
          </a:ln>
          <a:effectLst/>
        </p:spPr>
        <p:txBody>
          <a:bodyPr wrap="square" lIns="0" tIns="0" rIns="0" bIns="0" anchor="ctr">
            <a:spAutoFit/>
          </a:bodyPr>
          <a:lstStyle/>
          <a:p>
            <a:pPr eaLnBrk="0" hangingPunct="0">
              <a:defRPr/>
            </a:pPr>
            <a:r>
              <a:rPr lang="fr-FR" sz="900" b="1" dirty="0" smtClean="0">
                <a:solidFill>
                  <a:srgbClr val="000000"/>
                </a:solidFill>
                <a:latin typeface="+mn-lt"/>
                <a:ea typeface="+mn-ea"/>
                <a:cs typeface="Arial" pitchFamily="34" charset="0"/>
              </a:rPr>
              <a:t>Schéma </a:t>
            </a:r>
            <a:r>
              <a:rPr lang="fr-FR" sz="900" b="1" dirty="0">
                <a:solidFill>
                  <a:srgbClr val="000000"/>
                </a:solidFill>
                <a:latin typeface="+mn-lt"/>
                <a:ea typeface="+mn-ea"/>
                <a:cs typeface="Arial" pitchFamily="34" charset="0"/>
              </a:rPr>
              <a:t>simplifié indiquant les mesures possibles dans un programme de surveillance de la résistance</a:t>
            </a:r>
          </a:p>
          <a:p>
            <a:pPr eaLnBrk="0" hangingPunct="0">
              <a:defRPr/>
            </a:pPr>
            <a:endParaRPr lang="en-GB" sz="900" b="1" dirty="0">
              <a:latin typeface="+mn-lt"/>
              <a:ea typeface="+mn-ea"/>
              <a:cs typeface="Arial" pitchFamily="34" charset="0"/>
            </a:endParaRPr>
          </a:p>
        </p:txBody>
      </p:sp>
      <p:sp>
        <p:nvSpPr>
          <p:cNvPr id="5122" name="Control 2"/>
          <p:cNvSpPr>
            <a:spLocks noChangeArrowheads="1" noChangeShapeType="1"/>
          </p:cNvSpPr>
          <p:nvPr/>
        </p:nvSpPr>
        <p:spPr bwMode="auto">
          <a:xfrm>
            <a:off x="-2160588" y="5903913"/>
            <a:ext cx="4248151" cy="1223962"/>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5123" name="Control 5"/>
          <p:cNvSpPr>
            <a:spLocks noChangeArrowheads="1" noChangeShapeType="1"/>
          </p:cNvSpPr>
          <p:nvPr/>
        </p:nvSpPr>
        <p:spPr bwMode="auto">
          <a:xfrm>
            <a:off x="-2160588" y="7131050"/>
            <a:ext cx="4319588" cy="6762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pic>
        <p:nvPicPr>
          <p:cNvPr id="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7780" y="763315"/>
            <a:ext cx="4958957" cy="26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33794" name="Rectangle 41"/>
          <p:cNvSpPr>
            <a:spLocks noChangeArrowheads="1"/>
          </p:cNvSpPr>
          <p:nvPr/>
        </p:nvSpPr>
        <p:spPr bwMode="auto">
          <a:xfrm>
            <a:off x="203200" y="134938"/>
            <a:ext cx="4611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err="1" smtClean="0">
                <a:solidFill>
                  <a:schemeClr val="bg1"/>
                </a:solidFill>
                <a:latin typeface="Calibri" charset="0"/>
              </a:rPr>
              <a:t>Diriger</a:t>
            </a:r>
            <a:r>
              <a:rPr lang="en-GB" b="1" dirty="0" smtClean="0">
                <a:solidFill>
                  <a:schemeClr val="bg1"/>
                </a:solidFill>
                <a:latin typeface="Calibri" charset="0"/>
              </a:rPr>
              <a:t> un programme de surveillance des </a:t>
            </a:r>
            <a:r>
              <a:rPr lang="en-GB" b="1" dirty="0" err="1" smtClean="0">
                <a:solidFill>
                  <a:schemeClr val="bg1"/>
                </a:solidFill>
                <a:latin typeface="Calibri" charset="0"/>
              </a:rPr>
              <a:t>vecteurs</a:t>
            </a:r>
            <a:endParaRPr lang="en-GB" b="1" dirty="0">
              <a:solidFill>
                <a:schemeClr val="bg1"/>
              </a:solidFill>
              <a:latin typeface="Calibri" charset="0"/>
            </a:endParaRPr>
          </a:p>
        </p:txBody>
      </p:sp>
      <p:sp>
        <p:nvSpPr>
          <p:cNvPr id="10" name="Round Diagonal Corner Rectangle 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sp>
        <p:nvSpPr>
          <p:cNvPr id="7170" name="Control 2"/>
          <p:cNvSpPr>
            <a:spLocks noChangeArrowheads="1" noChangeShapeType="1"/>
          </p:cNvSpPr>
          <p:nvPr/>
        </p:nvSpPr>
        <p:spPr bwMode="auto">
          <a:xfrm>
            <a:off x="-2160588" y="5903913"/>
            <a:ext cx="4248151" cy="1223962"/>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7171" name="Control 3"/>
          <p:cNvSpPr>
            <a:spLocks noChangeArrowheads="1" noChangeShapeType="1"/>
          </p:cNvSpPr>
          <p:nvPr/>
        </p:nvSpPr>
        <p:spPr bwMode="auto">
          <a:xfrm>
            <a:off x="-2160588" y="7131050"/>
            <a:ext cx="4319588" cy="6762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12" name="Rectangle 4"/>
          <p:cNvSpPr>
            <a:spLocks noChangeArrowheads="1"/>
          </p:cNvSpPr>
          <p:nvPr/>
        </p:nvSpPr>
        <p:spPr bwMode="auto">
          <a:xfrm>
            <a:off x="204788" y="404101"/>
            <a:ext cx="4875211" cy="3262432"/>
          </a:xfrm>
          <a:prstGeom prst="rect">
            <a:avLst/>
          </a:prstGeom>
          <a:noFill/>
          <a:ln w="9525">
            <a:noFill/>
            <a:miter lim="800000"/>
            <a:headEnd/>
            <a:tailEnd/>
          </a:ln>
        </p:spPr>
        <p:txBody>
          <a:bodyPr wrap="square" lIns="0" tIns="0" rIns="0" bIns="0" anchor="ctr">
            <a:spAutoFit/>
          </a:bodyPr>
          <a:lstStyle/>
          <a:p>
            <a:pPr algn="just" eaLnBrk="0" hangingPunct="0"/>
            <a:r>
              <a:rPr lang="fr-FR" sz="900" i="1" dirty="0" smtClean="0">
                <a:solidFill>
                  <a:srgbClr val="000000"/>
                </a:solidFill>
                <a:latin typeface="Calibri" pitchFamily="34" charset="0"/>
              </a:rPr>
              <a:t>Si la résistance est soupçonnée:</a:t>
            </a:r>
          </a:p>
          <a:p>
            <a:pPr algn="just" eaLnBrk="0" hangingPunct="0"/>
            <a:r>
              <a:rPr lang="fr-FR" sz="900" dirty="0" smtClean="0">
                <a:solidFill>
                  <a:srgbClr val="000000"/>
                </a:solidFill>
                <a:latin typeface="Calibri" pitchFamily="34" charset="0"/>
              </a:rPr>
              <a:t>La première question à se poser est, pourquoi la résistance est-elle soupçonnée? Il peut y avoir plusieurs raisons à cela:</a:t>
            </a:r>
          </a:p>
          <a:p>
            <a:pPr lvl="1" algn="just" eaLnBrk="0" hangingPunct="0">
              <a:buFont typeface="Arial" charset="0"/>
              <a:buChar char="•"/>
            </a:pPr>
            <a:r>
              <a:rPr lang="fr-FR" sz="900" dirty="0" smtClean="0">
                <a:solidFill>
                  <a:srgbClr val="000000"/>
                </a:solidFill>
                <a:latin typeface="Calibri" pitchFamily="34" charset="0"/>
              </a:rPr>
              <a:t>Diminution de la sensibilité détectée au cours de la surveillance</a:t>
            </a:r>
          </a:p>
          <a:p>
            <a:pPr lvl="1" algn="just" eaLnBrk="0" hangingPunct="0">
              <a:buFont typeface="Arial" charset="0"/>
              <a:buChar char="•"/>
            </a:pPr>
            <a:r>
              <a:rPr lang="fr-FR" sz="900" dirty="0" smtClean="0">
                <a:solidFill>
                  <a:srgbClr val="000000"/>
                </a:solidFill>
                <a:latin typeface="Calibri" pitchFamily="34" charset="0"/>
              </a:rPr>
              <a:t>Plaintes  des utilisateurs locaux </a:t>
            </a:r>
          </a:p>
          <a:p>
            <a:pPr lvl="1" algn="just" eaLnBrk="0" hangingPunct="0">
              <a:buFont typeface="Arial" charset="0"/>
              <a:buChar char="•"/>
            </a:pPr>
            <a:r>
              <a:rPr lang="fr-FR" sz="900" dirty="0" smtClean="0">
                <a:solidFill>
                  <a:srgbClr val="000000"/>
                </a:solidFill>
                <a:latin typeface="Calibri" pitchFamily="34" charset="0"/>
              </a:rPr>
              <a:t>Croissance du taux de transmission des maladies</a:t>
            </a:r>
          </a:p>
          <a:p>
            <a:pPr lvl="1" algn="just" eaLnBrk="0" hangingPunct="0">
              <a:buFont typeface="Arial" charset="0"/>
              <a:buChar char="•"/>
            </a:pPr>
            <a:r>
              <a:rPr lang="fr-FR" sz="900" dirty="0" smtClean="0">
                <a:solidFill>
                  <a:srgbClr val="000000"/>
                </a:solidFill>
                <a:latin typeface="Calibri" pitchFamily="34" charset="0"/>
              </a:rPr>
              <a:t>Vecteurs vus en grand nombre dans les zones traitées et évidence de reproduction</a:t>
            </a:r>
          </a:p>
          <a:p>
            <a:pPr algn="just" eaLnBrk="0" hangingPunct="0"/>
            <a:r>
              <a:rPr lang="fr-FR" sz="900" dirty="0" smtClean="0">
                <a:solidFill>
                  <a:srgbClr val="000000"/>
                </a:solidFill>
                <a:latin typeface="Calibri" pitchFamily="34" charset="0"/>
              </a:rPr>
              <a:t>Dans de nombreux cas, l'échec du contrôle peut être du à des raisons autres que la résistance aux insecticides et</a:t>
            </a:r>
            <a:r>
              <a:rPr lang="fr-FR" sz="900" dirty="0" smtClean="0">
                <a:latin typeface="Calibri" pitchFamily="34" charset="0"/>
              </a:rPr>
              <a:t>, par conséquent, les soupçons de résistance doivent être confirmés par des tests. Une enquête de la zone doit être faite et les moustiques doivent être collectés et testés. Si la résistance est confirmée, l'enquête devra être élargie afin que l'étendue du problème puisse être évaluée</a:t>
            </a:r>
            <a:r>
              <a:rPr lang="fr-FR" sz="900" dirty="0" smtClean="0"/>
              <a:t>.</a:t>
            </a:r>
            <a:endParaRPr lang="fr-FR" sz="900" dirty="0" smtClean="0">
              <a:latin typeface="Calibri" pitchFamily="34" charset="0"/>
            </a:endParaRPr>
          </a:p>
          <a:p>
            <a:pPr algn="just" eaLnBrk="0" hangingPunct="0"/>
            <a:endParaRPr lang="fr-FR" sz="500" dirty="0" smtClean="0">
              <a:latin typeface="Calibri" pitchFamily="34" charset="0"/>
            </a:endParaRPr>
          </a:p>
          <a:p>
            <a:pPr algn="just" eaLnBrk="0" hangingPunct="0"/>
            <a:r>
              <a:rPr lang="fr-FR" sz="900" i="1" dirty="0" smtClean="0">
                <a:latin typeface="Calibri" pitchFamily="34" charset="0"/>
              </a:rPr>
              <a:t>Si la résistance est confirmée:</a:t>
            </a:r>
          </a:p>
          <a:p>
            <a:pPr algn="just"/>
            <a:r>
              <a:rPr lang="fr-FR" sz="900" dirty="0" smtClean="0">
                <a:latin typeface="Calibri" pitchFamily="34" charset="0"/>
              </a:rPr>
              <a:t>Il y a plusieurs  questions à prendre en considération avant qu’une action ne soit menée:</a:t>
            </a:r>
          </a:p>
          <a:p>
            <a:pPr lvl="1" algn="just">
              <a:buFont typeface="Arial" charset="0"/>
              <a:buChar char="•"/>
            </a:pPr>
            <a:r>
              <a:rPr lang="fr-FR" sz="900" dirty="0" smtClean="0">
                <a:latin typeface="Calibri" pitchFamily="34" charset="0"/>
              </a:rPr>
              <a:t>Quelle est l’ampleur de la résistance?</a:t>
            </a:r>
          </a:p>
          <a:p>
            <a:pPr lvl="1" algn="just">
              <a:buFont typeface="Arial" charset="0"/>
              <a:buChar char="•"/>
            </a:pPr>
            <a:r>
              <a:rPr lang="fr-FR" sz="900" dirty="0" smtClean="0">
                <a:latin typeface="Calibri" pitchFamily="34" charset="0"/>
              </a:rPr>
              <a:t>Quelles sont les espèces résistantes?</a:t>
            </a:r>
          </a:p>
          <a:p>
            <a:pPr lvl="1" algn="just">
              <a:buFont typeface="Arial" charset="0"/>
              <a:buChar char="•"/>
            </a:pPr>
            <a:r>
              <a:rPr lang="fr-FR" sz="900" dirty="0" smtClean="0">
                <a:latin typeface="Calibri" pitchFamily="34" charset="0"/>
              </a:rPr>
              <a:t>Quelle est la proportion d'individus résistants dans la population, et quel est son impact sur le programme de  contrôle?</a:t>
            </a:r>
          </a:p>
          <a:p>
            <a:pPr lvl="1" algn="just">
              <a:buFont typeface="Arial" charset="0"/>
              <a:buChar char="•"/>
            </a:pPr>
            <a:r>
              <a:rPr lang="fr-FR" sz="900" dirty="0" smtClean="0">
                <a:latin typeface="Calibri" pitchFamily="34" charset="0"/>
              </a:rPr>
              <a:t>Quel est le(s) mécanisme(s) de résistance en cause et le niveau de résistance chez les espèces cibles?</a:t>
            </a:r>
          </a:p>
          <a:p>
            <a:pPr lvl="1" algn="just">
              <a:buFont typeface="Arial" charset="0"/>
              <a:buChar char="•"/>
            </a:pPr>
            <a:r>
              <a:rPr lang="fr-FR" sz="900" dirty="0" smtClean="0">
                <a:latin typeface="Calibri" pitchFamily="34" charset="0"/>
              </a:rPr>
              <a:t>Quelle est la source de pression en insecticide?</a:t>
            </a:r>
          </a:p>
          <a:p>
            <a:pPr lvl="1" indent="0"/>
            <a:endParaRPr lang="fr-FR" sz="500" i="1" dirty="0" smtClean="0">
              <a:latin typeface="Calibri" pitchFamily="34" charset="0"/>
            </a:endParaRPr>
          </a:p>
          <a:p>
            <a:r>
              <a:rPr lang="fr-FR" sz="900" i="1" dirty="0" smtClean="0">
                <a:latin typeface="Calibri" pitchFamily="34" charset="0"/>
              </a:rPr>
              <a:t>Voir les organigrammes suivants pour plus d'informations:</a:t>
            </a:r>
          </a:p>
          <a:p>
            <a:pPr lvl="1" indent="0" algn="just"/>
            <a:endParaRPr lang="fr-FR" sz="500" dirty="0">
              <a:latin typeface="Calibri" pitchFamily="34" charset="0"/>
            </a:endParaRPr>
          </a:p>
        </p:txBody>
      </p:sp>
      <p:grpSp>
        <p:nvGrpSpPr>
          <p:cNvPr id="14" name="Group 10"/>
          <p:cNvGrpSpPr>
            <a:grpSpLocks/>
          </p:cNvGrpSpPr>
          <p:nvPr/>
        </p:nvGrpSpPr>
        <p:grpSpPr bwMode="auto">
          <a:xfrm>
            <a:off x="5022850" y="3594100"/>
            <a:ext cx="287338" cy="215900"/>
            <a:chOff x="5068470" y="3594266"/>
            <a:chExt cx="287682" cy="213630"/>
          </a:xfrm>
        </p:grpSpPr>
        <p:sp>
          <p:nvSpPr>
            <p:cNvPr id="15" name="TextBox 11"/>
            <p:cNvSpPr txBox="1">
              <a:spLocks noChangeArrowheads="1"/>
            </p:cNvSpPr>
            <p:nvPr/>
          </p:nvSpPr>
          <p:spPr bwMode="auto">
            <a:xfrm>
              <a:off x="5068470" y="3594266"/>
              <a:ext cx="287682" cy="213630"/>
            </a:xfrm>
            <a:prstGeom prst="rect">
              <a:avLst/>
            </a:prstGeom>
            <a:noFill/>
            <a:ln w="9525">
              <a:noFill/>
              <a:miter lim="800000"/>
              <a:headEnd/>
              <a:tailEnd/>
            </a:ln>
          </p:spPr>
          <p:txBody>
            <a:bodyPr wrap="none">
              <a:spAutoFit/>
            </a:bodyPr>
            <a:lstStyle/>
            <a:p>
              <a:r>
                <a:rPr lang="en-GB" sz="800" dirty="0">
                  <a:latin typeface="Calibri" pitchFamily="34" charset="0"/>
                </a:rPr>
                <a:t>18</a:t>
              </a:r>
            </a:p>
          </p:txBody>
        </p:sp>
        <p:cxnSp>
          <p:nvCxnSpPr>
            <p:cNvPr id="16" name="Straight Connector 15"/>
            <p:cNvCxnSpPr/>
            <p:nvPr/>
          </p:nvCxnSpPr>
          <p:spPr>
            <a:xfrm rot="5400000">
              <a:off x="5055002" y="3702652"/>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7170" name="Control 2"/>
          <p:cNvSpPr>
            <a:spLocks noChangeArrowheads="1" noChangeShapeType="1"/>
          </p:cNvSpPr>
          <p:nvPr/>
        </p:nvSpPr>
        <p:spPr bwMode="auto">
          <a:xfrm>
            <a:off x="-2160588" y="5903913"/>
            <a:ext cx="4248151" cy="1223962"/>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7171" name="Control 3"/>
          <p:cNvSpPr>
            <a:spLocks noChangeArrowheads="1" noChangeShapeType="1"/>
          </p:cNvSpPr>
          <p:nvPr/>
        </p:nvSpPr>
        <p:spPr bwMode="auto">
          <a:xfrm>
            <a:off x="-2160588" y="7131050"/>
            <a:ext cx="4319588" cy="6762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11" name="Round Diagonal Corner Rectangle 10"/>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2" name="AutoShape 3"/>
          <p:cNvSpPr>
            <a:spLocks noChangeArrowheads="1"/>
          </p:cNvSpPr>
          <p:nvPr/>
        </p:nvSpPr>
        <p:spPr bwMode="auto">
          <a:xfrm>
            <a:off x="184150" y="492010"/>
            <a:ext cx="4975628" cy="250825"/>
          </a:xfrm>
          <a:prstGeom prst="roundRect">
            <a:avLst>
              <a:gd name="adj" fmla="val 16667"/>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34822" name="Text Box 4"/>
          <p:cNvSpPr txBox="1">
            <a:spLocks noChangeArrowheads="1"/>
          </p:cNvSpPr>
          <p:nvPr/>
        </p:nvSpPr>
        <p:spPr bwMode="auto">
          <a:xfrm>
            <a:off x="184151" y="476828"/>
            <a:ext cx="4975628" cy="36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600" b="1" dirty="0" err="1" smtClean="0">
                <a:latin typeface="Arial"/>
                <a:cs typeface="Arial"/>
              </a:rPr>
              <a:t>Pourquoi</a:t>
            </a:r>
            <a:r>
              <a:rPr lang="en-GB" sz="600" b="1" dirty="0" smtClean="0">
                <a:latin typeface="Arial"/>
                <a:cs typeface="Arial"/>
              </a:rPr>
              <a:t> </a:t>
            </a:r>
            <a:r>
              <a:rPr lang="en-GB" sz="600" b="1" dirty="0" err="1" smtClean="0">
                <a:latin typeface="Arial"/>
                <a:cs typeface="Arial"/>
              </a:rPr>
              <a:t>soupçonnez-vous</a:t>
            </a:r>
            <a:r>
              <a:rPr lang="en-GB" sz="600" b="1" dirty="0" smtClean="0">
                <a:latin typeface="Arial"/>
                <a:cs typeface="Arial"/>
              </a:rPr>
              <a:t> </a:t>
            </a:r>
            <a:r>
              <a:rPr lang="en-GB" sz="600" b="1" dirty="0" err="1" smtClean="0">
                <a:latin typeface="Arial"/>
                <a:cs typeface="Arial"/>
              </a:rPr>
              <a:t>une</a:t>
            </a:r>
            <a:r>
              <a:rPr lang="en-GB" sz="600" b="1" dirty="0" smtClean="0">
                <a:latin typeface="Arial"/>
                <a:cs typeface="Arial"/>
              </a:rPr>
              <a:t> résistance?</a:t>
            </a:r>
          </a:p>
          <a:p>
            <a:pPr algn="ctr" eaLnBrk="1" hangingPunct="1"/>
            <a:r>
              <a:rPr lang="fr-FR" sz="600" b="1" dirty="0">
                <a:latin typeface="Arial"/>
                <a:cs typeface="Arial"/>
              </a:rPr>
              <a:t>Plaintes </a:t>
            </a:r>
            <a:r>
              <a:rPr lang="fr-FR" sz="600" b="1" dirty="0" smtClean="0">
                <a:latin typeface="Arial"/>
                <a:cs typeface="Arial"/>
              </a:rPr>
              <a:t>venant de </a:t>
            </a:r>
            <a:r>
              <a:rPr lang="fr-FR" sz="600" b="1" dirty="0">
                <a:latin typeface="Arial"/>
                <a:cs typeface="Arial"/>
              </a:rPr>
              <a:t>la population? T</a:t>
            </a:r>
            <a:r>
              <a:rPr lang="fr-FR" sz="600" b="1" dirty="0" smtClean="0">
                <a:latin typeface="Arial"/>
                <a:cs typeface="Arial"/>
              </a:rPr>
              <a:t>aux </a:t>
            </a:r>
            <a:r>
              <a:rPr lang="fr-FR" sz="600" b="1" dirty="0">
                <a:latin typeface="Arial"/>
                <a:cs typeface="Arial"/>
              </a:rPr>
              <a:t>de </a:t>
            </a:r>
            <a:r>
              <a:rPr lang="fr-FR" sz="600" b="1" dirty="0" smtClean="0">
                <a:latin typeface="Arial"/>
                <a:cs typeface="Arial"/>
              </a:rPr>
              <a:t>maladie qui augmentent? Grand </a:t>
            </a:r>
            <a:r>
              <a:rPr lang="fr-FR" sz="600" b="1" dirty="0">
                <a:latin typeface="Arial"/>
                <a:cs typeface="Arial"/>
              </a:rPr>
              <a:t>nombre </a:t>
            </a:r>
            <a:r>
              <a:rPr lang="fr-FR" sz="600" b="1" dirty="0" smtClean="0">
                <a:latin typeface="Arial"/>
                <a:cs typeface="Arial"/>
              </a:rPr>
              <a:t>d'insectes </a:t>
            </a:r>
            <a:r>
              <a:rPr lang="fr-FR" sz="600" b="1" dirty="0">
                <a:latin typeface="Arial"/>
                <a:cs typeface="Arial"/>
              </a:rPr>
              <a:t>nuisibles aux </a:t>
            </a:r>
            <a:r>
              <a:rPr lang="fr-FR" sz="600" b="1" dirty="0" smtClean="0">
                <a:latin typeface="Arial"/>
                <a:cs typeface="Arial"/>
              </a:rPr>
              <a:t>environs de </a:t>
            </a:r>
            <a:r>
              <a:rPr lang="fr-FR" sz="600" b="1" dirty="0">
                <a:latin typeface="Arial"/>
                <a:cs typeface="Arial"/>
              </a:rPr>
              <a:t>l'intervention?</a:t>
            </a:r>
          </a:p>
          <a:p>
            <a:pPr algn="ctr" eaLnBrk="1" hangingPunct="1"/>
            <a:endParaRPr lang="en-GB" sz="500" b="1" dirty="0">
              <a:latin typeface="Arial"/>
              <a:cs typeface="Arial"/>
            </a:endParaRPr>
          </a:p>
        </p:txBody>
      </p:sp>
      <p:sp>
        <p:nvSpPr>
          <p:cNvPr id="14" name="Rectangle 13"/>
          <p:cNvSpPr>
            <a:spLocks noChangeArrowheads="1"/>
          </p:cNvSpPr>
          <p:nvPr/>
        </p:nvSpPr>
        <p:spPr bwMode="auto">
          <a:xfrm>
            <a:off x="1358763" y="1252538"/>
            <a:ext cx="2640815" cy="303212"/>
          </a:xfrm>
          <a:prstGeom prst="rect">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34824" name="Text Box 11"/>
          <p:cNvSpPr txBox="1">
            <a:spLocks noChangeArrowheads="1"/>
          </p:cNvSpPr>
          <p:nvPr/>
        </p:nvSpPr>
        <p:spPr bwMode="auto">
          <a:xfrm>
            <a:off x="1389492" y="1241550"/>
            <a:ext cx="26734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fr-FR" sz="700" b="1" dirty="0" err="1" smtClean="0">
                <a:latin typeface="Arial"/>
                <a:cs typeface="Arial"/>
              </a:rPr>
              <a:t>Adulticides</a:t>
            </a:r>
            <a:r>
              <a:rPr lang="fr-FR" sz="700" b="1" dirty="0" smtClean="0">
                <a:latin typeface="Arial"/>
                <a:cs typeface="Arial"/>
              </a:rPr>
              <a:t>: Test cylindre OMS </a:t>
            </a:r>
            <a:r>
              <a:rPr lang="fr-FR" sz="700" b="1" dirty="0">
                <a:latin typeface="Arial"/>
                <a:cs typeface="Arial"/>
              </a:rPr>
              <a:t>ou </a:t>
            </a:r>
            <a:r>
              <a:rPr lang="fr-FR" sz="700" b="1" dirty="0" smtClean="0">
                <a:latin typeface="Arial"/>
                <a:cs typeface="Arial"/>
              </a:rPr>
              <a:t>test biologique bouteille</a:t>
            </a:r>
            <a:r>
              <a:rPr lang="fr-FR" sz="700" b="1" dirty="0">
                <a:latin typeface="Arial"/>
                <a:cs typeface="Arial"/>
              </a:rPr>
              <a:t/>
            </a:r>
            <a:br>
              <a:rPr lang="fr-FR" sz="700" b="1" dirty="0">
                <a:latin typeface="Arial"/>
                <a:cs typeface="Arial"/>
              </a:rPr>
            </a:br>
            <a:r>
              <a:rPr lang="fr-FR" sz="700" b="1" dirty="0">
                <a:latin typeface="Arial"/>
                <a:cs typeface="Arial"/>
              </a:rPr>
              <a:t>Larvicides: </a:t>
            </a:r>
            <a:r>
              <a:rPr lang="fr-FR" sz="700" b="1" dirty="0" smtClean="0">
                <a:latin typeface="Arial"/>
                <a:cs typeface="Arial"/>
              </a:rPr>
              <a:t>Kits de contrôle de résistance larvicides OMS</a:t>
            </a:r>
            <a:endParaRPr lang="fr-FR" sz="700" b="1" dirty="0">
              <a:latin typeface="Arial"/>
              <a:cs typeface="Arial"/>
            </a:endParaRPr>
          </a:p>
          <a:p>
            <a:pPr eaLnBrk="1" hangingPunct="1"/>
            <a:endParaRPr lang="en-GB" sz="700" b="1" dirty="0">
              <a:latin typeface="Arial"/>
              <a:cs typeface="Arial"/>
            </a:endParaRPr>
          </a:p>
        </p:txBody>
      </p:sp>
      <p:sp>
        <p:nvSpPr>
          <p:cNvPr id="17" name="Flowchart: Decision 68"/>
          <p:cNvSpPr/>
          <p:nvPr/>
        </p:nvSpPr>
        <p:spPr>
          <a:xfrm>
            <a:off x="4222522" y="1016000"/>
            <a:ext cx="903288" cy="604838"/>
          </a:xfrm>
          <a:prstGeom prst="flowChartDecision">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34826" name="Text Box 17"/>
          <p:cNvSpPr txBox="1">
            <a:spLocks noChangeArrowheads="1"/>
          </p:cNvSpPr>
          <p:nvPr/>
        </p:nvSpPr>
        <p:spPr bwMode="auto">
          <a:xfrm>
            <a:off x="4270898" y="1127124"/>
            <a:ext cx="838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700" b="1" dirty="0" smtClean="0">
                <a:latin typeface="Arial"/>
                <a:cs typeface="Arial"/>
              </a:rPr>
              <a:t>Résistance </a:t>
            </a:r>
            <a:endParaRPr lang="en-GB" sz="700" b="1" dirty="0">
              <a:latin typeface="Arial"/>
              <a:cs typeface="Arial"/>
            </a:endParaRPr>
          </a:p>
          <a:p>
            <a:pPr algn="ctr" eaLnBrk="1" hangingPunct="1"/>
            <a:r>
              <a:rPr lang="en-GB" sz="700" b="1" dirty="0" err="1" smtClean="0">
                <a:latin typeface="Arial"/>
                <a:cs typeface="Arial"/>
              </a:rPr>
              <a:t>indiquée</a:t>
            </a:r>
            <a:r>
              <a:rPr lang="en-GB" sz="700" b="1" dirty="0" smtClean="0">
                <a:latin typeface="Arial"/>
                <a:cs typeface="Arial"/>
              </a:rPr>
              <a:t>? </a:t>
            </a:r>
            <a:r>
              <a:rPr lang="en-GB" sz="700" dirty="0">
                <a:latin typeface="Arial"/>
                <a:cs typeface="Arial"/>
              </a:rPr>
              <a:t> </a:t>
            </a:r>
          </a:p>
          <a:p>
            <a:pPr algn="ctr" eaLnBrk="1" hangingPunct="1"/>
            <a:r>
              <a:rPr lang="en-GB" sz="700" b="1" dirty="0" smtClean="0">
                <a:latin typeface="Arial"/>
                <a:cs typeface="Arial"/>
              </a:rPr>
              <a:t>NON</a:t>
            </a:r>
            <a:endParaRPr lang="en-GB" sz="700" b="1" dirty="0">
              <a:latin typeface="Arial"/>
              <a:cs typeface="Arial"/>
            </a:endParaRPr>
          </a:p>
        </p:txBody>
      </p:sp>
      <p:sp>
        <p:nvSpPr>
          <p:cNvPr id="19" name="Rectangle 18"/>
          <p:cNvSpPr>
            <a:spLocks noChangeArrowheads="1"/>
          </p:cNvSpPr>
          <p:nvPr/>
        </p:nvSpPr>
        <p:spPr bwMode="auto">
          <a:xfrm>
            <a:off x="1954726" y="920750"/>
            <a:ext cx="1416330" cy="158750"/>
          </a:xfrm>
          <a:prstGeom prst="rect">
            <a:avLst/>
          </a:prstGeom>
          <a:solidFill>
            <a:srgbClr val="57B124"/>
          </a:solidFill>
          <a:ln w="6350">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pPr>
            <a:endParaRPr lang="en-US" dirty="0">
              <a:solidFill>
                <a:schemeClr val="lt1"/>
              </a:solidFill>
              <a:latin typeface="+mn-lt"/>
              <a:ea typeface="+mn-ea"/>
              <a:cs typeface="+mn-cs"/>
            </a:endParaRPr>
          </a:p>
        </p:txBody>
      </p:sp>
      <p:cxnSp>
        <p:nvCxnSpPr>
          <p:cNvPr id="20" name="Straight Arrow Connector 19"/>
          <p:cNvCxnSpPr/>
          <p:nvPr/>
        </p:nvCxnSpPr>
        <p:spPr>
          <a:xfrm flipH="1">
            <a:off x="2674938" y="753004"/>
            <a:ext cx="1587" cy="169862"/>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34829" name="TextBox 26"/>
          <p:cNvSpPr txBox="1">
            <a:spLocks noChangeArrowheads="1"/>
          </p:cNvSpPr>
          <p:nvPr/>
        </p:nvSpPr>
        <p:spPr bwMode="auto">
          <a:xfrm>
            <a:off x="1954726" y="900084"/>
            <a:ext cx="14045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700" b="1" dirty="0" err="1" smtClean="0">
                <a:latin typeface="Arial"/>
                <a:cs typeface="Arial"/>
              </a:rPr>
              <a:t>Vérification</a:t>
            </a:r>
            <a:r>
              <a:rPr lang="en-US" sz="700" b="1" dirty="0" smtClean="0">
                <a:latin typeface="Arial"/>
                <a:cs typeface="Arial"/>
              </a:rPr>
              <a:t> de la Résistance</a:t>
            </a:r>
            <a:endParaRPr lang="en-US" sz="700" b="1" dirty="0">
              <a:latin typeface="Arial"/>
              <a:cs typeface="Arial"/>
            </a:endParaRPr>
          </a:p>
        </p:txBody>
      </p:sp>
      <p:cxnSp>
        <p:nvCxnSpPr>
          <p:cNvPr id="22" name="Straight Arrow Connector 21"/>
          <p:cNvCxnSpPr/>
          <p:nvPr/>
        </p:nvCxnSpPr>
        <p:spPr>
          <a:xfrm flipH="1">
            <a:off x="2674938" y="1092200"/>
            <a:ext cx="1587" cy="169863"/>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a:off x="1245328" y="1220788"/>
            <a:ext cx="1588" cy="169862"/>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4111426" y="1231900"/>
            <a:ext cx="1587" cy="169863"/>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Flowchart: Decision 68"/>
          <p:cNvSpPr/>
          <p:nvPr/>
        </p:nvSpPr>
        <p:spPr>
          <a:xfrm>
            <a:off x="244675" y="996950"/>
            <a:ext cx="901700" cy="604838"/>
          </a:xfrm>
          <a:prstGeom prst="flowChartDecision">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26" name="Rectangle 25"/>
          <p:cNvSpPr>
            <a:spLocks noChangeArrowheads="1"/>
          </p:cNvSpPr>
          <p:nvPr/>
        </p:nvSpPr>
        <p:spPr bwMode="auto">
          <a:xfrm>
            <a:off x="184150" y="1793607"/>
            <a:ext cx="1368599" cy="1084951"/>
          </a:xfrm>
          <a:prstGeom prst="rect">
            <a:avLst/>
          </a:prstGeom>
          <a:solidFill>
            <a:srgbClr val="57B124"/>
          </a:solidFill>
          <a:ln w="6350">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pPr>
            <a:endParaRPr lang="en-US" dirty="0">
              <a:solidFill>
                <a:schemeClr val="lt1"/>
              </a:solidFill>
              <a:latin typeface="+mn-lt"/>
              <a:ea typeface="+mn-ea"/>
              <a:cs typeface="+mn-cs"/>
            </a:endParaRPr>
          </a:p>
        </p:txBody>
      </p:sp>
      <p:cxnSp>
        <p:nvCxnSpPr>
          <p:cNvPr id="27" name="Straight Arrow Connector 26"/>
          <p:cNvCxnSpPr/>
          <p:nvPr/>
        </p:nvCxnSpPr>
        <p:spPr>
          <a:xfrm flipH="1">
            <a:off x="700816" y="1606550"/>
            <a:ext cx="1587" cy="169863"/>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34836" name="Rectangle 35"/>
          <p:cNvSpPr>
            <a:spLocks noChangeArrowheads="1"/>
          </p:cNvSpPr>
          <p:nvPr/>
        </p:nvSpPr>
        <p:spPr bwMode="auto">
          <a:xfrm>
            <a:off x="158693" y="1752262"/>
            <a:ext cx="147819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700" b="1" dirty="0" smtClean="0">
                <a:latin typeface="Arial"/>
                <a:cs typeface="Arial"/>
              </a:rPr>
              <a:t>Ne </a:t>
            </a:r>
            <a:r>
              <a:rPr lang="fr-FR" sz="700" b="1" dirty="0">
                <a:latin typeface="Arial"/>
                <a:cs typeface="Arial"/>
              </a:rPr>
              <a:t>paniquez pas! Quelle est l'ampleur </a:t>
            </a:r>
            <a:r>
              <a:rPr lang="fr-FR" sz="700" b="1" dirty="0" smtClean="0">
                <a:latin typeface="Arial"/>
                <a:cs typeface="Arial"/>
              </a:rPr>
              <a:t>de la </a:t>
            </a:r>
            <a:r>
              <a:rPr lang="fr-FR" sz="700" b="1" dirty="0">
                <a:latin typeface="Arial"/>
                <a:cs typeface="Arial"/>
              </a:rPr>
              <a:t>résistance? </a:t>
            </a:r>
            <a:r>
              <a:rPr lang="fr-FR" sz="700" b="1" dirty="0" smtClean="0">
                <a:latin typeface="Arial"/>
                <a:cs typeface="Arial"/>
              </a:rPr>
              <a:t>Menez </a:t>
            </a:r>
            <a:r>
              <a:rPr lang="fr-FR" sz="700" b="1" dirty="0">
                <a:latin typeface="Arial"/>
                <a:cs typeface="Arial"/>
              </a:rPr>
              <a:t>une enquête pour vérifier.</a:t>
            </a:r>
            <a:br>
              <a:rPr lang="fr-FR" sz="700" b="1" dirty="0">
                <a:latin typeface="Arial"/>
                <a:cs typeface="Arial"/>
              </a:rPr>
            </a:br>
            <a:r>
              <a:rPr lang="fr-FR" sz="700" b="1" dirty="0">
                <a:latin typeface="Arial"/>
                <a:cs typeface="Arial"/>
              </a:rPr>
              <a:t>Si la résistance n'est pas </a:t>
            </a:r>
            <a:r>
              <a:rPr lang="fr-FR" sz="700" b="1" dirty="0" smtClean="0">
                <a:latin typeface="Arial"/>
                <a:cs typeface="Arial"/>
              </a:rPr>
              <a:t>d</a:t>
            </a:r>
            <a:r>
              <a:rPr lang="fr-FR" sz="700" b="1" dirty="0" smtClean="0">
                <a:solidFill>
                  <a:srgbClr val="FF0000"/>
                </a:solidFill>
                <a:latin typeface="Arial"/>
                <a:cs typeface="Arial"/>
              </a:rPr>
              <a:t>u</a:t>
            </a:r>
            <a:r>
              <a:rPr lang="fr-FR" sz="700" b="1" dirty="0" smtClean="0">
                <a:latin typeface="Arial"/>
                <a:cs typeface="Arial"/>
              </a:rPr>
              <a:t>e à la </a:t>
            </a:r>
            <a:r>
              <a:rPr lang="fr-FR" sz="700" b="1" dirty="0">
                <a:latin typeface="Arial"/>
                <a:cs typeface="Arial"/>
              </a:rPr>
              <a:t>défaillance du produit, alors vous pourrez peut-être continuer </a:t>
            </a:r>
            <a:r>
              <a:rPr lang="fr-FR" sz="700" b="1" dirty="0" smtClean="0">
                <a:latin typeface="Arial"/>
                <a:cs typeface="Arial"/>
              </a:rPr>
              <a:t>de </a:t>
            </a:r>
            <a:r>
              <a:rPr lang="fr-FR" sz="700" b="1" dirty="0">
                <a:latin typeface="Arial"/>
                <a:cs typeface="Arial"/>
              </a:rPr>
              <a:t>l'utiliser, mais en surveillant toute modification </a:t>
            </a:r>
            <a:r>
              <a:rPr lang="fr-FR" sz="700" b="1" dirty="0" smtClean="0">
                <a:latin typeface="Arial"/>
                <a:cs typeface="Arial"/>
              </a:rPr>
              <a:t>ultérieure.</a:t>
            </a:r>
            <a:endParaRPr lang="fr-FR" sz="700" b="1" dirty="0">
              <a:latin typeface="Arial"/>
              <a:cs typeface="Arial"/>
            </a:endParaRPr>
          </a:p>
          <a:p>
            <a:endParaRPr lang="en-US" sz="700" b="1" dirty="0">
              <a:latin typeface="Arial"/>
              <a:cs typeface="Arial"/>
            </a:endParaRPr>
          </a:p>
        </p:txBody>
      </p:sp>
      <p:cxnSp>
        <p:nvCxnSpPr>
          <p:cNvPr id="29" name="Straight Arrow Connector 28"/>
          <p:cNvCxnSpPr/>
          <p:nvPr/>
        </p:nvCxnSpPr>
        <p:spPr>
          <a:xfrm flipH="1">
            <a:off x="4671535" y="1614488"/>
            <a:ext cx="1587" cy="169862"/>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Flowchart: Decision 68"/>
          <p:cNvSpPr/>
          <p:nvPr/>
        </p:nvSpPr>
        <p:spPr>
          <a:xfrm>
            <a:off x="228743" y="3047915"/>
            <a:ext cx="921364" cy="534716"/>
          </a:xfrm>
          <a:prstGeom prst="flowChartDecision">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34839" name="Text Box 17"/>
          <p:cNvSpPr txBox="1">
            <a:spLocks noChangeArrowheads="1"/>
          </p:cNvSpPr>
          <p:nvPr/>
        </p:nvSpPr>
        <p:spPr bwMode="auto">
          <a:xfrm>
            <a:off x="393467" y="3119961"/>
            <a:ext cx="592976" cy="60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700" b="1" dirty="0" err="1" smtClean="0">
                <a:latin typeface="Arial"/>
                <a:cs typeface="Arial"/>
              </a:rPr>
              <a:t>Allez</a:t>
            </a:r>
            <a:r>
              <a:rPr lang="en-GB" sz="700" b="1" dirty="0" smtClean="0">
                <a:latin typeface="Arial"/>
                <a:cs typeface="Arial"/>
              </a:rPr>
              <a:t> page 22 pour les </a:t>
            </a:r>
            <a:r>
              <a:rPr lang="en-GB" sz="700" b="1" dirty="0" err="1" smtClean="0">
                <a:latin typeface="Arial"/>
                <a:cs typeface="Arial"/>
              </a:rPr>
              <a:t>détails</a:t>
            </a:r>
            <a:endParaRPr lang="en-GB" sz="700" b="1" dirty="0">
              <a:latin typeface="Arial"/>
              <a:cs typeface="Arial"/>
            </a:endParaRPr>
          </a:p>
        </p:txBody>
      </p:sp>
      <p:sp>
        <p:nvSpPr>
          <p:cNvPr id="34841" name="Text Box 17"/>
          <p:cNvSpPr txBox="1">
            <a:spLocks noChangeArrowheads="1"/>
          </p:cNvSpPr>
          <p:nvPr/>
        </p:nvSpPr>
        <p:spPr bwMode="auto">
          <a:xfrm>
            <a:off x="289876" y="1103313"/>
            <a:ext cx="838200" cy="38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700" b="1" dirty="0" smtClean="0">
                <a:latin typeface="Arial"/>
                <a:cs typeface="Arial"/>
              </a:rPr>
              <a:t>Résistance </a:t>
            </a:r>
            <a:endParaRPr lang="en-GB" sz="700" b="1" dirty="0">
              <a:latin typeface="Arial"/>
              <a:cs typeface="Arial"/>
            </a:endParaRPr>
          </a:p>
          <a:p>
            <a:pPr algn="ctr" eaLnBrk="1" hangingPunct="1"/>
            <a:r>
              <a:rPr lang="en-GB" sz="700" b="1" dirty="0" err="1" smtClean="0">
                <a:latin typeface="Arial"/>
                <a:cs typeface="Arial"/>
              </a:rPr>
              <a:t>indiquée</a:t>
            </a:r>
            <a:r>
              <a:rPr lang="en-GB" sz="700" b="1" dirty="0" smtClean="0">
                <a:latin typeface="Arial"/>
                <a:cs typeface="Arial"/>
              </a:rPr>
              <a:t>? </a:t>
            </a:r>
            <a:r>
              <a:rPr lang="en-GB" sz="700" b="1" dirty="0">
                <a:latin typeface="Arial"/>
                <a:cs typeface="Arial"/>
              </a:rPr>
              <a:t> </a:t>
            </a:r>
          </a:p>
          <a:p>
            <a:pPr algn="ctr" eaLnBrk="1" hangingPunct="1"/>
            <a:r>
              <a:rPr lang="en-GB" sz="700" b="1" dirty="0" smtClean="0">
                <a:latin typeface="Arial"/>
                <a:cs typeface="Arial"/>
              </a:rPr>
              <a:t>OUI</a:t>
            </a:r>
            <a:endParaRPr lang="en-GB" sz="700" b="1" dirty="0">
              <a:latin typeface="Arial"/>
              <a:cs typeface="Arial"/>
            </a:endParaRPr>
          </a:p>
        </p:txBody>
      </p:sp>
      <p:sp>
        <p:nvSpPr>
          <p:cNvPr id="34" name="Rectangle 33"/>
          <p:cNvSpPr>
            <a:spLocks noChangeArrowheads="1"/>
          </p:cNvSpPr>
          <p:nvPr/>
        </p:nvSpPr>
        <p:spPr bwMode="auto">
          <a:xfrm>
            <a:off x="1728788" y="1625402"/>
            <a:ext cx="1871662" cy="615417"/>
          </a:xfrm>
          <a:prstGeom prst="rect">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34843" name="Text Box 14"/>
          <p:cNvSpPr txBox="1">
            <a:spLocks noChangeArrowheads="1"/>
          </p:cNvSpPr>
          <p:nvPr/>
        </p:nvSpPr>
        <p:spPr bwMode="auto">
          <a:xfrm>
            <a:off x="1721025" y="1616861"/>
            <a:ext cx="1879425" cy="65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fr-FR" sz="700" b="1" dirty="0" smtClean="0">
                <a:latin typeface="Arial"/>
                <a:cs typeface="Arial"/>
              </a:rPr>
              <a:t>Lorsque des laboratoires sont disponibles, d'autres </a:t>
            </a:r>
            <a:r>
              <a:rPr lang="fr-FR" sz="700" b="1" dirty="0">
                <a:latin typeface="Arial"/>
                <a:cs typeface="Arial"/>
              </a:rPr>
              <a:t>tests utilisant des méthodes biochimiques ou </a:t>
            </a:r>
            <a:r>
              <a:rPr lang="fr-FR" sz="700" b="1" dirty="0" smtClean="0">
                <a:latin typeface="Arial"/>
                <a:cs typeface="Arial"/>
              </a:rPr>
              <a:t>moléculaires, </a:t>
            </a:r>
            <a:r>
              <a:rPr lang="fr-FR" sz="700" b="1" dirty="0">
                <a:latin typeface="Arial"/>
                <a:cs typeface="Arial"/>
              </a:rPr>
              <a:t>peuvent fournir des informations détaillées sur la </a:t>
            </a:r>
            <a:r>
              <a:rPr lang="fr-FR" sz="700" b="1" dirty="0" smtClean="0">
                <a:latin typeface="Arial"/>
                <a:cs typeface="Arial"/>
              </a:rPr>
              <a:t>résistance.</a:t>
            </a:r>
            <a:endParaRPr lang="fr-FR" sz="700" b="1" dirty="0">
              <a:latin typeface="Arial"/>
              <a:cs typeface="Arial"/>
            </a:endParaRPr>
          </a:p>
          <a:p>
            <a:pPr algn="ctr" eaLnBrk="1" hangingPunct="1"/>
            <a:endParaRPr lang="en-GB" sz="700" b="1" dirty="0">
              <a:latin typeface="Arial"/>
              <a:cs typeface="Arial"/>
            </a:endParaRPr>
          </a:p>
          <a:p>
            <a:pPr algn="ctr" eaLnBrk="1" hangingPunct="1"/>
            <a:r>
              <a:rPr lang="en-GB" sz="700" b="1" dirty="0">
                <a:latin typeface="Arial"/>
                <a:cs typeface="Arial"/>
              </a:rPr>
              <a:t> </a:t>
            </a:r>
          </a:p>
        </p:txBody>
      </p:sp>
      <p:sp>
        <p:nvSpPr>
          <p:cNvPr id="37" name="Rectangle 36"/>
          <p:cNvSpPr>
            <a:spLocks noChangeArrowheads="1"/>
          </p:cNvSpPr>
          <p:nvPr/>
        </p:nvSpPr>
        <p:spPr bwMode="auto">
          <a:xfrm>
            <a:off x="3724275" y="1784350"/>
            <a:ext cx="1389063" cy="1211263"/>
          </a:xfrm>
          <a:prstGeom prst="rect">
            <a:avLst/>
          </a:prstGeom>
          <a:solidFill>
            <a:srgbClr val="57B124"/>
          </a:solidFill>
          <a:ln w="6350">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pPr>
            <a:endParaRPr lang="en-US" dirty="0">
              <a:solidFill>
                <a:schemeClr val="lt1"/>
              </a:solidFill>
              <a:latin typeface="+mn-lt"/>
              <a:ea typeface="+mn-ea"/>
              <a:cs typeface="+mn-cs"/>
            </a:endParaRPr>
          </a:p>
        </p:txBody>
      </p:sp>
      <p:sp>
        <p:nvSpPr>
          <p:cNvPr id="39" name="Rectangle 38"/>
          <p:cNvSpPr>
            <a:spLocks noChangeArrowheads="1"/>
          </p:cNvSpPr>
          <p:nvPr/>
        </p:nvSpPr>
        <p:spPr bwMode="auto">
          <a:xfrm>
            <a:off x="1806633" y="2332038"/>
            <a:ext cx="1185805" cy="546520"/>
          </a:xfrm>
          <a:prstGeom prst="rect">
            <a:avLst/>
          </a:prstGeom>
          <a:solidFill>
            <a:srgbClr val="57B124"/>
          </a:solidFill>
          <a:ln w="6350">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pPr>
            <a:endParaRPr lang="en-US" dirty="0">
              <a:solidFill>
                <a:schemeClr val="lt1"/>
              </a:solidFill>
              <a:latin typeface="+mn-lt"/>
              <a:ea typeface="+mn-ea"/>
              <a:cs typeface="+mn-cs"/>
            </a:endParaRPr>
          </a:p>
        </p:txBody>
      </p:sp>
      <p:sp>
        <p:nvSpPr>
          <p:cNvPr id="34848" name="TextBox 52"/>
          <p:cNvSpPr txBox="1">
            <a:spLocks noChangeArrowheads="1"/>
          </p:cNvSpPr>
          <p:nvPr/>
        </p:nvSpPr>
        <p:spPr bwMode="auto">
          <a:xfrm>
            <a:off x="1787825" y="2323438"/>
            <a:ext cx="12916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fr-FR" sz="700" b="1" dirty="0" smtClean="0">
                <a:latin typeface="Arial"/>
                <a:cs typeface="Arial"/>
              </a:rPr>
              <a:t>L'échec </a:t>
            </a:r>
            <a:r>
              <a:rPr lang="fr-FR" sz="700" b="1" dirty="0">
                <a:latin typeface="Arial"/>
                <a:cs typeface="Arial"/>
              </a:rPr>
              <a:t>peut être dû à d'autres facteurs </a:t>
            </a:r>
            <a:r>
              <a:rPr lang="fr-FR" sz="700" b="1" dirty="0" smtClean="0">
                <a:latin typeface="Arial"/>
                <a:cs typeface="Arial"/>
              </a:rPr>
              <a:t>impliquant les </a:t>
            </a:r>
            <a:r>
              <a:rPr lang="fr-FR" sz="700" b="1" dirty="0">
                <a:latin typeface="Arial"/>
                <a:cs typeface="Arial"/>
              </a:rPr>
              <a:t>techniques </a:t>
            </a:r>
            <a:r>
              <a:rPr lang="fr-FR" sz="700" b="1" dirty="0" smtClean="0">
                <a:latin typeface="Arial"/>
                <a:cs typeface="Arial"/>
              </a:rPr>
              <a:t>d'application.</a:t>
            </a:r>
            <a:endParaRPr lang="fr-FR" sz="700" b="1" dirty="0">
              <a:latin typeface="Arial"/>
              <a:cs typeface="Arial"/>
            </a:endParaRPr>
          </a:p>
          <a:p>
            <a:pPr eaLnBrk="1" hangingPunct="1"/>
            <a:endParaRPr lang="en-GB" sz="700" b="1" dirty="0">
              <a:latin typeface="Arial"/>
              <a:cs typeface="Arial"/>
            </a:endParaRPr>
          </a:p>
        </p:txBody>
      </p:sp>
      <p:sp>
        <p:nvSpPr>
          <p:cNvPr id="41" name="Flowchart: Decision 66"/>
          <p:cNvSpPr/>
          <p:nvPr/>
        </p:nvSpPr>
        <p:spPr>
          <a:xfrm>
            <a:off x="3565525" y="3190875"/>
            <a:ext cx="390525" cy="325438"/>
          </a:xfrm>
          <a:prstGeom prst="flowChartDecision">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34850" name="TextBox 55"/>
          <p:cNvSpPr txBox="1">
            <a:spLocks noChangeArrowheads="1"/>
          </p:cNvSpPr>
          <p:nvPr/>
        </p:nvSpPr>
        <p:spPr bwMode="auto">
          <a:xfrm>
            <a:off x="3576695" y="3228975"/>
            <a:ext cx="3834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700" b="1" dirty="0" smtClean="0">
                <a:latin typeface="Arial"/>
                <a:cs typeface="Arial"/>
              </a:rPr>
              <a:t>NON</a:t>
            </a:r>
            <a:endParaRPr lang="en-US" sz="700" b="1" dirty="0">
              <a:latin typeface="Arial"/>
              <a:cs typeface="Arial"/>
            </a:endParaRPr>
          </a:p>
        </p:txBody>
      </p:sp>
      <p:sp>
        <p:nvSpPr>
          <p:cNvPr id="43" name="Rectangle 42"/>
          <p:cNvSpPr>
            <a:spLocks noChangeArrowheads="1"/>
          </p:cNvSpPr>
          <p:nvPr/>
        </p:nvSpPr>
        <p:spPr bwMode="auto">
          <a:xfrm>
            <a:off x="4114800" y="3063212"/>
            <a:ext cx="965377" cy="458391"/>
          </a:xfrm>
          <a:prstGeom prst="rect">
            <a:avLst/>
          </a:prstGeom>
          <a:solidFill>
            <a:srgbClr val="57B124"/>
          </a:solidFill>
          <a:ln w="6350">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pPr>
            <a:endParaRPr lang="en-US" dirty="0">
              <a:solidFill>
                <a:schemeClr val="lt1"/>
              </a:solidFill>
              <a:latin typeface="+mn-lt"/>
              <a:ea typeface="+mn-ea"/>
              <a:cs typeface="+mn-cs"/>
            </a:endParaRPr>
          </a:p>
        </p:txBody>
      </p:sp>
      <p:sp>
        <p:nvSpPr>
          <p:cNvPr id="34852" name="TextBox 57"/>
          <p:cNvSpPr txBox="1">
            <a:spLocks noChangeArrowheads="1"/>
          </p:cNvSpPr>
          <p:nvPr/>
        </p:nvSpPr>
        <p:spPr bwMode="auto">
          <a:xfrm>
            <a:off x="4066114" y="3018896"/>
            <a:ext cx="1093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fr-FR" sz="700" b="1" dirty="0" err="1" smtClean="0">
                <a:latin typeface="Arial"/>
                <a:cs typeface="Arial"/>
              </a:rPr>
              <a:t>Ré-appliquer</a:t>
            </a:r>
            <a:r>
              <a:rPr lang="fr-FR" sz="700" b="1" dirty="0" smtClean="0">
                <a:latin typeface="Arial"/>
                <a:cs typeface="Arial"/>
              </a:rPr>
              <a:t> </a:t>
            </a:r>
            <a:r>
              <a:rPr lang="fr-FR" sz="700" b="1" dirty="0">
                <a:latin typeface="Arial"/>
                <a:cs typeface="Arial"/>
              </a:rPr>
              <a:t>le produit </a:t>
            </a:r>
            <a:r>
              <a:rPr lang="fr-FR" sz="700" b="1" dirty="0" smtClean="0">
                <a:latin typeface="Arial"/>
                <a:cs typeface="Arial"/>
              </a:rPr>
              <a:t>approprié à la bonne dose en surveillant l’effet.</a:t>
            </a:r>
            <a:endParaRPr lang="en-GB" sz="700" b="1" dirty="0">
              <a:latin typeface="Arial"/>
              <a:cs typeface="Arial"/>
            </a:endParaRPr>
          </a:p>
        </p:txBody>
      </p:sp>
      <p:cxnSp>
        <p:nvCxnSpPr>
          <p:cNvPr id="45" name="Straight Arrow Connector 44"/>
          <p:cNvCxnSpPr/>
          <p:nvPr/>
        </p:nvCxnSpPr>
        <p:spPr>
          <a:xfrm flipH="1">
            <a:off x="3763963" y="3014663"/>
            <a:ext cx="1587" cy="169862"/>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4029340" y="3268928"/>
            <a:ext cx="1587" cy="168275"/>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a:off x="3638550" y="2444751"/>
            <a:ext cx="1587" cy="169862"/>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a:off x="3078692" y="2443693"/>
            <a:ext cx="1587" cy="169862"/>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Text Box 50"/>
          <p:cNvSpPr txBox="1">
            <a:spLocks noChangeArrowheads="1"/>
          </p:cNvSpPr>
          <p:nvPr/>
        </p:nvSpPr>
        <p:spPr bwMode="auto">
          <a:xfrm>
            <a:off x="136525" y="136525"/>
            <a:ext cx="38957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b="1" dirty="0" smtClean="0">
                <a:solidFill>
                  <a:schemeClr val="bg1"/>
                </a:solidFill>
                <a:latin typeface="+mj-lt"/>
                <a:cs typeface="Arial" charset="0"/>
              </a:rPr>
              <a:t>Le </a:t>
            </a:r>
            <a:r>
              <a:rPr lang="en-GB" b="1" dirty="0" err="1" smtClean="0">
                <a:solidFill>
                  <a:schemeClr val="bg1"/>
                </a:solidFill>
                <a:latin typeface="+mj-lt"/>
                <a:cs typeface="Arial" charset="0"/>
              </a:rPr>
              <a:t>produit</a:t>
            </a:r>
            <a:r>
              <a:rPr lang="en-GB" b="1" dirty="0" smtClean="0">
                <a:solidFill>
                  <a:schemeClr val="bg1"/>
                </a:solidFill>
                <a:latin typeface="+mj-lt"/>
                <a:cs typeface="Arial" charset="0"/>
              </a:rPr>
              <a:t> ne </a:t>
            </a:r>
            <a:r>
              <a:rPr lang="en-GB" b="1" dirty="0" err="1" smtClean="0">
                <a:solidFill>
                  <a:schemeClr val="bg1"/>
                </a:solidFill>
                <a:latin typeface="+mj-lt"/>
                <a:cs typeface="Arial" charset="0"/>
              </a:rPr>
              <a:t>fonctionne</a:t>
            </a:r>
            <a:r>
              <a:rPr lang="en-GB" b="1" dirty="0" smtClean="0">
                <a:solidFill>
                  <a:schemeClr val="bg1"/>
                </a:solidFill>
                <a:latin typeface="+mj-lt"/>
                <a:cs typeface="Arial" charset="0"/>
              </a:rPr>
              <a:t> pas – </a:t>
            </a:r>
            <a:r>
              <a:rPr lang="en-GB" b="1" dirty="0" err="1">
                <a:solidFill>
                  <a:schemeClr val="bg1"/>
                </a:solidFill>
                <a:latin typeface="+mj-lt"/>
                <a:cs typeface="Arial" charset="0"/>
              </a:rPr>
              <a:t>E</a:t>
            </a:r>
            <a:r>
              <a:rPr lang="en-GB" b="1" dirty="0" err="1" smtClean="0">
                <a:solidFill>
                  <a:schemeClr val="bg1"/>
                </a:solidFill>
                <a:latin typeface="+mj-lt"/>
                <a:cs typeface="Arial" charset="0"/>
              </a:rPr>
              <a:t>st</a:t>
            </a:r>
            <a:r>
              <a:rPr lang="en-GB" b="1" dirty="0" smtClean="0">
                <a:solidFill>
                  <a:schemeClr val="bg1"/>
                </a:solidFill>
                <a:latin typeface="+mj-lt"/>
                <a:cs typeface="Arial" charset="0"/>
              </a:rPr>
              <a:t> </a:t>
            </a:r>
            <a:r>
              <a:rPr lang="en-GB" b="1" dirty="0" err="1" smtClean="0">
                <a:solidFill>
                  <a:schemeClr val="bg1"/>
                </a:solidFill>
                <a:latin typeface="+mj-lt"/>
                <a:cs typeface="Arial" charset="0"/>
              </a:rPr>
              <a:t>ce</a:t>
            </a:r>
            <a:r>
              <a:rPr lang="en-GB" b="1" dirty="0" smtClean="0">
                <a:solidFill>
                  <a:schemeClr val="bg1"/>
                </a:solidFill>
                <a:latin typeface="+mj-lt"/>
                <a:cs typeface="Arial" charset="0"/>
              </a:rPr>
              <a:t> </a:t>
            </a:r>
            <a:r>
              <a:rPr lang="en-GB" b="1" dirty="0" err="1" smtClean="0">
                <a:solidFill>
                  <a:schemeClr val="bg1"/>
                </a:solidFill>
                <a:latin typeface="+mj-lt"/>
                <a:cs typeface="Arial" charset="0"/>
              </a:rPr>
              <a:t>que</a:t>
            </a:r>
            <a:r>
              <a:rPr lang="en-GB" b="1" dirty="0" smtClean="0">
                <a:solidFill>
                  <a:schemeClr val="bg1"/>
                </a:solidFill>
                <a:latin typeface="+mj-lt"/>
                <a:cs typeface="Arial" charset="0"/>
              </a:rPr>
              <a:t> </a:t>
            </a:r>
            <a:r>
              <a:rPr lang="en-GB" b="1" dirty="0" err="1" smtClean="0">
                <a:solidFill>
                  <a:schemeClr val="bg1"/>
                </a:solidFill>
                <a:latin typeface="+mj-lt"/>
                <a:cs typeface="Arial" charset="0"/>
              </a:rPr>
              <a:t>j’ai</a:t>
            </a:r>
            <a:r>
              <a:rPr lang="en-GB" b="1" dirty="0" smtClean="0">
                <a:solidFill>
                  <a:schemeClr val="bg1"/>
                </a:solidFill>
                <a:latin typeface="+mj-lt"/>
                <a:cs typeface="Arial" charset="0"/>
              </a:rPr>
              <a:t> </a:t>
            </a:r>
            <a:r>
              <a:rPr lang="en-GB" b="1" dirty="0" err="1" smtClean="0">
                <a:solidFill>
                  <a:schemeClr val="bg1"/>
                </a:solidFill>
                <a:latin typeface="+mj-lt"/>
                <a:cs typeface="Arial" charset="0"/>
              </a:rPr>
              <a:t>une</a:t>
            </a:r>
            <a:r>
              <a:rPr lang="en-GB" b="1" dirty="0" smtClean="0">
                <a:solidFill>
                  <a:schemeClr val="bg1"/>
                </a:solidFill>
                <a:latin typeface="+mj-lt"/>
                <a:cs typeface="Arial" charset="0"/>
              </a:rPr>
              <a:t> résistance? </a:t>
            </a:r>
            <a:endParaRPr lang="en-US" b="1" dirty="0">
              <a:solidFill>
                <a:schemeClr val="bg1"/>
              </a:solidFill>
              <a:latin typeface="+mj-lt"/>
              <a:cs typeface="Arial" charset="0"/>
            </a:endParaRPr>
          </a:p>
        </p:txBody>
      </p:sp>
      <p:grpSp>
        <p:nvGrpSpPr>
          <p:cNvPr id="34865" name="Group 10"/>
          <p:cNvGrpSpPr>
            <a:grpSpLocks/>
          </p:cNvGrpSpPr>
          <p:nvPr/>
        </p:nvGrpSpPr>
        <p:grpSpPr bwMode="auto">
          <a:xfrm>
            <a:off x="5022842" y="3594097"/>
            <a:ext cx="298780" cy="215444"/>
            <a:chOff x="5068468" y="3594263"/>
            <a:chExt cx="299221" cy="213630"/>
          </a:xfrm>
        </p:grpSpPr>
        <p:sp>
          <p:nvSpPr>
            <p:cNvPr id="34866" name="TextBox 11"/>
            <p:cNvSpPr txBox="1">
              <a:spLocks noChangeArrowheads="1"/>
            </p:cNvSpPr>
            <p:nvPr/>
          </p:nvSpPr>
          <p:spPr bwMode="auto">
            <a:xfrm>
              <a:off x="5068468" y="3594263"/>
              <a:ext cx="299221" cy="21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mn-lt"/>
                  <a:cs typeface="Arial"/>
                </a:rPr>
                <a:t>19</a:t>
              </a:r>
              <a:endParaRPr lang="en-GB" sz="800" dirty="0">
                <a:latin typeface="+mn-lt"/>
                <a:cs typeface="Arial"/>
              </a:endParaRPr>
            </a:p>
          </p:txBody>
        </p:sp>
        <p:cxnSp>
          <p:nvCxnSpPr>
            <p:cNvPr id="59" name="Straight Connector 58"/>
            <p:cNvCxnSpPr/>
            <p:nvPr/>
          </p:nvCxnSpPr>
          <p:spPr>
            <a:xfrm rot="5400000">
              <a:off x="5054866" y="3702879"/>
              <a:ext cx="14167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62" name="Text Box 14"/>
          <p:cNvSpPr txBox="1">
            <a:spLocks noChangeArrowheads="1"/>
          </p:cNvSpPr>
          <p:nvPr/>
        </p:nvSpPr>
        <p:spPr bwMode="auto">
          <a:xfrm>
            <a:off x="3745664" y="1766888"/>
            <a:ext cx="1384300" cy="1228725"/>
          </a:xfrm>
          <a:prstGeom prst="rect">
            <a:avLst/>
          </a:prstGeom>
          <a:noFill/>
          <a:ln w="9525">
            <a:noFill/>
            <a:miter lim="800000"/>
            <a:headEnd/>
            <a:tailEnd/>
          </a:ln>
        </p:spPr>
        <p:txBody>
          <a:bodyPr lIns="36576" tIns="36576" rIns="36576" bIns="36576"/>
          <a:lstStyle/>
          <a:p>
            <a:r>
              <a:rPr lang="fr-FR" sz="700" b="1" dirty="0" smtClean="0">
                <a:latin typeface="Arial"/>
                <a:cs typeface="Arial"/>
              </a:rPr>
              <a:t>Les </a:t>
            </a:r>
            <a:r>
              <a:rPr lang="fr-FR" sz="700" b="1" dirty="0">
                <a:latin typeface="Arial"/>
                <a:cs typeface="Arial"/>
              </a:rPr>
              <a:t>recommandations des </a:t>
            </a:r>
            <a:r>
              <a:rPr lang="fr-FR" sz="700" b="1" dirty="0" smtClean="0">
                <a:latin typeface="Arial"/>
                <a:cs typeface="Arial"/>
              </a:rPr>
              <a:t>fabricants ont-elles </a:t>
            </a:r>
            <a:r>
              <a:rPr lang="fr-FR" sz="700" b="1" dirty="0">
                <a:latin typeface="Arial"/>
                <a:cs typeface="Arial"/>
              </a:rPr>
              <a:t>été suivies à la lettre ? </a:t>
            </a:r>
            <a:br>
              <a:rPr lang="fr-FR" sz="700" b="1" dirty="0">
                <a:latin typeface="Arial"/>
                <a:cs typeface="Arial"/>
              </a:rPr>
            </a:br>
            <a:r>
              <a:rPr lang="fr-FR" sz="700" b="1" dirty="0">
                <a:latin typeface="Arial"/>
                <a:cs typeface="Arial"/>
              </a:rPr>
              <a:t>Dilution correcte?</a:t>
            </a:r>
            <a:br>
              <a:rPr lang="fr-FR" sz="700" b="1" dirty="0">
                <a:latin typeface="Arial"/>
                <a:cs typeface="Arial"/>
              </a:rPr>
            </a:br>
            <a:r>
              <a:rPr lang="fr-FR" sz="700" b="1" dirty="0">
                <a:latin typeface="Arial"/>
                <a:cs typeface="Arial"/>
              </a:rPr>
              <a:t>Dose d'application </a:t>
            </a:r>
            <a:r>
              <a:rPr lang="fr-FR" sz="700" b="1" dirty="0" smtClean="0">
                <a:latin typeface="Arial"/>
                <a:cs typeface="Arial"/>
              </a:rPr>
              <a:t>exacte?</a:t>
            </a:r>
            <a:r>
              <a:rPr lang="fr-FR" sz="700" b="1" dirty="0">
                <a:latin typeface="Arial"/>
                <a:cs typeface="Arial"/>
              </a:rPr>
              <a:t/>
            </a:r>
            <a:br>
              <a:rPr lang="fr-FR" sz="700" b="1" dirty="0">
                <a:latin typeface="Arial"/>
                <a:cs typeface="Arial"/>
              </a:rPr>
            </a:br>
            <a:r>
              <a:rPr lang="fr-FR" sz="700" b="1" dirty="0" smtClean="0">
                <a:latin typeface="Arial"/>
                <a:cs typeface="Arial"/>
              </a:rPr>
              <a:t>Equipement pour l’application correcte? </a:t>
            </a:r>
            <a:r>
              <a:rPr lang="fr-FR" sz="700" b="1" dirty="0">
                <a:latin typeface="Arial"/>
                <a:cs typeface="Arial"/>
              </a:rPr>
              <a:t/>
            </a:r>
            <a:br>
              <a:rPr lang="fr-FR" sz="700" b="1" dirty="0">
                <a:latin typeface="Arial"/>
                <a:cs typeface="Arial"/>
              </a:rPr>
            </a:br>
            <a:r>
              <a:rPr lang="fr-FR" sz="700" b="1" dirty="0">
                <a:latin typeface="Arial"/>
                <a:cs typeface="Arial"/>
              </a:rPr>
              <a:t>Produit non périmé ?</a:t>
            </a:r>
            <a:br>
              <a:rPr lang="fr-FR" sz="700" b="1" dirty="0">
                <a:latin typeface="Arial"/>
                <a:cs typeface="Arial"/>
              </a:rPr>
            </a:br>
            <a:r>
              <a:rPr lang="fr-FR" sz="700" b="1" dirty="0">
                <a:latin typeface="Arial"/>
                <a:cs typeface="Arial"/>
              </a:rPr>
              <a:t>Produit stocké correctement?</a:t>
            </a:r>
            <a:br>
              <a:rPr lang="fr-FR" sz="700" b="1" dirty="0">
                <a:latin typeface="Arial"/>
                <a:cs typeface="Arial"/>
              </a:rPr>
            </a:br>
            <a:r>
              <a:rPr lang="fr-FR" sz="700" b="1" dirty="0" smtClean="0">
                <a:latin typeface="Arial"/>
                <a:cs typeface="Arial"/>
              </a:rPr>
              <a:t>WHOPES </a:t>
            </a:r>
            <a:r>
              <a:rPr lang="fr-FR" sz="700" b="1" dirty="0">
                <a:latin typeface="Arial"/>
                <a:cs typeface="Arial"/>
              </a:rPr>
              <a:t>de bonne </a:t>
            </a:r>
            <a:r>
              <a:rPr lang="fr-FR" sz="700" b="1" dirty="0" smtClean="0">
                <a:latin typeface="Arial"/>
                <a:cs typeface="Arial"/>
              </a:rPr>
              <a:t>qualité?</a:t>
            </a:r>
            <a:r>
              <a:rPr lang="fr-FR" sz="700" b="1" dirty="0">
                <a:latin typeface="Arial"/>
                <a:cs typeface="Arial"/>
              </a:rPr>
              <a:t/>
            </a:r>
            <a:br>
              <a:rPr lang="fr-FR" sz="700" b="1" dirty="0">
                <a:latin typeface="Arial"/>
                <a:cs typeface="Arial"/>
              </a:rPr>
            </a:br>
            <a:r>
              <a:rPr lang="fr-FR" sz="700" b="1" dirty="0" smtClean="0">
                <a:latin typeface="Arial"/>
                <a:cs typeface="Arial"/>
              </a:rPr>
              <a:t>Produit </a:t>
            </a:r>
            <a:r>
              <a:rPr lang="fr-FR" sz="700" b="1" dirty="0">
                <a:latin typeface="Arial"/>
                <a:cs typeface="Arial"/>
              </a:rPr>
              <a:t>recommandé utilisé?</a:t>
            </a:r>
          </a:p>
          <a:p>
            <a:endParaRPr lang="en-GB" sz="700" b="1" dirty="0">
              <a:latin typeface="Arial"/>
              <a:cs typeface="Arial"/>
            </a:endParaRPr>
          </a:p>
        </p:txBody>
      </p:sp>
      <p:cxnSp>
        <p:nvCxnSpPr>
          <p:cNvPr id="53" name="Straight Arrow Connector 52"/>
          <p:cNvCxnSpPr/>
          <p:nvPr/>
        </p:nvCxnSpPr>
        <p:spPr>
          <a:xfrm rot="16200000" flipH="1">
            <a:off x="1636093" y="1878583"/>
            <a:ext cx="1587" cy="168275"/>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90381" y="2884100"/>
            <a:ext cx="1588" cy="150812"/>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505421" y="2883320"/>
            <a:ext cx="3175" cy="146050"/>
          </a:xfrm>
          <a:prstGeom prst="straightConnector1">
            <a:avLst/>
          </a:prstGeom>
          <a:ln w="34925" cap="flat" cmpd="sng">
            <a:solidFill>
              <a:schemeClr val="tx1">
                <a:lumMod val="65000"/>
                <a:lumOff val="35000"/>
              </a:schemeClr>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Flowchart: Decision 68"/>
          <p:cNvSpPr/>
          <p:nvPr/>
        </p:nvSpPr>
        <p:spPr>
          <a:xfrm>
            <a:off x="1943643" y="3029370"/>
            <a:ext cx="1131360" cy="543523"/>
          </a:xfrm>
          <a:prstGeom prst="flowChartDecision">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63" name="Text Box 17"/>
          <p:cNvSpPr txBox="1">
            <a:spLocks noChangeArrowheads="1"/>
          </p:cNvSpPr>
          <p:nvPr/>
        </p:nvSpPr>
        <p:spPr bwMode="auto">
          <a:xfrm>
            <a:off x="2028306" y="3162542"/>
            <a:ext cx="964132" cy="4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700" b="1" dirty="0" err="1">
                <a:latin typeface="Arial"/>
                <a:cs typeface="Arial"/>
              </a:rPr>
              <a:t>Allez</a:t>
            </a:r>
            <a:r>
              <a:rPr lang="en-GB" sz="700" b="1" dirty="0">
                <a:latin typeface="Arial"/>
                <a:cs typeface="Arial"/>
              </a:rPr>
              <a:t> page </a:t>
            </a:r>
            <a:r>
              <a:rPr lang="en-GB" sz="700" b="1" dirty="0" smtClean="0">
                <a:latin typeface="Arial"/>
                <a:cs typeface="Arial"/>
              </a:rPr>
              <a:t>20 &amp; 21 </a:t>
            </a:r>
            <a:r>
              <a:rPr lang="en-GB" sz="700" b="1" dirty="0">
                <a:latin typeface="Arial"/>
                <a:cs typeface="Arial"/>
              </a:rPr>
              <a:t>pour les </a:t>
            </a:r>
            <a:r>
              <a:rPr lang="en-GB" sz="700" b="1" dirty="0" err="1">
                <a:latin typeface="Arial"/>
                <a:cs typeface="Arial"/>
              </a:rPr>
              <a:t>détails</a:t>
            </a:r>
            <a:endParaRPr lang="en-GB" sz="700" b="1" dirty="0">
              <a:latin typeface="Arial"/>
              <a:cs typeface="Arial"/>
            </a:endParaRPr>
          </a:p>
        </p:txBody>
      </p:sp>
      <p:sp>
        <p:nvSpPr>
          <p:cNvPr id="51" name="Flowchart: Decision 66"/>
          <p:cNvSpPr/>
          <p:nvPr/>
        </p:nvSpPr>
        <p:spPr>
          <a:xfrm>
            <a:off x="3168121" y="2365117"/>
            <a:ext cx="390525" cy="325437"/>
          </a:xfrm>
          <a:prstGeom prst="flowChartDecision">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52" name="TextBox 65"/>
          <p:cNvSpPr txBox="1">
            <a:spLocks noChangeArrowheads="1"/>
          </p:cNvSpPr>
          <p:nvPr/>
        </p:nvSpPr>
        <p:spPr bwMode="auto">
          <a:xfrm>
            <a:off x="3189288" y="2408238"/>
            <a:ext cx="34496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700" b="1" dirty="0" smtClean="0">
                <a:latin typeface="Arial"/>
                <a:cs typeface="Arial"/>
              </a:rPr>
              <a:t>OUI</a:t>
            </a:r>
            <a:endParaRPr lang="en-US" sz="700" b="1"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35842" name="Control 2"/>
          <p:cNvSpPr>
            <a:spLocks noChangeArrowheads="1" noChangeShapeType="1"/>
          </p:cNvSpPr>
          <p:nvPr/>
        </p:nvSpPr>
        <p:spPr bwMode="auto">
          <a:xfrm>
            <a:off x="-2160588" y="5903913"/>
            <a:ext cx="4248151" cy="1223962"/>
          </a:xfrm>
          <a:prstGeom prst="rect">
            <a:avLst/>
          </a:prstGeom>
          <a:noFill/>
          <a:ln w="9525">
            <a:noFill/>
            <a:miter lim="800000"/>
            <a:headEnd/>
            <a:tailEnd/>
          </a:ln>
        </p:spPr>
        <p:txBody>
          <a:bodyPr lIns="0" tIns="0" rIns="0" bIns="0"/>
          <a:lstStyle/>
          <a:p>
            <a:endParaRPr lang="en-US"/>
          </a:p>
        </p:txBody>
      </p:sp>
      <p:sp>
        <p:nvSpPr>
          <p:cNvPr id="35843" name="Control 3"/>
          <p:cNvSpPr>
            <a:spLocks noChangeArrowheads="1" noChangeShapeType="1"/>
          </p:cNvSpPr>
          <p:nvPr/>
        </p:nvSpPr>
        <p:spPr bwMode="auto">
          <a:xfrm>
            <a:off x="-2160588" y="7131050"/>
            <a:ext cx="4319588" cy="676275"/>
          </a:xfrm>
          <a:prstGeom prst="rect">
            <a:avLst/>
          </a:prstGeom>
          <a:noFill/>
          <a:ln w="9525">
            <a:noFill/>
            <a:miter lim="800000"/>
            <a:headEnd/>
            <a:tailEnd/>
          </a:ln>
        </p:spPr>
        <p:txBody>
          <a:bodyPr lIns="0" tIns="0" rIns="0" bIns="0"/>
          <a:lstStyle/>
          <a:p>
            <a:endParaRPr lang="en-US"/>
          </a:p>
        </p:txBody>
      </p:sp>
      <p:sp>
        <p:nvSpPr>
          <p:cNvPr id="11" name="Round Diagonal Corner Rectangle 10"/>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latin typeface="Arial"/>
              <a:cs typeface="Arial"/>
            </a:endParaRPr>
          </a:p>
        </p:txBody>
      </p:sp>
      <p:sp>
        <p:nvSpPr>
          <p:cNvPr id="9" name="Rectangle 8"/>
          <p:cNvSpPr>
            <a:spLocks noChangeArrowheads="1"/>
          </p:cNvSpPr>
          <p:nvPr/>
        </p:nvSpPr>
        <p:spPr bwMode="auto">
          <a:xfrm>
            <a:off x="3088740" y="517525"/>
            <a:ext cx="1934109" cy="2955925"/>
          </a:xfrm>
          <a:prstGeom prst="rect">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35848" name="TextBox 10"/>
          <p:cNvSpPr txBox="1">
            <a:spLocks noChangeArrowheads="1"/>
          </p:cNvSpPr>
          <p:nvPr/>
        </p:nvSpPr>
        <p:spPr bwMode="auto">
          <a:xfrm>
            <a:off x="3092450" y="520700"/>
            <a:ext cx="1930399" cy="2385268"/>
          </a:xfrm>
          <a:prstGeom prst="rect">
            <a:avLst/>
          </a:prstGeom>
          <a:noFill/>
          <a:ln w="9525">
            <a:noFill/>
            <a:miter lim="800000"/>
            <a:headEnd/>
            <a:tailEnd/>
          </a:ln>
        </p:spPr>
        <p:txBody>
          <a:bodyPr wrap="square">
            <a:spAutoFit/>
          </a:bodyPr>
          <a:lstStyle/>
          <a:p>
            <a:pPr marL="88900" indent="-88900"/>
            <a:r>
              <a:rPr lang="en-GB" sz="700" b="1" dirty="0" smtClean="0">
                <a:latin typeface="Arial"/>
                <a:cs typeface="Arial"/>
              </a:rPr>
              <a:t>Filets pour le lit </a:t>
            </a:r>
            <a:r>
              <a:rPr lang="en-GB" sz="700" b="1" dirty="0">
                <a:latin typeface="Arial"/>
                <a:cs typeface="Arial"/>
              </a:rPr>
              <a:t>– LN`s</a:t>
            </a:r>
          </a:p>
          <a:p>
            <a:pPr marL="88900" indent="-88900"/>
            <a:endParaRPr lang="en-GB" sz="400" b="1" dirty="0">
              <a:latin typeface="Arial"/>
              <a:cs typeface="Arial"/>
            </a:endParaRPr>
          </a:p>
          <a:p>
            <a:pPr marL="88900" indent="-88900"/>
            <a:endParaRPr lang="en-GB" sz="400" b="1" dirty="0">
              <a:latin typeface="Arial"/>
              <a:cs typeface="Arial"/>
            </a:endParaRPr>
          </a:p>
          <a:p>
            <a:pPr marL="88900" indent="-88900"/>
            <a:r>
              <a:rPr lang="fr-FR" sz="700" b="1" i="1" dirty="0" smtClean="0">
                <a:latin typeface="Arial"/>
                <a:cs typeface="Arial"/>
              </a:rPr>
              <a:t>Formation</a:t>
            </a:r>
            <a:endParaRPr lang="fr-FR" sz="800" dirty="0">
              <a:cs typeface="Arial"/>
            </a:endParaRPr>
          </a:p>
          <a:p>
            <a:pPr marL="171450" indent="-171450">
              <a:buFont typeface="Arial" pitchFamily="34" charset="0"/>
              <a:buChar char="•"/>
            </a:pPr>
            <a:r>
              <a:rPr lang="fr-FR" sz="700" b="1" dirty="0">
                <a:latin typeface="Arial"/>
                <a:cs typeface="Arial"/>
              </a:rPr>
              <a:t>La population a-t-elle </a:t>
            </a:r>
            <a:r>
              <a:rPr lang="fr-FR" sz="700" b="1" dirty="0" smtClean="0">
                <a:latin typeface="Arial"/>
                <a:cs typeface="Arial"/>
              </a:rPr>
              <a:t>reçu </a:t>
            </a:r>
            <a:r>
              <a:rPr lang="fr-FR" sz="700" b="1" dirty="0">
                <a:latin typeface="Arial"/>
                <a:cs typeface="Arial"/>
              </a:rPr>
              <a:t>un enseignement sur la manière d’utiliser et d’entretenir correctement leurs </a:t>
            </a:r>
            <a:r>
              <a:rPr lang="fr-FR" sz="700" b="1" dirty="0" smtClean="0">
                <a:latin typeface="Arial"/>
                <a:cs typeface="Arial"/>
              </a:rPr>
              <a:t>filets? </a:t>
            </a:r>
          </a:p>
          <a:p>
            <a:pPr marL="171450" indent="-171450">
              <a:buFont typeface="Arial" pitchFamily="34" charset="0"/>
              <a:buChar char="•"/>
            </a:pPr>
            <a:endParaRPr lang="fr-FR" sz="800" dirty="0">
              <a:cs typeface="Arial"/>
            </a:endParaRPr>
          </a:p>
          <a:p>
            <a:r>
              <a:rPr lang="fr-FR" sz="700" b="1" i="1" dirty="0" smtClean="0">
                <a:latin typeface="Arial"/>
                <a:cs typeface="Arial"/>
              </a:rPr>
              <a:t>Application</a:t>
            </a:r>
          </a:p>
          <a:p>
            <a:pPr marL="171450" indent="-171450">
              <a:buFont typeface="Arial" pitchFamily="34" charset="0"/>
              <a:buChar char="•"/>
            </a:pPr>
            <a:r>
              <a:rPr lang="fr-FR" sz="700" b="1" dirty="0" smtClean="0">
                <a:latin typeface="Arial"/>
                <a:cs typeface="Arial"/>
              </a:rPr>
              <a:t>Les filets sont-ils utilisés?</a:t>
            </a:r>
          </a:p>
          <a:p>
            <a:pPr marL="171450" indent="-171450">
              <a:buFont typeface="Arial" pitchFamily="34" charset="0"/>
              <a:buChar char="•"/>
            </a:pPr>
            <a:r>
              <a:rPr lang="fr-FR" sz="700" b="1" dirty="0" smtClean="0">
                <a:latin typeface="Arial"/>
                <a:cs typeface="Arial"/>
              </a:rPr>
              <a:t>Le champ d’application dans les maisons </a:t>
            </a:r>
            <a:r>
              <a:rPr lang="fr-FR" sz="700" b="1" dirty="0">
                <a:latin typeface="Arial"/>
                <a:cs typeface="Arial"/>
              </a:rPr>
              <a:t>et des villages </a:t>
            </a:r>
            <a:r>
              <a:rPr lang="fr-FR" sz="700" b="1" dirty="0" smtClean="0">
                <a:latin typeface="Arial"/>
                <a:cs typeface="Arial"/>
              </a:rPr>
              <a:t>est-il total?</a:t>
            </a:r>
          </a:p>
          <a:p>
            <a:pPr marL="171450" indent="-171450">
              <a:buFont typeface="Arial" pitchFamily="34" charset="0"/>
              <a:buChar char="•"/>
            </a:pPr>
            <a:r>
              <a:rPr lang="fr-FR" sz="700" b="1" dirty="0" smtClean="0">
                <a:latin typeface="Arial"/>
                <a:cs typeface="Arial"/>
              </a:rPr>
              <a:t>Les filets sont-ils </a:t>
            </a:r>
            <a:r>
              <a:rPr lang="fr-FR" sz="700" b="1" dirty="0">
                <a:latin typeface="Arial"/>
                <a:cs typeface="Arial"/>
              </a:rPr>
              <a:t>nettoyés </a:t>
            </a:r>
            <a:r>
              <a:rPr lang="fr-FR" sz="700" b="1" dirty="0" smtClean="0">
                <a:latin typeface="Arial"/>
                <a:cs typeface="Arial"/>
              </a:rPr>
              <a:t>comme il est recommandé de le faire? (Suffisamment, mais pas trop souvent)</a:t>
            </a:r>
          </a:p>
          <a:p>
            <a:pPr marL="171450" indent="-171450">
              <a:buFont typeface="Arial" pitchFamily="34" charset="0"/>
              <a:buChar char="•"/>
            </a:pPr>
            <a:r>
              <a:rPr lang="fr-FR" sz="700" b="1" dirty="0" smtClean="0">
                <a:latin typeface="Arial"/>
                <a:cs typeface="Arial"/>
              </a:rPr>
              <a:t>Les </a:t>
            </a:r>
            <a:r>
              <a:rPr lang="fr-FR" sz="700" b="1" dirty="0">
                <a:latin typeface="Arial"/>
                <a:cs typeface="Arial"/>
              </a:rPr>
              <a:t>filets </a:t>
            </a:r>
            <a:r>
              <a:rPr lang="fr-FR" sz="700" b="1" dirty="0" smtClean="0">
                <a:latin typeface="Arial"/>
                <a:cs typeface="Arial"/>
              </a:rPr>
              <a:t>doivent-il </a:t>
            </a:r>
            <a:r>
              <a:rPr lang="fr-FR" sz="700" b="1" dirty="0">
                <a:latin typeface="Arial"/>
                <a:cs typeface="Arial"/>
              </a:rPr>
              <a:t>être </a:t>
            </a:r>
            <a:r>
              <a:rPr lang="fr-FR" sz="700" b="1" dirty="0" smtClean="0">
                <a:latin typeface="Arial"/>
                <a:cs typeface="Arial"/>
              </a:rPr>
              <a:t>remplacés </a:t>
            </a:r>
            <a:r>
              <a:rPr lang="fr-FR" sz="700" b="1" dirty="0">
                <a:latin typeface="Arial"/>
                <a:cs typeface="Arial"/>
              </a:rPr>
              <a:t>en raison de </a:t>
            </a:r>
            <a:r>
              <a:rPr lang="fr-FR" sz="700" b="1" dirty="0" smtClean="0">
                <a:latin typeface="Arial"/>
                <a:cs typeface="Arial"/>
              </a:rPr>
              <a:t>l'âge</a:t>
            </a:r>
            <a:r>
              <a:rPr lang="fr-FR" sz="700" b="1" dirty="0">
                <a:latin typeface="Arial"/>
                <a:cs typeface="Arial"/>
              </a:rPr>
              <a:t> </a:t>
            </a:r>
            <a:r>
              <a:rPr lang="fr-FR" sz="700" b="1" dirty="0" smtClean="0">
                <a:latin typeface="Arial"/>
                <a:cs typeface="Arial"/>
              </a:rPr>
              <a:t>ou de </a:t>
            </a:r>
            <a:r>
              <a:rPr lang="fr-FR" sz="700" b="1" dirty="0">
                <a:latin typeface="Arial"/>
                <a:cs typeface="Arial"/>
              </a:rPr>
              <a:t>dommages excessifs?</a:t>
            </a:r>
          </a:p>
          <a:p>
            <a:pPr marL="88900" indent="-88900"/>
            <a:endParaRPr lang="en-GB" sz="700" b="1" dirty="0">
              <a:latin typeface="Arial"/>
              <a:cs typeface="Arial"/>
            </a:endParaRPr>
          </a:p>
          <a:p>
            <a:pPr marL="88900" indent="-88900"/>
            <a:endParaRPr lang="en-US" sz="700" dirty="0">
              <a:latin typeface="Arial"/>
              <a:cs typeface="Arial"/>
            </a:endParaRPr>
          </a:p>
        </p:txBody>
      </p:sp>
      <p:sp>
        <p:nvSpPr>
          <p:cNvPr id="14" name="Text Box 50"/>
          <p:cNvSpPr txBox="1">
            <a:spLocks noChangeArrowheads="1"/>
          </p:cNvSpPr>
          <p:nvPr/>
        </p:nvSpPr>
        <p:spPr bwMode="auto">
          <a:xfrm>
            <a:off x="139700" y="131763"/>
            <a:ext cx="5189538" cy="438582"/>
          </a:xfrm>
          <a:prstGeom prst="rect">
            <a:avLst/>
          </a:prstGeom>
          <a:noFill/>
          <a:ln>
            <a:noFill/>
          </a:ln>
          <a:effectLst/>
          <a:extLst/>
        </p:spPr>
        <p:txBody>
          <a:bodyPr>
            <a:spAutoFit/>
          </a:bodyPr>
          <a:lstStyle/>
          <a:p>
            <a:pPr>
              <a:spcBef>
                <a:spcPct val="50000"/>
              </a:spcBef>
              <a:defRPr/>
            </a:pPr>
            <a:r>
              <a:rPr lang="fr-FR" sz="900" b="1" dirty="0" smtClean="0">
                <a:solidFill>
                  <a:schemeClr val="bg1"/>
                </a:solidFill>
                <a:latin typeface="+mj-lt"/>
              </a:rPr>
              <a:t>Pas d’effet du produit, pas de résistance après essais biologiques </a:t>
            </a:r>
            <a:r>
              <a:rPr lang="fr-FR" sz="900" b="1" dirty="0">
                <a:solidFill>
                  <a:schemeClr val="bg1"/>
                </a:solidFill>
                <a:latin typeface="+mj-lt"/>
              </a:rPr>
              <a:t>- vérifier les techniques d'application</a:t>
            </a:r>
          </a:p>
          <a:p>
            <a:pPr>
              <a:spcBef>
                <a:spcPct val="50000"/>
              </a:spcBef>
              <a:defRPr/>
            </a:pPr>
            <a:endParaRPr lang="en-US" sz="900" b="1" dirty="0">
              <a:solidFill>
                <a:schemeClr val="bg1"/>
              </a:solidFill>
              <a:latin typeface="+mj-lt"/>
            </a:endParaRPr>
          </a:p>
        </p:txBody>
      </p:sp>
      <p:grpSp>
        <p:nvGrpSpPr>
          <p:cNvPr id="35850" name="Group 10"/>
          <p:cNvGrpSpPr>
            <a:grpSpLocks/>
          </p:cNvGrpSpPr>
          <p:nvPr/>
        </p:nvGrpSpPr>
        <p:grpSpPr bwMode="auto">
          <a:xfrm>
            <a:off x="5022850" y="3594100"/>
            <a:ext cx="287338" cy="215900"/>
            <a:chOff x="5068449" y="3594266"/>
            <a:chExt cx="287680" cy="213630"/>
          </a:xfrm>
        </p:grpSpPr>
        <p:sp>
          <p:nvSpPr>
            <p:cNvPr id="35851" name="TextBox 11"/>
            <p:cNvSpPr txBox="1">
              <a:spLocks noChangeArrowheads="1"/>
            </p:cNvSpPr>
            <p:nvPr/>
          </p:nvSpPr>
          <p:spPr bwMode="auto">
            <a:xfrm>
              <a:off x="5068449" y="3594266"/>
              <a:ext cx="287680" cy="213630"/>
            </a:xfrm>
            <a:prstGeom prst="rect">
              <a:avLst/>
            </a:prstGeom>
            <a:noFill/>
            <a:ln w="9525">
              <a:noFill/>
              <a:miter lim="800000"/>
              <a:headEnd/>
              <a:tailEnd/>
            </a:ln>
          </p:spPr>
          <p:txBody>
            <a:bodyPr wrap="none">
              <a:spAutoFit/>
            </a:bodyPr>
            <a:lstStyle/>
            <a:p>
              <a:r>
                <a:rPr lang="en-GB" sz="800" dirty="0">
                  <a:latin typeface="Calibri" pitchFamily="34" charset="0"/>
                </a:rPr>
                <a:t>20</a:t>
              </a:r>
            </a:p>
          </p:txBody>
        </p:sp>
        <p:cxnSp>
          <p:nvCxnSpPr>
            <p:cNvPr id="18" name="Straight Connector 17"/>
            <p:cNvCxnSpPr/>
            <p:nvPr/>
          </p:nvCxnSpPr>
          <p:spPr>
            <a:xfrm rot="5400000">
              <a:off x="5054980" y="3702652"/>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a:spLocks noChangeArrowheads="1"/>
          </p:cNvSpPr>
          <p:nvPr/>
        </p:nvSpPr>
        <p:spPr bwMode="auto">
          <a:xfrm>
            <a:off x="211014" y="520700"/>
            <a:ext cx="2758831" cy="2952750"/>
          </a:xfrm>
          <a:prstGeom prst="rect">
            <a:avLst/>
          </a:prstGeom>
          <a:solidFill>
            <a:srgbClr val="FFF975"/>
          </a:solidFill>
          <a:ln w="952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US" sz="700" dirty="0">
              <a:latin typeface="Arial"/>
              <a:ea typeface="+mn-ea"/>
              <a:cs typeface="Arial"/>
            </a:endParaRPr>
          </a:p>
        </p:txBody>
      </p:sp>
      <p:sp>
        <p:nvSpPr>
          <p:cNvPr id="16" name="TextBox 15"/>
          <p:cNvSpPr txBox="1"/>
          <p:nvPr/>
        </p:nvSpPr>
        <p:spPr>
          <a:xfrm>
            <a:off x="173874" y="570345"/>
            <a:ext cx="2795971" cy="2970044"/>
          </a:xfrm>
          <a:prstGeom prst="rect">
            <a:avLst/>
          </a:prstGeom>
          <a:noFill/>
        </p:spPr>
        <p:txBody>
          <a:bodyPr wrap="square">
            <a:spAutoFit/>
          </a:bodyPr>
          <a:lstStyle>
            <a:lvl1pPr marL="88900" indent="-88900"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marL="0" indent="0" eaLnBrk="1" hangingPunct="1">
              <a:defRPr/>
            </a:pPr>
            <a:r>
              <a:rPr lang="fr-FR" sz="700" b="1" dirty="0" smtClean="0">
                <a:latin typeface="Arial"/>
                <a:cs typeface="Arial"/>
              </a:rPr>
              <a:t>Pulvérisation </a:t>
            </a:r>
            <a:r>
              <a:rPr lang="fr-FR" sz="700" b="1" dirty="0">
                <a:latin typeface="Arial"/>
                <a:cs typeface="Arial"/>
              </a:rPr>
              <a:t>résiduelle intérieure</a:t>
            </a:r>
            <a:r>
              <a:rPr lang="fr-FR" sz="800" dirty="0"/>
              <a:t/>
            </a:r>
            <a:br>
              <a:rPr lang="fr-FR" sz="800" dirty="0"/>
            </a:br>
            <a:r>
              <a:rPr lang="fr-FR" sz="500" dirty="0"/>
              <a:t/>
            </a:r>
            <a:br>
              <a:rPr lang="fr-FR" sz="500" dirty="0"/>
            </a:br>
            <a:r>
              <a:rPr lang="fr-FR" sz="700" b="1" i="1" dirty="0" smtClean="0">
                <a:latin typeface="Arial"/>
                <a:cs typeface="Arial"/>
              </a:rPr>
              <a:t>Formation:</a:t>
            </a:r>
            <a:endParaRPr lang="fr-FR" sz="800" dirty="0">
              <a:cs typeface="Arial"/>
            </a:endParaRPr>
          </a:p>
          <a:p>
            <a:pPr marL="171450" indent="-171450" eaLnBrk="1" hangingPunct="1">
              <a:buFont typeface="Arial" pitchFamily="34" charset="0"/>
              <a:buChar char="•"/>
              <a:defRPr/>
            </a:pPr>
            <a:r>
              <a:rPr lang="fr-FR" sz="700" b="1" dirty="0" smtClean="0">
                <a:latin typeface="Arial"/>
                <a:cs typeface="Arial"/>
              </a:rPr>
              <a:t>Tout </a:t>
            </a:r>
            <a:r>
              <a:rPr lang="fr-FR" sz="700" b="1" dirty="0">
                <a:latin typeface="Arial"/>
                <a:cs typeface="Arial"/>
              </a:rPr>
              <a:t>le personnel </a:t>
            </a:r>
            <a:r>
              <a:rPr lang="fr-FR" sz="700" b="1" dirty="0" smtClean="0">
                <a:latin typeface="Arial"/>
                <a:cs typeface="Arial"/>
              </a:rPr>
              <a:t>a-t-il été correctement </a:t>
            </a:r>
            <a:r>
              <a:rPr lang="fr-FR" sz="700" b="1" dirty="0">
                <a:latin typeface="Arial"/>
                <a:cs typeface="Arial"/>
              </a:rPr>
              <a:t>formé</a:t>
            </a:r>
            <a:r>
              <a:rPr lang="fr-FR" sz="700" b="1" dirty="0" smtClean="0">
                <a:latin typeface="Arial"/>
                <a:cs typeface="Arial"/>
              </a:rPr>
              <a:t>?</a:t>
            </a:r>
          </a:p>
          <a:p>
            <a:pPr marL="171450" indent="-171450" eaLnBrk="1" hangingPunct="1">
              <a:buFont typeface="Arial" pitchFamily="34" charset="0"/>
              <a:buChar char="•"/>
              <a:defRPr/>
            </a:pPr>
            <a:r>
              <a:rPr lang="fr-FR" sz="700" b="1" dirty="0" smtClean="0">
                <a:latin typeface="Arial"/>
                <a:cs typeface="Arial"/>
              </a:rPr>
              <a:t>La </a:t>
            </a:r>
            <a:r>
              <a:rPr lang="fr-FR" sz="700" b="1" dirty="0">
                <a:latin typeface="Arial"/>
                <a:cs typeface="Arial"/>
              </a:rPr>
              <a:t>population </a:t>
            </a:r>
            <a:r>
              <a:rPr lang="fr-FR" sz="700" b="1" dirty="0" smtClean="0">
                <a:latin typeface="Arial"/>
                <a:cs typeface="Arial"/>
              </a:rPr>
              <a:t>a-t-elle </a:t>
            </a:r>
            <a:r>
              <a:rPr lang="fr-FR" sz="700" b="1" dirty="0">
                <a:latin typeface="Arial"/>
                <a:cs typeface="Arial"/>
              </a:rPr>
              <a:t>été </a:t>
            </a:r>
            <a:r>
              <a:rPr lang="fr-FR" sz="700" b="1" dirty="0" smtClean="0">
                <a:latin typeface="Arial"/>
                <a:cs typeface="Arial"/>
              </a:rPr>
              <a:t>instruite </a:t>
            </a:r>
            <a:r>
              <a:rPr lang="fr-FR" sz="700" b="1" dirty="0">
                <a:latin typeface="Arial"/>
                <a:cs typeface="Arial"/>
              </a:rPr>
              <a:t>de ce qu'il faut faire à la suite une application </a:t>
            </a:r>
            <a:r>
              <a:rPr lang="fr-FR" sz="700" b="1" dirty="0" smtClean="0">
                <a:latin typeface="Arial"/>
                <a:cs typeface="Arial"/>
              </a:rPr>
              <a:t>PID (Pulvérisation intra-</a:t>
            </a:r>
            <a:r>
              <a:rPr lang="fr-FR" sz="700" b="1" dirty="0" err="1" smtClean="0">
                <a:latin typeface="Arial"/>
                <a:cs typeface="Arial"/>
              </a:rPr>
              <a:t>domiciliare</a:t>
            </a:r>
            <a:r>
              <a:rPr lang="fr-FR" sz="700" b="1" dirty="0" smtClean="0">
                <a:latin typeface="Arial"/>
                <a:cs typeface="Arial"/>
              </a:rPr>
              <a:t>)?</a:t>
            </a:r>
          </a:p>
          <a:p>
            <a:pPr marL="171450" indent="-171450" eaLnBrk="1" hangingPunct="1">
              <a:buFont typeface="Arial" pitchFamily="34" charset="0"/>
              <a:buChar char="•"/>
              <a:defRPr/>
            </a:pPr>
            <a:r>
              <a:rPr lang="fr-FR" sz="700" b="1" dirty="0" smtClean="0">
                <a:latin typeface="Arial"/>
                <a:cs typeface="Arial"/>
              </a:rPr>
              <a:t>L’équipe </a:t>
            </a:r>
            <a:r>
              <a:rPr lang="fr-FR" sz="700" b="1" dirty="0">
                <a:latin typeface="Arial"/>
                <a:cs typeface="Arial"/>
              </a:rPr>
              <a:t>de </a:t>
            </a:r>
            <a:r>
              <a:rPr lang="fr-FR" sz="700" b="1" dirty="0" smtClean="0">
                <a:latin typeface="Arial"/>
                <a:cs typeface="Arial"/>
              </a:rPr>
              <a:t>traitement a-t-elle été formée à une bonne technique </a:t>
            </a:r>
            <a:r>
              <a:rPr lang="fr-FR" sz="700" b="1" dirty="0">
                <a:latin typeface="Arial"/>
                <a:cs typeface="Arial"/>
              </a:rPr>
              <a:t>de pulvérisation</a:t>
            </a:r>
            <a:r>
              <a:rPr lang="fr-FR" sz="700" b="1" dirty="0" smtClean="0">
                <a:latin typeface="Arial"/>
                <a:cs typeface="Arial"/>
              </a:rPr>
              <a:t>?</a:t>
            </a:r>
          </a:p>
          <a:p>
            <a:pPr marL="171450" indent="-171450" eaLnBrk="1" hangingPunct="1">
              <a:buFont typeface="Arial" pitchFamily="34" charset="0"/>
              <a:buChar char="•"/>
              <a:defRPr/>
            </a:pPr>
            <a:r>
              <a:rPr lang="fr-FR" sz="700" b="1" dirty="0" smtClean="0">
                <a:latin typeface="Arial"/>
                <a:cs typeface="Arial"/>
              </a:rPr>
              <a:t>Reportez-vous au manuel O.M.S. PID:</a:t>
            </a:r>
            <a:r>
              <a:rPr lang="fr-FR" sz="700" b="1" dirty="0">
                <a:latin typeface="Arial"/>
                <a:cs typeface="Arial"/>
              </a:rPr>
              <a:t/>
            </a:r>
            <a:br>
              <a:rPr lang="fr-FR" sz="700" b="1" dirty="0">
                <a:latin typeface="Arial"/>
                <a:cs typeface="Arial"/>
              </a:rPr>
            </a:br>
            <a:r>
              <a:rPr lang="fr-FR" sz="700" b="1" dirty="0">
                <a:latin typeface="Arial"/>
                <a:cs typeface="Arial"/>
              </a:rPr>
              <a:t>http://www.who.int/whopes/equipment/en</a:t>
            </a:r>
            <a:r>
              <a:rPr lang="fr-FR" sz="700" b="1" dirty="0" smtClean="0">
                <a:latin typeface="Arial"/>
                <a:cs typeface="Arial"/>
              </a:rPr>
              <a:t>/</a:t>
            </a:r>
            <a:endParaRPr lang="fr-FR" sz="800" dirty="0">
              <a:cs typeface="Arial"/>
            </a:endParaRPr>
          </a:p>
          <a:p>
            <a:pPr marL="0" indent="0" eaLnBrk="1" hangingPunct="1">
              <a:defRPr/>
            </a:pPr>
            <a:r>
              <a:rPr lang="fr-FR" sz="700" b="1" i="1" dirty="0" smtClean="0">
                <a:latin typeface="Arial"/>
                <a:cs typeface="Arial"/>
              </a:rPr>
              <a:t>Equipement:</a:t>
            </a:r>
          </a:p>
          <a:p>
            <a:pPr marL="171450" indent="-171450" eaLnBrk="1" hangingPunct="1">
              <a:buFont typeface="Arial" pitchFamily="34" charset="0"/>
              <a:buChar char="•"/>
              <a:defRPr/>
            </a:pPr>
            <a:r>
              <a:rPr lang="fr-FR" sz="700" b="1" dirty="0" smtClean="0">
                <a:latin typeface="Arial"/>
                <a:cs typeface="Arial"/>
              </a:rPr>
              <a:t>Les </a:t>
            </a:r>
            <a:r>
              <a:rPr lang="fr-FR" sz="700" b="1" dirty="0">
                <a:latin typeface="Arial"/>
                <a:cs typeface="Arial"/>
              </a:rPr>
              <a:t>pulvérisateurs </a:t>
            </a:r>
            <a:r>
              <a:rPr lang="fr-FR" sz="700" b="1" dirty="0" smtClean="0">
                <a:latin typeface="Arial"/>
                <a:cs typeface="Arial"/>
              </a:rPr>
              <a:t>sont-ils en </a:t>
            </a:r>
            <a:r>
              <a:rPr lang="fr-FR" sz="700" b="1" dirty="0">
                <a:latin typeface="Arial"/>
                <a:cs typeface="Arial"/>
              </a:rPr>
              <a:t>bon </a:t>
            </a:r>
            <a:r>
              <a:rPr lang="fr-FR" sz="700" b="1" dirty="0" smtClean="0">
                <a:latin typeface="Arial"/>
                <a:cs typeface="Arial"/>
              </a:rPr>
              <a:t>état: capables </a:t>
            </a:r>
            <a:r>
              <a:rPr lang="fr-FR" sz="700" b="1" dirty="0">
                <a:latin typeface="Arial"/>
                <a:cs typeface="Arial"/>
              </a:rPr>
              <a:t>de maintenir une pression </a:t>
            </a:r>
            <a:r>
              <a:rPr lang="fr-FR" sz="700" b="1" dirty="0" smtClean="0">
                <a:latin typeface="Arial"/>
                <a:cs typeface="Arial"/>
              </a:rPr>
              <a:t>adéquate, aucun tuyau qui ne fuit?</a:t>
            </a:r>
          </a:p>
          <a:p>
            <a:pPr marL="171450" indent="-171450" eaLnBrk="1" hangingPunct="1">
              <a:buFont typeface="Arial" pitchFamily="34" charset="0"/>
              <a:buChar char="•"/>
              <a:defRPr/>
            </a:pPr>
            <a:r>
              <a:rPr lang="fr-FR" sz="700" b="1" dirty="0">
                <a:latin typeface="Arial"/>
                <a:cs typeface="Arial"/>
              </a:rPr>
              <a:t>L</a:t>
            </a:r>
            <a:r>
              <a:rPr lang="fr-FR" sz="700" b="1" dirty="0" smtClean="0">
                <a:latin typeface="Arial"/>
                <a:cs typeface="Arial"/>
              </a:rPr>
              <a:t>'équipement a-t-il été </a:t>
            </a:r>
            <a:r>
              <a:rPr lang="fr-FR" sz="700" b="1" dirty="0">
                <a:latin typeface="Arial"/>
                <a:cs typeface="Arial"/>
              </a:rPr>
              <a:t>étalonné et vérifié pour </a:t>
            </a:r>
            <a:r>
              <a:rPr lang="fr-FR" sz="700" b="1" dirty="0" smtClean="0">
                <a:latin typeface="Arial"/>
                <a:cs typeface="Arial"/>
              </a:rPr>
              <a:t>avoir un </a:t>
            </a:r>
            <a:r>
              <a:rPr lang="fr-FR" sz="700" b="1" dirty="0">
                <a:latin typeface="Arial"/>
                <a:cs typeface="Arial"/>
              </a:rPr>
              <a:t>débit correct</a:t>
            </a:r>
            <a:r>
              <a:rPr lang="fr-FR" sz="700" b="1" dirty="0" smtClean="0">
                <a:latin typeface="Arial"/>
                <a:cs typeface="Arial"/>
              </a:rPr>
              <a:t>?</a:t>
            </a:r>
          </a:p>
          <a:p>
            <a:pPr marL="171450" indent="-171450" eaLnBrk="1" hangingPunct="1">
              <a:buFont typeface="Arial" pitchFamily="34" charset="0"/>
              <a:buChar char="•"/>
              <a:defRPr/>
            </a:pPr>
            <a:r>
              <a:rPr lang="fr-FR" sz="700" b="1" dirty="0" smtClean="0">
                <a:latin typeface="Arial"/>
                <a:cs typeface="Arial"/>
              </a:rPr>
              <a:t>La </a:t>
            </a:r>
            <a:r>
              <a:rPr lang="fr-FR" sz="700" b="1" dirty="0">
                <a:latin typeface="Arial"/>
                <a:cs typeface="Arial"/>
              </a:rPr>
              <a:t>pression de pulvérisation </a:t>
            </a:r>
            <a:r>
              <a:rPr lang="fr-FR" sz="700" b="1" dirty="0" smtClean="0">
                <a:latin typeface="Arial"/>
                <a:cs typeface="Arial"/>
              </a:rPr>
              <a:t>a-t-elle été </a:t>
            </a:r>
            <a:r>
              <a:rPr lang="fr-FR" sz="700" b="1" dirty="0">
                <a:latin typeface="Arial"/>
                <a:cs typeface="Arial"/>
              </a:rPr>
              <a:t>maintenue tout au long de la projection</a:t>
            </a:r>
            <a:r>
              <a:rPr lang="fr-FR" sz="700" b="1" dirty="0" smtClean="0">
                <a:latin typeface="Arial"/>
                <a:cs typeface="Arial"/>
              </a:rPr>
              <a:t>?</a:t>
            </a:r>
            <a:endParaRPr lang="en-GB" sz="700" b="1" dirty="0">
              <a:latin typeface="Arial"/>
              <a:cs typeface="Arial"/>
            </a:endParaRPr>
          </a:p>
          <a:p>
            <a:pPr marL="0" indent="0" eaLnBrk="1" hangingPunct="1">
              <a:defRPr/>
            </a:pPr>
            <a:r>
              <a:rPr lang="fr-FR" sz="700" b="1" i="1" dirty="0" smtClean="0">
                <a:latin typeface="Arial"/>
                <a:cs typeface="Arial"/>
              </a:rPr>
              <a:t>Application</a:t>
            </a:r>
            <a:endParaRPr lang="fr-FR" sz="800" dirty="0" smtClean="0"/>
          </a:p>
          <a:p>
            <a:pPr marL="171450" indent="-171450" eaLnBrk="1" hangingPunct="1">
              <a:buFont typeface="Arial" pitchFamily="34" charset="0"/>
              <a:buChar char="•"/>
              <a:defRPr/>
            </a:pPr>
            <a:r>
              <a:rPr lang="fr-FR" sz="700" b="1" dirty="0">
                <a:latin typeface="Arial"/>
                <a:cs typeface="Arial"/>
              </a:rPr>
              <a:t>La bonne dose d'insecticide a-t-elle été </a:t>
            </a:r>
            <a:r>
              <a:rPr lang="fr-FR" sz="700" b="1" dirty="0" smtClean="0">
                <a:latin typeface="Arial"/>
                <a:cs typeface="Arial"/>
              </a:rPr>
              <a:t>utilisée </a:t>
            </a:r>
            <a:r>
              <a:rPr lang="fr-FR" sz="700" b="1" dirty="0">
                <a:latin typeface="Arial"/>
                <a:cs typeface="Arial"/>
              </a:rPr>
              <a:t>et bien </a:t>
            </a:r>
            <a:r>
              <a:rPr lang="fr-FR" sz="700" b="1" dirty="0" smtClean="0">
                <a:latin typeface="Arial"/>
                <a:cs typeface="Arial"/>
              </a:rPr>
              <a:t>mélangée </a:t>
            </a:r>
            <a:r>
              <a:rPr lang="fr-FR" sz="700" b="1" dirty="0">
                <a:latin typeface="Arial"/>
                <a:cs typeface="Arial"/>
              </a:rPr>
              <a:t>avant </a:t>
            </a:r>
            <a:r>
              <a:rPr lang="fr-FR" sz="700" b="1" dirty="0" smtClean="0">
                <a:latin typeface="Arial"/>
                <a:cs typeface="Arial"/>
              </a:rPr>
              <a:t>pulvérisation?</a:t>
            </a:r>
            <a:endParaRPr lang="fr-FR" sz="700" b="1" dirty="0">
              <a:latin typeface="Arial"/>
              <a:cs typeface="Arial"/>
            </a:endParaRPr>
          </a:p>
          <a:p>
            <a:pPr marL="171450" indent="-171450" eaLnBrk="1" hangingPunct="1">
              <a:buFont typeface="Arial" pitchFamily="34" charset="0"/>
              <a:buChar char="•"/>
              <a:defRPr/>
            </a:pPr>
            <a:r>
              <a:rPr lang="fr-FR" sz="700" b="1" dirty="0" smtClean="0">
                <a:latin typeface="Arial"/>
                <a:cs typeface="Arial"/>
              </a:rPr>
              <a:t>Tous </a:t>
            </a:r>
            <a:r>
              <a:rPr lang="fr-FR" sz="700" b="1" dirty="0">
                <a:latin typeface="Arial"/>
                <a:cs typeface="Arial"/>
              </a:rPr>
              <a:t>les </a:t>
            </a:r>
            <a:r>
              <a:rPr lang="fr-FR" sz="700" b="1" dirty="0" smtClean="0">
                <a:latin typeface="Arial"/>
                <a:cs typeface="Arial"/>
              </a:rPr>
              <a:t>foyers ont-il </a:t>
            </a:r>
            <a:r>
              <a:rPr lang="fr-FR" sz="700" b="1" dirty="0">
                <a:latin typeface="Arial"/>
                <a:cs typeface="Arial"/>
              </a:rPr>
              <a:t>été </a:t>
            </a:r>
            <a:r>
              <a:rPr lang="fr-FR" sz="700" b="1" dirty="0" smtClean="0">
                <a:latin typeface="Arial"/>
                <a:cs typeface="Arial"/>
              </a:rPr>
              <a:t>pulvérisés, </a:t>
            </a:r>
            <a:r>
              <a:rPr lang="fr-FR" sz="700" b="1" dirty="0">
                <a:latin typeface="Arial"/>
                <a:cs typeface="Arial"/>
              </a:rPr>
              <a:t>ou </a:t>
            </a:r>
            <a:r>
              <a:rPr lang="fr-FR" sz="700" b="1" dirty="0" smtClean="0">
                <a:latin typeface="Arial"/>
                <a:cs typeface="Arial"/>
              </a:rPr>
              <a:t>une couverture partielle a-t-elle été effectuée?</a:t>
            </a:r>
            <a:endParaRPr lang="fr-FR" sz="700" b="1" dirty="0">
              <a:latin typeface="Arial"/>
              <a:cs typeface="Arial"/>
            </a:endParaRPr>
          </a:p>
          <a:p>
            <a:pPr marL="171450" indent="-171450" eaLnBrk="1" hangingPunct="1">
              <a:buFont typeface="Arial" pitchFamily="34" charset="0"/>
              <a:buChar char="•"/>
              <a:defRPr/>
            </a:pPr>
            <a:r>
              <a:rPr lang="fr-FR" sz="700" b="1" dirty="0">
                <a:latin typeface="Arial"/>
                <a:cs typeface="Arial"/>
              </a:rPr>
              <a:t>L</a:t>
            </a:r>
            <a:r>
              <a:rPr lang="fr-FR" sz="700" b="1" dirty="0" smtClean="0">
                <a:latin typeface="Arial"/>
                <a:cs typeface="Arial"/>
              </a:rPr>
              <a:t>e </a:t>
            </a:r>
            <a:r>
              <a:rPr lang="fr-FR" sz="700" b="1" dirty="0">
                <a:latin typeface="Arial"/>
                <a:cs typeface="Arial"/>
              </a:rPr>
              <a:t>dépôt </a:t>
            </a:r>
            <a:r>
              <a:rPr lang="fr-FR" sz="700" b="1" dirty="0" smtClean="0">
                <a:latin typeface="Arial"/>
                <a:cs typeface="Arial"/>
              </a:rPr>
              <a:t>a-t-il été peint </a:t>
            </a:r>
            <a:r>
              <a:rPr lang="fr-FR" sz="700" b="1" dirty="0">
                <a:latin typeface="Arial"/>
                <a:cs typeface="Arial"/>
              </a:rPr>
              <a:t>/ </a:t>
            </a:r>
            <a:r>
              <a:rPr lang="fr-FR" sz="700" b="1" dirty="0" smtClean="0">
                <a:latin typeface="Arial"/>
                <a:cs typeface="Arial"/>
              </a:rPr>
              <a:t>nettoyé?</a:t>
            </a:r>
          </a:p>
          <a:p>
            <a:pPr marL="171450" indent="-171450" eaLnBrk="1" hangingPunct="1">
              <a:buFont typeface="Arial" pitchFamily="34" charset="0"/>
              <a:buChar char="•"/>
              <a:defRPr/>
            </a:pPr>
            <a:r>
              <a:rPr lang="fr-FR" sz="700" b="1" dirty="0" smtClean="0">
                <a:latin typeface="Arial"/>
                <a:cs typeface="Arial"/>
              </a:rPr>
              <a:t>Les applications ont-elles été réalisées </a:t>
            </a:r>
            <a:r>
              <a:rPr lang="fr-FR" sz="700" b="1" dirty="0">
                <a:latin typeface="Arial"/>
                <a:cs typeface="Arial"/>
              </a:rPr>
              <a:t>pour coïncider avec la saison de transmission</a:t>
            </a:r>
            <a:r>
              <a:rPr lang="fr-FR" sz="700" b="1" dirty="0" smtClean="0">
                <a:latin typeface="Arial"/>
                <a:cs typeface="Arial"/>
              </a:rPr>
              <a:t>?</a:t>
            </a:r>
            <a:endParaRPr lang="fr-FR" sz="700" b="1" dirty="0">
              <a:latin typeface="Arial"/>
              <a:cs typeface="Arial"/>
            </a:endParaRPr>
          </a:p>
        </p:txBody>
      </p:sp>
    </p:spTree>
    <p:extLst>
      <p:ext uri="{BB962C8B-B14F-4D97-AF65-F5344CB8AC3E}">
        <p14:creationId xmlns:p14="http://schemas.microsoft.com/office/powerpoint/2010/main" val="21132529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7170" name="Control 2"/>
          <p:cNvSpPr>
            <a:spLocks noChangeArrowheads="1" noChangeShapeType="1"/>
          </p:cNvSpPr>
          <p:nvPr/>
        </p:nvSpPr>
        <p:spPr bwMode="auto">
          <a:xfrm>
            <a:off x="-2160588" y="5903913"/>
            <a:ext cx="4248151" cy="1223962"/>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7171" name="Control 3"/>
          <p:cNvSpPr>
            <a:spLocks noChangeArrowheads="1" noChangeShapeType="1"/>
          </p:cNvSpPr>
          <p:nvPr/>
        </p:nvSpPr>
        <p:spPr bwMode="auto">
          <a:xfrm>
            <a:off x="-2160588" y="7131050"/>
            <a:ext cx="4319588" cy="6762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11" name="Round Diagonal Corner Rectangle 10"/>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4" name="Text Box 50"/>
          <p:cNvSpPr txBox="1">
            <a:spLocks noChangeArrowheads="1"/>
          </p:cNvSpPr>
          <p:nvPr/>
        </p:nvSpPr>
        <p:spPr bwMode="auto">
          <a:xfrm>
            <a:off x="139700" y="131763"/>
            <a:ext cx="518953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900" b="1" dirty="0">
                <a:solidFill>
                  <a:schemeClr val="bg1"/>
                </a:solidFill>
                <a:latin typeface="+mj-lt"/>
              </a:rPr>
              <a:t>Pas d’effet du produit, pas de résistance après essais biologiques - vérifier les techniques d'application</a:t>
            </a:r>
          </a:p>
        </p:txBody>
      </p:sp>
      <p:sp>
        <p:nvSpPr>
          <p:cNvPr id="16" name="Rectangle 15"/>
          <p:cNvSpPr>
            <a:spLocks noChangeArrowheads="1"/>
          </p:cNvSpPr>
          <p:nvPr/>
        </p:nvSpPr>
        <p:spPr bwMode="auto">
          <a:xfrm>
            <a:off x="360363" y="517525"/>
            <a:ext cx="2448272" cy="2955925"/>
          </a:xfrm>
          <a:prstGeom prst="rect">
            <a:avLst/>
          </a:prstGeom>
          <a:solidFill>
            <a:srgbClr val="FFF975"/>
          </a:solidFill>
          <a:ln w="9525">
            <a:solidFill>
              <a:srgbClr val="000000"/>
            </a:solidFill>
            <a:miter lim="800000"/>
            <a:headEnd/>
            <a:tailEnd/>
          </a:ln>
          <a:effectLst>
            <a:outerShdw blurRad="50800" dist="38100" dir="2700000" algn="ctr" rotWithShape="0">
              <a:schemeClr val="tx1">
                <a:alpha val="43000"/>
              </a:schemeClr>
            </a:outerShdw>
          </a:effectLst>
        </p:spPr>
        <p:txBody>
          <a:bodyPr/>
          <a:lstStyle/>
          <a:p>
            <a:pPr>
              <a:defRPr/>
            </a:pPr>
            <a:r>
              <a:rPr lang="fr-FR" sz="700" b="1" dirty="0" smtClean="0"/>
              <a:t>Pulvérisations </a:t>
            </a:r>
            <a:r>
              <a:rPr lang="fr-FR" sz="700" b="1" dirty="0"/>
              <a:t>spatiales:</a:t>
            </a:r>
            <a:r>
              <a:rPr lang="fr-FR" sz="700" dirty="0"/>
              <a:t/>
            </a:r>
            <a:br>
              <a:rPr lang="fr-FR" sz="700" dirty="0"/>
            </a:br>
            <a:r>
              <a:rPr lang="fr-FR" sz="300" dirty="0"/>
              <a:t/>
            </a:r>
            <a:br>
              <a:rPr lang="fr-FR" sz="300" dirty="0"/>
            </a:br>
            <a:r>
              <a:rPr lang="fr-FR" sz="700" b="1" i="1" dirty="0"/>
              <a:t>F</a:t>
            </a:r>
            <a:r>
              <a:rPr lang="fr-FR" sz="700" b="1" i="1" dirty="0" smtClean="0"/>
              <a:t>ormation:</a:t>
            </a:r>
          </a:p>
          <a:p>
            <a:pPr marL="171450" indent="-171450">
              <a:buFont typeface="Arial" pitchFamily="34" charset="0"/>
              <a:buChar char="•"/>
              <a:defRPr/>
            </a:pPr>
            <a:r>
              <a:rPr lang="fr-FR" sz="700" b="1" dirty="0"/>
              <a:t>Le personnel </a:t>
            </a:r>
            <a:r>
              <a:rPr lang="fr-FR" sz="700" b="1" dirty="0" smtClean="0"/>
              <a:t>a-t-il reçu </a:t>
            </a:r>
            <a:r>
              <a:rPr lang="fr-FR" sz="700" b="1" dirty="0"/>
              <a:t>une formation adéquate </a:t>
            </a:r>
            <a:r>
              <a:rPr lang="fr-FR" sz="700" b="1" dirty="0" smtClean="0"/>
              <a:t>sur la méthode de pulvérisation dans l'espace?</a:t>
            </a:r>
          </a:p>
          <a:p>
            <a:pPr marL="171450" indent="-171450">
              <a:buFont typeface="Arial" pitchFamily="34" charset="0"/>
              <a:buChar char="•"/>
              <a:defRPr/>
            </a:pPr>
            <a:r>
              <a:rPr lang="fr-FR" sz="700" b="1" dirty="0" smtClean="0"/>
              <a:t>Reportez-vous au manuel:       http://www.who.int/whopes/equipment/en/</a:t>
            </a:r>
            <a:r>
              <a:rPr lang="fr-FR" sz="700" b="1" dirty="0"/>
              <a:t/>
            </a:r>
            <a:br>
              <a:rPr lang="fr-FR" sz="700" b="1" dirty="0"/>
            </a:br>
            <a:r>
              <a:rPr lang="fr-FR" sz="300" b="1" dirty="0"/>
              <a:t>    </a:t>
            </a:r>
          </a:p>
          <a:p>
            <a:pPr>
              <a:defRPr/>
            </a:pPr>
            <a:r>
              <a:rPr lang="fr-FR" sz="700" b="1" i="1" dirty="0" smtClean="0"/>
              <a:t>Equipement:</a:t>
            </a:r>
          </a:p>
          <a:p>
            <a:pPr marL="171450" indent="-171450">
              <a:buFont typeface="Arial" pitchFamily="34" charset="0"/>
              <a:buChar char="•"/>
              <a:defRPr/>
            </a:pPr>
            <a:r>
              <a:rPr lang="fr-FR" sz="700" b="1" dirty="0" smtClean="0"/>
              <a:t>L'équipement est-il </a:t>
            </a:r>
            <a:r>
              <a:rPr lang="fr-FR" sz="700" b="1" dirty="0"/>
              <a:t>bien entretenu</a:t>
            </a:r>
            <a:r>
              <a:rPr lang="fr-FR" sz="700" b="1" dirty="0" smtClean="0"/>
              <a:t>?</a:t>
            </a:r>
          </a:p>
          <a:p>
            <a:pPr marL="171450" indent="-171450">
              <a:buFont typeface="Arial" pitchFamily="34" charset="0"/>
              <a:buChar char="•"/>
              <a:defRPr/>
            </a:pPr>
            <a:r>
              <a:rPr lang="fr-FR" sz="700" b="1" dirty="0" smtClean="0"/>
              <a:t>La </a:t>
            </a:r>
            <a:r>
              <a:rPr lang="fr-FR" sz="700" b="1" dirty="0"/>
              <a:t>machine </a:t>
            </a:r>
            <a:r>
              <a:rPr lang="fr-FR" sz="700" b="1" dirty="0" smtClean="0"/>
              <a:t>a-t-elle été </a:t>
            </a:r>
            <a:r>
              <a:rPr lang="fr-FR" sz="700" b="1" dirty="0"/>
              <a:t>correctement </a:t>
            </a:r>
            <a:r>
              <a:rPr lang="fr-FR" sz="700" b="1" dirty="0" smtClean="0"/>
              <a:t>calibrée? (débit</a:t>
            </a:r>
            <a:r>
              <a:rPr lang="fr-FR" sz="700" b="1" dirty="0"/>
              <a:t> </a:t>
            </a:r>
            <a:r>
              <a:rPr lang="fr-FR" sz="700" b="1" dirty="0" smtClean="0"/>
              <a:t>et taille des gouttelettes)</a:t>
            </a:r>
            <a:endParaRPr lang="fr-FR" sz="700" b="1" dirty="0"/>
          </a:p>
          <a:p>
            <a:pPr>
              <a:defRPr/>
            </a:pPr>
            <a:endParaRPr lang="fr-FR" sz="300" b="1" i="1" dirty="0"/>
          </a:p>
          <a:p>
            <a:pPr>
              <a:defRPr/>
            </a:pPr>
            <a:r>
              <a:rPr lang="fr-FR" sz="700" b="1" i="1" dirty="0" smtClean="0"/>
              <a:t>Application:</a:t>
            </a:r>
          </a:p>
          <a:p>
            <a:pPr marL="171450" indent="-171450">
              <a:buFont typeface="Arial" pitchFamily="34" charset="0"/>
              <a:buChar char="•"/>
              <a:defRPr/>
            </a:pPr>
            <a:r>
              <a:rPr lang="fr-FR" sz="700" b="1" dirty="0" smtClean="0"/>
              <a:t>Le volume et le débit </a:t>
            </a:r>
            <a:r>
              <a:rPr lang="fr-FR" sz="700" b="1" dirty="0"/>
              <a:t>de dose par unité de </a:t>
            </a:r>
            <a:r>
              <a:rPr lang="fr-FR" sz="700" b="1" dirty="0" smtClean="0"/>
              <a:t>surface est-il correct?</a:t>
            </a:r>
            <a:r>
              <a:rPr lang="fr-FR" sz="700" b="1" dirty="0"/>
              <a:t/>
            </a:r>
            <a:br>
              <a:rPr lang="fr-FR" sz="700" b="1" dirty="0"/>
            </a:br>
            <a:r>
              <a:rPr lang="fr-FR" sz="700" b="1" dirty="0" smtClean="0"/>
              <a:t>(</a:t>
            </a:r>
            <a:r>
              <a:rPr lang="fr-FR" sz="700" b="1" dirty="0"/>
              <a:t>Note: pour la pulvérisation ULV </a:t>
            </a:r>
            <a:r>
              <a:rPr lang="fr-FR" sz="700" b="1" dirty="0" smtClean="0"/>
              <a:t>extérieur, le </a:t>
            </a:r>
            <a:r>
              <a:rPr lang="fr-FR" sz="700" b="1" dirty="0"/>
              <a:t>débit et de la vitesse </a:t>
            </a:r>
            <a:r>
              <a:rPr lang="fr-FR" sz="700" b="1" dirty="0" smtClean="0"/>
              <a:t>de l’appareil doivent </a:t>
            </a:r>
            <a:r>
              <a:rPr lang="fr-FR" sz="700" b="1" dirty="0"/>
              <a:t>être </a:t>
            </a:r>
            <a:r>
              <a:rPr lang="fr-FR" sz="700" b="1" dirty="0" smtClean="0"/>
              <a:t>corrects </a:t>
            </a:r>
            <a:r>
              <a:rPr lang="fr-FR" sz="700" b="1" dirty="0"/>
              <a:t>pour obtenir la dose requise / ha</a:t>
            </a:r>
            <a:r>
              <a:rPr lang="fr-FR" sz="700" b="1" dirty="0" smtClean="0"/>
              <a:t>)</a:t>
            </a:r>
          </a:p>
          <a:p>
            <a:pPr marL="171450" indent="-171450">
              <a:buFont typeface="Arial" pitchFamily="34" charset="0"/>
              <a:buChar char="•"/>
              <a:defRPr/>
            </a:pPr>
            <a:r>
              <a:rPr lang="fr-FR" sz="700" b="1" dirty="0" smtClean="0"/>
              <a:t>L’application a-t-elle été </a:t>
            </a:r>
            <a:r>
              <a:rPr lang="fr-FR" sz="700" b="1" dirty="0"/>
              <a:t>faite au bon moment de la </a:t>
            </a:r>
            <a:r>
              <a:rPr lang="fr-FR" sz="700" b="1" dirty="0" smtClean="0"/>
              <a:t>journée, selon l'activité </a:t>
            </a:r>
            <a:r>
              <a:rPr lang="fr-FR" sz="700" b="1" dirty="0"/>
              <a:t>des insectes</a:t>
            </a:r>
            <a:r>
              <a:rPr lang="fr-FR" sz="700" b="1" dirty="0" smtClean="0"/>
              <a:t>?</a:t>
            </a:r>
          </a:p>
          <a:p>
            <a:pPr marL="171450" indent="-171450">
              <a:buFont typeface="Arial" pitchFamily="34" charset="0"/>
              <a:buChar char="•"/>
              <a:defRPr/>
            </a:pPr>
            <a:r>
              <a:rPr lang="fr-FR" sz="700" b="1" dirty="0"/>
              <a:t>L</a:t>
            </a:r>
            <a:r>
              <a:rPr lang="fr-FR" sz="700" b="1" dirty="0" smtClean="0"/>
              <a:t>a </a:t>
            </a:r>
            <a:r>
              <a:rPr lang="fr-FR" sz="700" b="1" dirty="0"/>
              <a:t>fréquence de </a:t>
            </a:r>
            <a:r>
              <a:rPr lang="fr-FR" sz="700" b="1" dirty="0" smtClean="0"/>
              <a:t>pulvérisation est-elle correcte?</a:t>
            </a:r>
          </a:p>
          <a:p>
            <a:pPr marL="171450" indent="-171450">
              <a:buFont typeface="Arial" pitchFamily="34" charset="0"/>
              <a:buChar char="•"/>
              <a:defRPr/>
            </a:pPr>
            <a:r>
              <a:rPr lang="fr-FR" sz="700" b="1" dirty="0" smtClean="0"/>
              <a:t>Les </a:t>
            </a:r>
            <a:r>
              <a:rPr lang="fr-FR" sz="700" b="1" dirty="0"/>
              <a:t>conditions météorologiques </a:t>
            </a:r>
            <a:r>
              <a:rPr lang="fr-FR" sz="700" b="1" dirty="0" smtClean="0"/>
              <a:t>étaient-elles correctes, (vitesse </a:t>
            </a:r>
            <a:r>
              <a:rPr lang="fr-FR" sz="700" b="1" dirty="0"/>
              <a:t>du vent &lt;15kph </a:t>
            </a:r>
            <a:r>
              <a:rPr lang="fr-FR" sz="700" b="1" dirty="0" smtClean="0"/>
              <a:t>et l’inversion des caractéristiques prise en compte en </a:t>
            </a:r>
            <a:r>
              <a:rPr lang="fr-FR" sz="700" b="1" dirty="0"/>
              <a:t>cas de pulvérisation à </a:t>
            </a:r>
            <a:r>
              <a:rPr lang="fr-FR" sz="700" b="1" dirty="0" smtClean="0"/>
              <a:t>l'extérieur)?</a:t>
            </a:r>
          </a:p>
          <a:p>
            <a:pPr marL="171450" indent="-171450">
              <a:buFont typeface="Arial" pitchFamily="34" charset="0"/>
              <a:buChar char="•"/>
              <a:defRPr/>
            </a:pPr>
            <a:r>
              <a:rPr lang="fr-FR" sz="700" b="1" dirty="0" smtClean="0"/>
              <a:t>La </a:t>
            </a:r>
            <a:r>
              <a:rPr lang="fr-FR" sz="700" b="1" dirty="0"/>
              <a:t>zone </a:t>
            </a:r>
            <a:r>
              <a:rPr lang="fr-FR" sz="700" b="1" dirty="0" smtClean="0"/>
              <a:t>a-t-elle </a:t>
            </a:r>
            <a:r>
              <a:rPr lang="fr-FR" sz="700" b="1" dirty="0"/>
              <a:t>été correctement </a:t>
            </a:r>
            <a:r>
              <a:rPr lang="fr-FR" sz="700" b="1" dirty="0" smtClean="0"/>
              <a:t>examinée pour </a:t>
            </a:r>
            <a:r>
              <a:rPr lang="fr-FR" sz="700" b="1" dirty="0"/>
              <a:t>s'assurer que </a:t>
            </a:r>
            <a:r>
              <a:rPr lang="fr-FR" sz="700" b="1" dirty="0" smtClean="0"/>
              <a:t>les dose soient correctes?</a:t>
            </a:r>
            <a:endParaRPr lang="fr-FR" sz="700" b="1" dirty="0"/>
          </a:p>
          <a:p>
            <a:pPr>
              <a:defRPr/>
            </a:pPr>
            <a:endParaRPr lang="en-GB" sz="600" b="1" dirty="0"/>
          </a:p>
          <a:p>
            <a:pPr fontAlgn="auto">
              <a:spcBef>
                <a:spcPts val="0"/>
              </a:spcBef>
              <a:spcAft>
                <a:spcPts val="0"/>
              </a:spcAft>
              <a:defRPr/>
            </a:pPr>
            <a:endParaRPr lang="en-US" sz="700" dirty="0">
              <a:latin typeface="+mn-lt"/>
              <a:ea typeface="+mn-ea"/>
              <a:cs typeface="+mn-cs"/>
            </a:endParaRPr>
          </a:p>
        </p:txBody>
      </p:sp>
      <p:grpSp>
        <p:nvGrpSpPr>
          <p:cNvPr id="17" name="Group 10"/>
          <p:cNvGrpSpPr>
            <a:grpSpLocks/>
          </p:cNvGrpSpPr>
          <p:nvPr/>
        </p:nvGrpSpPr>
        <p:grpSpPr bwMode="auto">
          <a:xfrm>
            <a:off x="5022860" y="3594096"/>
            <a:ext cx="288661" cy="215444"/>
            <a:chOff x="5068470" y="3594266"/>
            <a:chExt cx="289006" cy="213179"/>
          </a:xfrm>
        </p:grpSpPr>
        <p:sp>
          <p:nvSpPr>
            <p:cNvPr id="19" name="TextBox 11"/>
            <p:cNvSpPr txBox="1">
              <a:spLocks noChangeArrowheads="1"/>
            </p:cNvSpPr>
            <p:nvPr/>
          </p:nvSpPr>
          <p:spPr bwMode="auto">
            <a:xfrm>
              <a:off x="5068470" y="3594266"/>
              <a:ext cx="289006" cy="213179"/>
            </a:xfrm>
            <a:prstGeom prst="rect">
              <a:avLst/>
            </a:prstGeom>
            <a:noFill/>
            <a:ln w="9525">
              <a:noFill/>
              <a:miter lim="800000"/>
              <a:headEnd/>
              <a:tailEnd/>
            </a:ln>
          </p:spPr>
          <p:txBody>
            <a:bodyPr wrap="none">
              <a:spAutoFit/>
            </a:bodyPr>
            <a:lstStyle/>
            <a:p>
              <a:r>
                <a:rPr lang="en-GB" sz="800" dirty="0" smtClean="0">
                  <a:latin typeface="Calibri" pitchFamily="34" charset="0"/>
                </a:rPr>
                <a:t>21</a:t>
              </a:r>
              <a:endParaRPr lang="en-GB" sz="800" dirty="0">
                <a:latin typeface="Calibri" pitchFamily="34" charset="0"/>
              </a:endParaRPr>
            </a:p>
          </p:txBody>
        </p:sp>
        <p:cxnSp>
          <p:nvCxnSpPr>
            <p:cNvPr id="20" name="Straight Connector 19"/>
            <p:cNvCxnSpPr/>
            <p:nvPr/>
          </p:nvCxnSpPr>
          <p:spPr>
            <a:xfrm rot="5400000">
              <a:off x="5055002" y="3702652"/>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a:spLocks noChangeArrowheads="1"/>
          </p:cNvSpPr>
          <p:nvPr/>
        </p:nvSpPr>
        <p:spPr bwMode="auto">
          <a:xfrm>
            <a:off x="2953789" y="514350"/>
            <a:ext cx="2066958" cy="2955925"/>
          </a:xfrm>
          <a:prstGeom prst="rect">
            <a:avLst/>
          </a:prstGeom>
          <a:solidFill>
            <a:srgbClr val="FFF975"/>
          </a:solidFill>
          <a:ln w="9525">
            <a:solidFill>
              <a:srgbClr val="000000"/>
            </a:solidFill>
            <a:miter lim="800000"/>
            <a:headEnd/>
            <a:tailEnd/>
          </a:ln>
          <a:effectLst>
            <a:outerShdw blurRad="50800" dist="38100" dir="2700000" algn="ctr" rotWithShape="0">
              <a:schemeClr val="tx1">
                <a:alpha val="43000"/>
              </a:schemeClr>
            </a:outerShdw>
          </a:effectLst>
        </p:spPr>
        <p:txBody>
          <a:bodyPr/>
          <a:lstStyle/>
          <a:p>
            <a:pPr marL="88900" indent="-88900"/>
            <a:endParaRPr lang="en-US" sz="700" b="1" dirty="0"/>
          </a:p>
        </p:txBody>
      </p:sp>
      <p:sp>
        <p:nvSpPr>
          <p:cNvPr id="18" name="Rectangle 17"/>
          <p:cNvSpPr>
            <a:spLocks noChangeArrowheads="1"/>
          </p:cNvSpPr>
          <p:nvPr/>
        </p:nvSpPr>
        <p:spPr bwMode="auto">
          <a:xfrm>
            <a:off x="2953789" y="517525"/>
            <a:ext cx="2065929" cy="2955925"/>
          </a:xfrm>
          <a:prstGeom prst="rect">
            <a:avLst/>
          </a:prstGeom>
          <a:noFill/>
          <a:ln w="9525">
            <a:noFill/>
            <a:miter lim="800000"/>
            <a:headEnd/>
            <a:tailEnd/>
          </a:ln>
          <a:effectLst/>
        </p:spPr>
        <p:txBody>
          <a:bodyPr/>
          <a:lstStyle/>
          <a:p>
            <a:pPr fontAlgn="auto">
              <a:spcBef>
                <a:spcPts val="0"/>
              </a:spcBef>
              <a:spcAft>
                <a:spcPts val="0"/>
              </a:spcAft>
              <a:defRPr/>
            </a:pPr>
            <a:r>
              <a:rPr lang="fr-FR" sz="700" b="1" dirty="0" smtClean="0"/>
              <a:t>Les </a:t>
            </a:r>
            <a:r>
              <a:rPr lang="fr-FR" sz="700" b="1" dirty="0"/>
              <a:t>larvicides:</a:t>
            </a:r>
            <a:r>
              <a:rPr lang="fr-FR" sz="800" dirty="0"/>
              <a:t/>
            </a:r>
            <a:br>
              <a:rPr lang="fr-FR" sz="800" dirty="0"/>
            </a:br>
            <a:r>
              <a:rPr lang="fr-FR" sz="300" dirty="0"/>
              <a:t/>
            </a:r>
            <a:br>
              <a:rPr lang="fr-FR" sz="300" dirty="0"/>
            </a:br>
            <a:r>
              <a:rPr lang="fr-FR" sz="700" b="1" i="1" dirty="0"/>
              <a:t>F</a:t>
            </a:r>
            <a:r>
              <a:rPr lang="fr-FR" sz="700" b="1" i="1" dirty="0" smtClean="0"/>
              <a:t>ormation:</a:t>
            </a:r>
          </a:p>
          <a:p>
            <a:pPr marL="171450" indent="-171450" fontAlgn="auto">
              <a:spcBef>
                <a:spcPts val="0"/>
              </a:spcBef>
              <a:spcAft>
                <a:spcPts val="0"/>
              </a:spcAft>
              <a:buFont typeface="Arial" pitchFamily="34" charset="0"/>
              <a:buChar char="•"/>
              <a:defRPr/>
            </a:pPr>
            <a:r>
              <a:rPr lang="fr-FR" sz="700" b="1" dirty="0"/>
              <a:t>Le personnel a-t-il reçu une formation complète sur </a:t>
            </a:r>
            <a:r>
              <a:rPr lang="fr-FR" sz="700" b="1" dirty="0" smtClean="0"/>
              <a:t>l’observation </a:t>
            </a:r>
            <a:r>
              <a:rPr lang="fr-FR" sz="700" b="1" dirty="0"/>
              <a:t>et </a:t>
            </a:r>
            <a:r>
              <a:rPr lang="fr-FR" sz="700" b="1" dirty="0" smtClean="0"/>
              <a:t>la méthode </a:t>
            </a:r>
            <a:r>
              <a:rPr lang="fr-FR" sz="700" b="1" dirty="0"/>
              <a:t>d'application de </a:t>
            </a:r>
            <a:r>
              <a:rPr lang="fr-FR" sz="700" b="1" dirty="0" smtClean="0"/>
              <a:t>larvicide?</a:t>
            </a:r>
            <a:endParaRPr lang="fr-FR" sz="800" dirty="0"/>
          </a:p>
          <a:p>
            <a:pPr fontAlgn="auto">
              <a:spcBef>
                <a:spcPts val="0"/>
              </a:spcBef>
              <a:spcAft>
                <a:spcPts val="0"/>
              </a:spcAft>
              <a:defRPr/>
            </a:pPr>
            <a:endParaRPr lang="fr-FR" sz="300" b="1" i="1" dirty="0"/>
          </a:p>
          <a:p>
            <a:pPr fontAlgn="auto">
              <a:spcBef>
                <a:spcPts val="0"/>
              </a:spcBef>
              <a:spcAft>
                <a:spcPts val="0"/>
              </a:spcAft>
              <a:defRPr/>
            </a:pPr>
            <a:r>
              <a:rPr lang="fr-FR" sz="700" b="1" i="1" dirty="0" smtClean="0"/>
              <a:t>Equipement:</a:t>
            </a:r>
          </a:p>
          <a:p>
            <a:pPr marL="171450" indent="-171450" fontAlgn="auto">
              <a:spcBef>
                <a:spcPts val="0"/>
              </a:spcBef>
              <a:spcAft>
                <a:spcPts val="0"/>
              </a:spcAft>
              <a:buFont typeface="Arial" pitchFamily="34" charset="0"/>
              <a:buChar char="•"/>
              <a:defRPr/>
            </a:pPr>
            <a:r>
              <a:rPr lang="fr-FR" sz="700" b="1" dirty="0" smtClean="0"/>
              <a:t>Si </a:t>
            </a:r>
            <a:r>
              <a:rPr lang="fr-FR" sz="700" b="1" dirty="0"/>
              <a:t>vous utilisez </a:t>
            </a:r>
            <a:r>
              <a:rPr lang="fr-FR" sz="700" b="1" dirty="0" smtClean="0"/>
              <a:t>des liquides</a:t>
            </a:r>
            <a:r>
              <a:rPr lang="fr-FR" sz="700" b="1" dirty="0"/>
              <a:t>, </a:t>
            </a:r>
            <a:r>
              <a:rPr lang="fr-FR" sz="700" b="1" dirty="0" smtClean="0"/>
              <a:t>les pulvérisateurs sont-ils étalonnés, et le débit est-il déterminé </a:t>
            </a:r>
            <a:r>
              <a:rPr lang="fr-FR" sz="700" b="1" dirty="0"/>
              <a:t>par rapport à la superficie et le volume d'eau à traiter</a:t>
            </a:r>
            <a:r>
              <a:rPr lang="fr-FR" sz="700" b="1" dirty="0" smtClean="0"/>
              <a:t>?</a:t>
            </a:r>
          </a:p>
          <a:p>
            <a:pPr marL="171450" indent="-171450" fontAlgn="auto">
              <a:spcBef>
                <a:spcPts val="0"/>
              </a:spcBef>
              <a:spcAft>
                <a:spcPts val="0"/>
              </a:spcAft>
              <a:buFont typeface="Arial" pitchFamily="34" charset="0"/>
              <a:buChar char="•"/>
              <a:defRPr/>
            </a:pPr>
            <a:r>
              <a:rPr lang="fr-FR" sz="700" b="1" dirty="0" smtClean="0"/>
              <a:t>Si </a:t>
            </a:r>
            <a:r>
              <a:rPr lang="fr-FR" sz="700" b="1" dirty="0"/>
              <a:t>vous utilisez des granulés, </a:t>
            </a:r>
            <a:r>
              <a:rPr lang="fr-FR" sz="700" b="1" dirty="0" smtClean="0"/>
              <a:t>le </a:t>
            </a:r>
            <a:r>
              <a:rPr lang="fr-FR" sz="700" b="1" dirty="0"/>
              <a:t>poids / unité de surface </a:t>
            </a:r>
            <a:r>
              <a:rPr lang="fr-FR" sz="700" b="1" dirty="0" smtClean="0"/>
              <a:t>a-t-il été correctement calculé?</a:t>
            </a:r>
            <a:endParaRPr lang="fr-FR" sz="800" b="1" i="1" dirty="0" smtClean="0"/>
          </a:p>
          <a:p>
            <a:pPr fontAlgn="auto">
              <a:spcBef>
                <a:spcPts val="0"/>
              </a:spcBef>
              <a:spcAft>
                <a:spcPts val="0"/>
              </a:spcAft>
              <a:defRPr/>
            </a:pPr>
            <a:endParaRPr lang="fr-FR" sz="300" b="1" i="1" dirty="0"/>
          </a:p>
          <a:p>
            <a:pPr fontAlgn="auto">
              <a:spcBef>
                <a:spcPts val="0"/>
              </a:spcBef>
              <a:spcAft>
                <a:spcPts val="0"/>
              </a:spcAft>
              <a:defRPr/>
            </a:pPr>
            <a:r>
              <a:rPr lang="fr-FR" sz="700" b="1" i="1" dirty="0" smtClean="0"/>
              <a:t>Application:</a:t>
            </a:r>
          </a:p>
          <a:p>
            <a:pPr marL="171450" indent="-171450" fontAlgn="auto">
              <a:spcBef>
                <a:spcPts val="0"/>
              </a:spcBef>
              <a:spcAft>
                <a:spcPts val="0"/>
              </a:spcAft>
              <a:buFont typeface="Arial" pitchFamily="34" charset="0"/>
              <a:buChar char="•"/>
              <a:defRPr/>
            </a:pPr>
            <a:r>
              <a:rPr lang="fr-FR" sz="700" b="1" dirty="0" smtClean="0"/>
              <a:t>La</a:t>
            </a:r>
            <a:r>
              <a:rPr lang="fr-FR" sz="700" b="1" dirty="0"/>
              <a:t> profondeur de </a:t>
            </a:r>
            <a:r>
              <a:rPr lang="fr-FR" sz="700" b="1" dirty="0" smtClean="0"/>
              <a:t>l'eau a-t-elle été considérée </a:t>
            </a:r>
            <a:r>
              <a:rPr lang="fr-FR" sz="700" b="1" dirty="0"/>
              <a:t>dans le calcul </a:t>
            </a:r>
            <a:r>
              <a:rPr lang="fr-FR" sz="700" b="1" dirty="0" smtClean="0"/>
              <a:t>de la concentration d'application?</a:t>
            </a:r>
          </a:p>
          <a:p>
            <a:pPr marL="171450" indent="-171450" fontAlgn="auto">
              <a:spcBef>
                <a:spcPts val="0"/>
              </a:spcBef>
              <a:spcAft>
                <a:spcPts val="0"/>
              </a:spcAft>
              <a:buFont typeface="Arial" pitchFamily="34" charset="0"/>
              <a:buChar char="•"/>
              <a:defRPr/>
            </a:pPr>
            <a:r>
              <a:rPr lang="fr-FR" sz="700" b="1" dirty="0"/>
              <a:t>L</a:t>
            </a:r>
            <a:r>
              <a:rPr lang="fr-FR" sz="700" b="1" dirty="0" smtClean="0"/>
              <a:t>a </a:t>
            </a:r>
            <a:r>
              <a:rPr lang="fr-FR" sz="700" b="1" dirty="0"/>
              <a:t>fréquence </a:t>
            </a:r>
            <a:r>
              <a:rPr lang="fr-FR" sz="700" b="1" dirty="0" smtClean="0"/>
              <a:t>d'application est-elle correcte</a:t>
            </a:r>
            <a:r>
              <a:rPr lang="fr-FR" sz="700" b="1" dirty="0"/>
              <a:t>? </a:t>
            </a:r>
            <a:r>
              <a:rPr lang="fr-FR" sz="700" b="1" dirty="0" smtClean="0"/>
              <a:t>(Suivi </a:t>
            </a:r>
            <a:r>
              <a:rPr lang="fr-FR" sz="700" b="1" dirty="0"/>
              <a:t>régulier des </a:t>
            </a:r>
            <a:r>
              <a:rPr lang="fr-FR" sz="700" b="1" dirty="0" smtClean="0"/>
              <a:t>reproductions </a:t>
            </a:r>
            <a:r>
              <a:rPr lang="fr-FR" sz="700" b="1" dirty="0"/>
              <a:t>larvaires </a:t>
            </a:r>
            <a:r>
              <a:rPr lang="fr-FR" sz="700" b="1" dirty="0" smtClean="0"/>
              <a:t>essentielles </a:t>
            </a:r>
            <a:r>
              <a:rPr lang="fr-FR" sz="700" b="1" dirty="0"/>
              <a:t>et ré-application lorsque les larves </a:t>
            </a:r>
            <a:r>
              <a:rPr lang="fr-FR" sz="700" b="1" dirty="0" smtClean="0"/>
              <a:t>réapparaissent)</a:t>
            </a:r>
          </a:p>
          <a:p>
            <a:pPr marL="171450" indent="-171450" fontAlgn="auto">
              <a:spcBef>
                <a:spcPts val="0"/>
              </a:spcBef>
              <a:spcAft>
                <a:spcPts val="0"/>
              </a:spcAft>
              <a:buFont typeface="Arial" pitchFamily="34" charset="0"/>
              <a:buChar char="•"/>
              <a:defRPr/>
            </a:pPr>
            <a:r>
              <a:rPr lang="fr-FR" sz="700" b="1" dirty="0"/>
              <a:t>L</a:t>
            </a:r>
            <a:r>
              <a:rPr lang="fr-FR" sz="700" b="1" dirty="0" smtClean="0"/>
              <a:t>a </a:t>
            </a:r>
            <a:r>
              <a:rPr lang="fr-FR" sz="700" b="1" dirty="0"/>
              <a:t>mortalité des larves </a:t>
            </a:r>
            <a:r>
              <a:rPr lang="fr-FR" sz="700" b="1" dirty="0" smtClean="0"/>
              <a:t>peut </a:t>
            </a:r>
            <a:r>
              <a:rPr lang="fr-FR" sz="700" b="1" dirty="0"/>
              <a:t>se produire </a:t>
            </a:r>
            <a:r>
              <a:rPr lang="fr-FR" sz="700" b="1" dirty="0" smtClean="0"/>
              <a:t>lors de l’utilisation d'un RCI </a:t>
            </a:r>
            <a:r>
              <a:rPr lang="fr-FR" sz="700" b="1" dirty="0"/>
              <a:t>- vérifier le taux </a:t>
            </a:r>
            <a:r>
              <a:rPr lang="fr-FR" sz="700" b="1" dirty="0" smtClean="0"/>
              <a:t>d’émergence des chrysalides.</a:t>
            </a:r>
          </a:p>
          <a:p>
            <a:pPr fontAlgn="auto">
              <a:spcBef>
                <a:spcPts val="0"/>
              </a:spcBef>
              <a:spcAft>
                <a:spcPts val="0"/>
              </a:spcAft>
              <a:defRPr/>
            </a:pPr>
            <a:endParaRPr lang="fr-FR" sz="600" b="1" dirty="0"/>
          </a:p>
          <a:p>
            <a:pPr fontAlgn="auto">
              <a:spcBef>
                <a:spcPts val="0"/>
              </a:spcBef>
              <a:spcAft>
                <a:spcPts val="0"/>
              </a:spcAft>
              <a:defRPr/>
            </a:pPr>
            <a:endParaRPr lang="en-US" sz="700" dirty="0">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7170" name="Control 2"/>
          <p:cNvSpPr>
            <a:spLocks noChangeArrowheads="1" noChangeShapeType="1"/>
          </p:cNvSpPr>
          <p:nvPr/>
        </p:nvSpPr>
        <p:spPr bwMode="auto">
          <a:xfrm>
            <a:off x="-2160588" y="5903913"/>
            <a:ext cx="4248151" cy="1223962"/>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7171" name="Control 3"/>
          <p:cNvSpPr>
            <a:spLocks noChangeArrowheads="1" noChangeShapeType="1"/>
          </p:cNvSpPr>
          <p:nvPr/>
        </p:nvSpPr>
        <p:spPr bwMode="auto">
          <a:xfrm>
            <a:off x="-2160588" y="7131050"/>
            <a:ext cx="4319588" cy="6762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0" tIns="0" rIns="0" bIns="0"/>
          <a:lstStyle/>
          <a:p>
            <a:pPr>
              <a:defRPr/>
            </a:pPr>
            <a:endParaRPr lang="en-US">
              <a:cs typeface="Arial" charset="0"/>
            </a:endParaRPr>
          </a:p>
        </p:txBody>
      </p:sp>
      <p:sp>
        <p:nvSpPr>
          <p:cNvPr id="11" name="Round Diagonal Corner Rectangle 10"/>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5" name="Text Box 50"/>
          <p:cNvSpPr txBox="1">
            <a:spLocks noChangeArrowheads="1"/>
          </p:cNvSpPr>
          <p:nvPr/>
        </p:nvSpPr>
        <p:spPr bwMode="auto">
          <a:xfrm>
            <a:off x="155575" y="144463"/>
            <a:ext cx="51784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b="1" dirty="0" smtClean="0">
                <a:solidFill>
                  <a:srgbClr val="FFFFFF"/>
                </a:solidFill>
                <a:latin typeface="+mj-lt"/>
                <a:cs typeface="Arial" charset="0"/>
              </a:rPr>
              <a:t>La résistance </a:t>
            </a:r>
            <a:r>
              <a:rPr lang="en-GB" b="1" dirty="0" err="1" smtClean="0">
                <a:solidFill>
                  <a:srgbClr val="FFFFFF"/>
                </a:solidFill>
                <a:latin typeface="+mj-lt"/>
                <a:cs typeface="Arial" charset="0"/>
              </a:rPr>
              <a:t>est</a:t>
            </a:r>
            <a:r>
              <a:rPr lang="en-GB" b="1" dirty="0" smtClean="0">
                <a:solidFill>
                  <a:srgbClr val="FFFFFF"/>
                </a:solidFill>
                <a:latin typeface="+mj-lt"/>
                <a:cs typeface="Arial" charset="0"/>
              </a:rPr>
              <a:t> </a:t>
            </a:r>
            <a:r>
              <a:rPr lang="en-GB" b="1" dirty="0" err="1" smtClean="0">
                <a:solidFill>
                  <a:srgbClr val="FFFFFF"/>
                </a:solidFill>
                <a:latin typeface="+mj-lt"/>
                <a:cs typeface="Arial" charset="0"/>
              </a:rPr>
              <a:t>confirmée</a:t>
            </a:r>
            <a:r>
              <a:rPr lang="en-GB" b="1" dirty="0" smtClean="0">
                <a:solidFill>
                  <a:srgbClr val="FFFFFF"/>
                </a:solidFill>
                <a:latin typeface="+mj-lt"/>
                <a:cs typeface="Arial" charset="0"/>
              </a:rPr>
              <a:t> par les </a:t>
            </a:r>
            <a:r>
              <a:rPr lang="en-GB" b="1" dirty="0" err="1" smtClean="0">
                <a:solidFill>
                  <a:srgbClr val="FFFFFF"/>
                </a:solidFill>
                <a:latin typeface="+mj-lt"/>
                <a:cs typeface="Arial" charset="0"/>
              </a:rPr>
              <a:t>essais</a:t>
            </a:r>
            <a:r>
              <a:rPr lang="en-GB" b="1" dirty="0" smtClean="0">
                <a:solidFill>
                  <a:srgbClr val="FFFFFF"/>
                </a:solidFill>
                <a:latin typeface="+mj-lt"/>
                <a:cs typeface="Arial" charset="0"/>
              </a:rPr>
              <a:t> </a:t>
            </a:r>
            <a:r>
              <a:rPr lang="en-GB" b="1" dirty="0" err="1" smtClean="0">
                <a:solidFill>
                  <a:srgbClr val="FFFFFF"/>
                </a:solidFill>
                <a:latin typeface="+mj-lt"/>
                <a:cs typeface="Arial" charset="0"/>
              </a:rPr>
              <a:t>biologiques</a:t>
            </a:r>
            <a:r>
              <a:rPr lang="en-GB" b="1" dirty="0" smtClean="0">
                <a:solidFill>
                  <a:srgbClr val="FFFFFF"/>
                </a:solidFill>
                <a:latin typeface="+mj-lt"/>
                <a:cs typeface="Arial" charset="0"/>
              </a:rPr>
              <a:t> </a:t>
            </a:r>
            <a:r>
              <a:rPr lang="en-GB" b="1" dirty="0">
                <a:solidFill>
                  <a:srgbClr val="FFFFFF"/>
                </a:solidFill>
                <a:latin typeface="+mj-lt"/>
                <a:cs typeface="Arial" charset="0"/>
              </a:rPr>
              <a:t>– </a:t>
            </a:r>
            <a:r>
              <a:rPr lang="en-GB" b="1" dirty="0" err="1" smtClean="0">
                <a:solidFill>
                  <a:srgbClr val="FFFFFF"/>
                </a:solidFill>
                <a:latin typeface="+mj-lt"/>
                <a:cs typeface="Arial" charset="0"/>
              </a:rPr>
              <a:t>Que</a:t>
            </a:r>
            <a:r>
              <a:rPr lang="en-GB" b="1" dirty="0" smtClean="0">
                <a:solidFill>
                  <a:srgbClr val="FFFFFF"/>
                </a:solidFill>
                <a:latin typeface="+mj-lt"/>
                <a:cs typeface="Arial" charset="0"/>
              </a:rPr>
              <a:t> faire?</a:t>
            </a:r>
            <a:endParaRPr lang="en-US" b="1" dirty="0">
              <a:solidFill>
                <a:srgbClr val="FFFFFF"/>
              </a:solidFill>
              <a:latin typeface="+mj-lt"/>
              <a:cs typeface="Arial" charset="0"/>
            </a:endParaRPr>
          </a:p>
        </p:txBody>
      </p:sp>
      <p:sp>
        <p:nvSpPr>
          <p:cNvPr id="12" name="Round Diagonal Corner Rectangle 11"/>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grpSp>
        <p:nvGrpSpPr>
          <p:cNvPr id="18" name="Group 10"/>
          <p:cNvGrpSpPr>
            <a:grpSpLocks/>
          </p:cNvGrpSpPr>
          <p:nvPr/>
        </p:nvGrpSpPr>
        <p:grpSpPr bwMode="auto">
          <a:xfrm>
            <a:off x="5022860" y="3594096"/>
            <a:ext cx="288661" cy="215444"/>
            <a:chOff x="5068470" y="3594266"/>
            <a:chExt cx="289006" cy="213179"/>
          </a:xfrm>
        </p:grpSpPr>
        <p:sp>
          <p:nvSpPr>
            <p:cNvPr id="20" name="TextBox 11"/>
            <p:cNvSpPr txBox="1">
              <a:spLocks noChangeArrowheads="1"/>
            </p:cNvSpPr>
            <p:nvPr/>
          </p:nvSpPr>
          <p:spPr bwMode="auto">
            <a:xfrm>
              <a:off x="5068470" y="3594266"/>
              <a:ext cx="289006" cy="213179"/>
            </a:xfrm>
            <a:prstGeom prst="rect">
              <a:avLst/>
            </a:prstGeom>
            <a:noFill/>
            <a:ln w="9525">
              <a:noFill/>
              <a:miter lim="800000"/>
              <a:headEnd/>
              <a:tailEnd/>
            </a:ln>
          </p:spPr>
          <p:txBody>
            <a:bodyPr wrap="none">
              <a:spAutoFit/>
            </a:bodyPr>
            <a:lstStyle/>
            <a:p>
              <a:r>
                <a:rPr lang="en-GB" sz="800" dirty="0" smtClean="0">
                  <a:latin typeface="Calibri" pitchFamily="34" charset="0"/>
                </a:rPr>
                <a:t>22</a:t>
              </a:r>
              <a:endParaRPr lang="en-GB" sz="800" dirty="0">
                <a:latin typeface="Calibri" pitchFamily="34" charset="0"/>
              </a:endParaRPr>
            </a:p>
          </p:txBody>
        </p:sp>
        <p:cxnSp>
          <p:nvCxnSpPr>
            <p:cNvPr id="21" name="Straight Connector 20"/>
            <p:cNvCxnSpPr/>
            <p:nvPr/>
          </p:nvCxnSpPr>
          <p:spPr>
            <a:xfrm rot="5400000">
              <a:off x="5055002" y="3702652"/>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a:spLocks noChangeArrowheads="1"/>
          </p:cNvSpPr>
          <p:nvPr/>
        </p:nvSpPr>
        <p:spPr bwMode="auto">
          <a:xfrm>
            <a:off x="360362" y="521767"/>
            <a:ext cx="4662497" cy="2952328"/>
          </a:xfrm>
          <a:prstGeom prst="rect">
            <a:avLst/>
          </a:prstGeom>
          <a:solidFill>
            <a:srgbClr val="FFF975"/>
          </a:solidFill>
          <a:ln w="9525">
            <a:solidFill>
              <a:srgbClr val="000000"/>
            </a:solidFill>
            <a:miter lim="800000"/>
            <a:headEnd/>
            <a:tailEnd/>
          </a:ln>
          <a:effectLst>
            <a:outerShdw blurRad="50800" dist="38100" dir="2700000" algn="ctr" rotWithShape="0">
              <a:schemeClr val="tx1">
                <a:alpha val="43000"/>
              </a:schemeClr>
            </a:outerShdw>
          </a:effectLst>
        </p:spPr>
        <p:txBody>
          <a:bodyPr/>
          <a:lstStyle/>
          <a:p>
            <a:pPr marL="88900" indent="-88900"/>
            <a:endParaRPr lang="en-US" sz="700" b="1" dirty="0"/>
          </a:p>
        </p:txBody>
      </p:sp>
      <p:sp>
        <p:nvSpPr>
          <p:cNvPr id="19" name="Text Box 14"/>
          <p:cNvSpPr txBox="1">
            <a:spLocks noChangeArrowheads="1"/>
          </p:cNvSpPr>
          <p:nvPr/>
        </p:nvSpPr>
        <p:spPr bwMode="auto">
          <a:xfrm>
            <a:off x="447675" y="674688"/>
            <a:ext cx="2744412" cy="2550650"/>
          </a:xfrm>
          <a:prstGeom prst="rect">
            <a:avLst/>
          </a:prstGeom>
          <a:noFill/>
          <a:ln w="9525">
            <a:noFill/>
            <a:miter lim="800000"/>
            <a:headEnd/>
            <a:tailEnd/>
          </a:ln>
        </p:spPr>
        <p:txBody>
          <a:bodyPr wrap="square" lIns="36576" tIns="36576" rIns="36576" bIns="36576"/>
          <a:lstStyle/>
          <a:p>
            <a:pPr algn="just"/>
            <a:r>
              <a:rPr lang="en-GB" sz="700" dirty="0"/>
              <a:t> </a:t>
            </a:r>
          </a:p>
          <a:p>
            <a:pPr algn="just">
              <a:lnSpc>
                <a:spcPct val="110000"/>
              </a:lnSpc>
            </a:pPr>
            <a:r>
              <a:rPr lang="en-GB" sz="700" b="1" dirty="0" smtClean="0"/>
              <a:t>Si la résistance </a:t>
            </a:r>
            <a:r>
              <a:rPr lang="en-GB" sz="700" b="1" dirty="0" err="1" smtClean="0"/>
              <a:t>est</a:t>
            </a:r>
            <a:r>
              <a:rPr lang="en-GB" sz="700" b="1" dirty="0" smtClean="0"/>
              <a:t> </a:t>
            </a:r>
            <a:r>
              <a:rPr lang="en-GB" sz="700" b="1" dirty="0" err="1" smtClean="0"/>
              <a:t>confirmée</a:t>
            </a:r>
            <a:r>
              <a:rPr lang="en-GB" sz="700" b="1" dirty="0" smtClean="0"/>
              <a:t>:</a:t>
            </a:r>
          </a:p>
          <a:p>
            <a:pPr algn="just">
              <a:lnSpc>
                <a:spcPct val="110000"/>
              </a:lnSpc>
            </a:pPr>
            <a:endParaRPr lang="en-GB" sz="400" b="1" dirty="0"/>
          </a:p>
          <a:p>
            <a:pPr algn="just">
              <a:lnSpc>
                <a:spcPct val="120000"/>
              </a:lnSpc>
              <a:buFont typeface="Arial" charset="0"/>
              <a:buChar char="•"/>
            </a:pPr>
            <a:r>
              <a:rPr lang="en-GB" sz="700" b="1" dirty="0" smtClean="0"/>
              <a:t> </a:t>
            </a:r>
            <a:r>
              <a:rPr lang="en-GB" sz="700" b="1" dirty="0" err="1" smtClean="0"/>
              <a:t>Avertir</a:t>
            </a:r>
            <a:r>
              <a:rPr lang="en-GB" sz="700" b="1" dirty="0" smtClean="0"/>
              <a:t> </a:t>
            </a:r>
            <a:r>
              <a:rPr lang="en-GB" sz="700" b="1" dirty="0" err="1" smtClean="0"/>
              <a:t>l’OMS</a:t>
            </a:r>
            <a:r>
              <a:rPr lang="en-GB" sz="700" b="1" dirty="0" smtClean="0"/>
              <a:t> et les </a:t>
            </a:r>
            <a:r>
              <a:rPr lang="en-GB" sz="700" b="1" dirty="0" err="1" smtClean="0"/>
              <a:t>autorités</a:t>
            </a:r>
            <a:r>
              <a:rPr lang="en-GB" sz="700" b="1" dirty="0" smtClean="0"/>
              <a:t> </a:t>
            </a:r>
            <a:r>
              <a:rPr lang="en-GB" sz="700" b="1" dirty="0" err="1" smtClean="0"/>
              <a:t>régionales</a:t>
            </a:r>
            <a:endParaRPr lang="en-GB" sz="700" b="1" dirty="0"/>
          </a:p>
          <a:p>
            <a:pPr algn="just">
              <a:lnSpc>
                <a:spcPct val="120000"/>
              </a:lnSpc>
              <a:buFont typeface="Arial" charset="0"/>
              <a:buChar char="•"/>
            </a:pPr>
            <a:r>
              <a:rPr lang="en-GB" sz="700" b="1" dirty="0" smtClean="0"/>
              <a:t> Informer les </a:t>
            </a:r>
            <a:r>
              <a:rPr lang="en-GB" sz="700" b="1" dirty="0" err="1" smtClean="0"/>
              <a:t>industriels</a:t>
            </a:r>
            <a:r>
              <a:rPr lang="en-GB" sz="700" b="1" dirty="0" smtClean="0"/>
              <a:t>, </a:t>
            </a:r>
            <a:r>
              <a:rPr lang="en-GB" sz="700" b="1" dirty="0" err="1" smtClean="0"/>
              <a:t>ils</a:t>
            </a:r>
            <a:r>
              <a:rPr lang="en-GB" sz="700" b="1" dirty="0" smtClean="0"/>
              <a:t> </a:t>
            </a:r>
            <a:r>
              <a:rPr lang="en-GB" sz="700" b="1" dirty="0" err="1" smtClean="0"/>
              <a:t>peuvent</a:t>
            </a:r>
            <a:r>
              <a:rPr lang="en-GB" sz="700" b="1" dirty="0" smtClean="0"/>
              <a:t> </a:t>
            </a:r>
            <a:r>
              <a:rPr lang="en-GB" sz="700" b="1" dirty="0" err="1" smtClean="0"/>
              <a:t>souvent</a:t>
            </a:r>
            <a:r>
              <a:rPr lang="en-GB" sz="700" b="1" dirty="0" smtClean="0"/>
              <a:t> </a:t>
            </a:r>
            <a:r>
              <a:rPr lang="en-GB" sz="700" b="1" dirty="0" err="1" smtClean="0"/>
              <a:t>apporter</a:t>
            </a:r>
            <a:r>
              <a:rPr lang="en-GB" sz="700" b="1" dirty="0" smtClean="0"/>
              <a:t> des </a:t>
            </a:r>
            <a:r>
              <a:rPr lang="en-GB" sz="700" b="1" dirty="0" err="1" smtClean="0"/>
              <a:t>conseils</a:t>
            </a:r>
            <a:endParaRPr lang="en-GB" sz="700" b="1" dirty="0"/>
          </a:p>
          <a:p>
            <a:pPr algn="just">
              <a:lnSpc>
                <a:spcPct val="120000"/>
              </a:lnSpc>
              <a:buFont typeface="Arial" charset="0"/>
              <a:buChar char="•"/>
            </a:pPr>
            <a:r>
              <a:rPr lang="en-GB" sz="700" b="1" dirty="0" smtClean="0"/>
              <a:t> </a:t>
            </a:r>
            <a:r>
              <a:rPr lang="fr-FR" sz="700" b="1" dirty="0"/>
              <a:t>Identifier la cause probable de la </a:t>
            </a:r>
            <a:r>
              <a:rPr lang="fr-FR" sz="700" b="1" dirty="0" smtClean="0"/>
              <a:t>résistance (le </a:t>
            </a:r>
            <a:r>
              <a:rPr lang="fr-FR" sz="700" b="1" dirty="0"/>
              <a:t>même type d’insecticide a-t-il été utilisé localement pour </a:t>
            </a:r>
            <a:r>
              <a:rPr lang="fr-FR" sz="700" b="1" dirty="0" smtClean="0"/>
              <a:t>l'agriculture)?</a:t>
            </a:r>
          </a:p>
          <a:p>
            <a:pPr algn="just">
              <a:lnSpc>
                <a:spcPct val="120000"/>
              </a:lnSpc>
              <a:buFont typeface="Arial" charset="0"/>
              <a:buChar char="•"/>
            </a:pPr>
            <a:r>
              <a:rPr lang="en-GB" sz="700" b="1" dirty="0" smtClean="0"/>
              <a:t> </a:t>
            </a:r>
            <a:r>
              <a:rPr lang="fr-FR" sz="700" b="1" dirty="0"/>
              <a:t>Si </a:t>
            </a:r>
            <a:r>
              <a:rPr lang="fr-FR" sz="700" b="1" dirty="0" smtClean="0"/>
              <a:t>cette </a:t>
            </a:r>
            <a:r>
              <a:rPr lang="fr-FR" sz="700" b="1" dirty="0"/>
              <a:t>classe </a:t>
            </a:r>
            <a:r>
              <a:rPr lang="fr-FR" sz="700" b="1" dirty="0" smtClean="0"/>
              <a:t>d'insecticide </a:t>
            </a:r>
            <a:r>
              <a:rPr lang="fr-FR" sz="700" b="1" dirty="0"/>
              <a:t>est résistante, mais </a:t>
            </a:r>
            <a:r>
              <a:rPr lang="fr-FR" sz="700" b="1" dirty="0" smtClean="0"/>
              <a:t>qu’une autre </a:t>
            </a:r>
            <a:r>
              <a:rPr lang="fr-FR" sz="700" b="1" dirty="0"/>
              <a:t>ne </a:t>
            </a:r>
            <a:r>
              <a:rPr lang="fr-FR" sz="700" b="1" dirty="0" smtClean="0"/>
              <a:t>l’est </a:t>
            </a:r>
            <a:r>
              <a:rPr lang="fr-FR" sz="700" b="1" dirty="0"/>
              <a:t>pas, changer de classe (mais vérifiez d'abord qu'il n'existe pas </a:t>
            </a:r>
            <a:r>
              <a:rPr lang="fr-FR" sz="700" b="1" dirty="0" smtClean="0"/>
              <a:t>de </a:t>
            </a:r>
            <a:r>
              <a:rPr lang="fr-FR" sz="700" b="1" dirty="0"/>
              <a:t>résistance croisée</a:t>
            </a:r>
            <a:r>
              <a:rPr lang="fr-FR" sz="700" b="1" dirty="0" smtClean="0"/>
              <a:t>)</a:t>
            </a:r>
          </a:p>
          <a:p>
            <a:pPr algn="just">
              <a:lnSpc>
                <a:spcPct val="120000"/>
              </a:lnSpc>
              <a:buFont typeface="Arial" charset="0"/>
              <a:buChar char="•"/>
            </a:pPr>
            <a:r>
              <a:rPr lang="en-GB" sz="700" b="1" dirty="0" smtClean="0"/>
              <a:t> </a:t>
            </a:r>
            <a:r>
              <a:rPr lang="fr-FR" sz="700" b="1" dirty="0"/>
              <a:t>Si toutes les classes </a:t>
            </a:r>
            <a:r>
              <a:rPr lang="fr-FR" sz="700" b="1" dirty="0" err="1"/>
              <a:t>adulticides</a:t>
            </a:r>
            <a:r>
              <a:rPr lang="fr-FR" sz="700" b="1" dirty="0"/>
              <a:t> sont résistantes, passer à des traitements larvicides où un autre mode d’action est </a:t>
            </a:r>
            <a:r>
              <a:rPr lang="fr-FR" sz="700" b="1" dirty="0" smtClean="0"/>
              <a:t>présent</a:t>
            </a:r>
          </a:p>
          <a:p>
            <a:pPr algn="just">
              <a:lnSpc>
                <a:spcPct val="120000"/>
              </a:lnSpc>
              <a:buFont typeface="Arial" charset="0"/>
              <a:buChar char="•"/>
            </a:pPr>
            <a:r>
              <a:rPr lang="en-GB" sz="700" b="1" dirty="0" smtClean="0"/>
              <a:t> </a:t>
            </a:r>
            <a:r>
              <a:rPr lang="fr-FR" sz="700" b="1" dirty="0"/>
              <a:t>Entreprendre un programme de surveillance </a:t>
            </a:r>
            <a:r>
              <a:rPr lang="fr-FR" sz="700" b="1" dirty="0" smtClean="0"/>
              <a:t>continue</a:t>
            </a:r>
          </a:p>
          <a:p>
            <a:pPr algn="just">
              <a:lnSpc>
                <a:spcPct val="120000"/>
              </a:lnSpc>
              <a:buFont typeface="Arial" charset="0"/>
              <a:buChar char="•"/>
            </a:pPr>
            <a:r>
              <a:rPr lang="en-GB" sz="700" b="1" dirty="0" smtClean="0"/>
              <a:t> </a:t>
            </a:r>
            <a:r>
              <a:rPr lang="fr-FR" sz="700" b="1" dirty="0"/>
              <a:t>Développer des programmes de rattrapage en collaboration </a:t>
            </a:r>
            <a:r>
              <a:rPr lang="fr-FR" sz="700" b="1" dirty="0" smtClean="0"/>
              <a:t>avec</a:t>
            </a:r>
            <a:r>
              <a:rPr lang="en-GB" sz="700" b="1" dirty="0"/>
              <a:t> </a:t>
            </a:r>
            <a:r>
              <a:rPr lang="en-GB" sz="700" b="1" dirty="0" smtClean="0"/>
              <a:t>les </a:t>
            </a:r>
            <a:r>
              <a:rPr lang="en-GB" sz="700" b="1" dirty="0" err="1" smtClean="0"/>
              <a:t>autorités</a:t>
            </a:r>
            <a:r>
              <a:rPr lang="en-GB" sz="700" b="1" dirty="0" smtClean="0"/>
              <a:t> </a:t>
            </a:r>
            <a:r>
              <a:rPr lang="en-GB" sz="700" b="1" dirty="0" err="1" smtClean="0"/>
              <a:t>nationales</a:t>
            </a:r>
            <a:r>
              <a:rPr lang="en-GB" sz="700" b="1" dirty="0" smtClean="0"/>
              <a:t>, </a:t>
            </a:r>
            <a:r>
              <a:rPr lang="en-GB" sz="700" b="1" dirty="0" err="1" smtClean="0"/>
              <a:t>l’OMS</a:t>
            </a:r>
            <a:r>
              <a:rPr lang="en-GB" sz="700" b="1" dirty="0" smtClean="0"/>
              <a:t> et les </a:t>
            </a:r>
            <a:r>
              <a:rPr lang="en-GB" sz="700" b="1" dirty="0" err="1" smtClean="0"/>
              <a:t>industriels</a:t>
            </a:r>
            <a:endParaRPr lang="en-GB" sz="700" b="1" dirty="0" smtClean="0"/>
          </a:p>
          <a:p>
            <a:pPr algn="just">
              <a:lnSpc>
                <a:spcPct val="120000"/>
              </a:lnSpc>
              <a:buFont typeface="Arial" charset="0"/>
              <a:buChar char="•"/>
            </a:pPr>
            <a:r>
              <a:rPr lang="en-GB" sz="700" b="1" dirty="0" smtClean="0"/>
              <a:t> Lire </a:t>
            </a:r>
            <a:r>
              <a:rPr lang="en-GB" sz="700" b="1" dirty="0"/>
              <a:t>IRAC Prevention and Management of </a:t>
            </a:r>
            <a:r>
              <a:rPr lang="en-GB" sz="700" b="1" dirty="0" smtClean="0"/>
              <a:t>Insecticide Resistance </a:t>
            </a:r>
            <a:r>
              <a:rPr lang="en-GB" sz="700" b="1" dirty="0"/>
              <a:t>in Vectors of Public Health Importance, </a:t>
            </a:r>
            <a:r>
              <a:rPr lang="en-GB" sz="700" b="1" dirty="0" smtClean="0"/>
              <a:t>pour plus de </a:t>
            </a:r>
            <a:r>
              <a:rPr lang="en-GB" sz="700" b="1" dirty="0" err="1" smtClean="0"/>
              <a:t>conseils</a:t>
            </a:r>
            <a:r>
              <a:rPr lang="en-GB" sz="700" b="1" dirty="0" smtClean="0"/>
              <a:t> </a:t>
            </a:r>
            <a:r>
              <a:rPr lang="en-GB" sz="700" b="1" dirty="0" err="1" smtClean="0"/>
              <a:t>détaillés</a:t>
            </a:r>
            <a:endParaRPr lang="en-GB" sz="700" dirty="0"/>
          </a:p>
        </p:txBody>
      </p:sp>
      <p:pic>
        <p:nvPicPr>
          <p:cNvPr id="23" name="Picture 2"/>
          <p:cNvPicPr>
            <a:picLocks noChangeAspect="1" noChangeArrowheads="1"/>
          </p:cNvPicPr>
          <p:nvPr/>
        </p:nvPicPr>
        <p:blipFill>
          <a:blip r:embed="rId2" cstate="print"/>
          <a:srcRect/>
          <a:stretch>
            <a:fillRect/>
          </a:stretch>
        </p:blipFill>
        <p:spPr bwMode="auto">
          <a:xfrm>
            <a:off x="3416293" y="817563"/>
            <a:ext cx="1481138" cy="2216150"/>
          </a:xfrm>
          <a:prstGeom prst="rect">
            <a:avLst/>
          </a:prstGeom>
          <a:noFill/>
          <a:ln w="3175" cmpd="sng">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38914" name="Rectangle 41"/>
          <p:cNvSpPr>
            <a:spLocks noChangeArrowheads="1"/>
          </p:cNvSpPr>
          <p:nvPr/>
        </p:nvSpPr>
        <p:spPr bwMode="auto">
          <a:xfrm>
            <a:off x="203200" y="134938"/>
            <a:ext cx="4611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chemeClr val="bg1"/>
                </a:solidFill>
                <a:latin typeface="Calibri" charset="0"/>
              </a:rPr>
              <a:t>Considérations </a:t>
            </a:r>
            <a:r>
              <a:rPr lang="fr-FR" b="1" dirty="0">
                <a:solidFill>
                  <a:schemeClr val="bg1"/>
                </a:solidFill>
                <a:latin typeface="Calibri" charset="0"/>
              </a:rPr>
              <a:t>clés dans la gestion de la résistance - Résumé</a:t>
            </a:r>
          </a:p>
          <a:p>
            <a:endParaRPr lang="en-GB" b="1" dirty="0">
              <a:solidFill>
                <a:schemeClr val="bg1"/>
              </a:solidFill>
              <a:latin typeface="Calibri" charset="0"/>
            </a:endParaRPr>
          </a:p>
        </p:txBody>
      </p:sp>
      <p:grpSp>
        <p:nvGrpSpPr>
          <p:cNvPr id="38916" name="Group 13"/>
          <p:cNvGrpSpPr>
            <a:grpSpLocks/>
          </p:cNvGrpSpPr>
          <p:nvPr/>
        </p:nvGrpSpPr>
        <p:grpSpPr bwMode="auto">
          <a:xfrm>
            <a:off x="5022851" y="3594096"/>
            <a:ext cx="288661" cy="215444"/>
            <a:chOff x="5068448" y="3594264"/>
            <a:chExt cx="288588" cy="213179"/>
          </a:xfrm>
        </p:grpSpPr>
        <p:sp>
          <p:nvSpPr>
            <p:cNvPr id="38921" name="TextBox 14"/>
            <p:cNvSpPr txBox="1">
              <a:spLocks noChangeArrowheads="1"/>
            </p:cNvSpPr>
            <p:nvPr/>
          </p:nvSpPr>
          <p:spPr bwMode="auto">
            <a:xfrm>
              <a:off x="5068448" y="3594264"/>
              <a:ext cx="288588" cy="21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23</a:t>
              </a:r>
              <a:endParaRPr lang="en-GB" sz="800" dirty="0">
                <a:latin typeface="Calibri" charset="0"/>
              </a:endParaRPr>
            </a:p>
          </p:txBody>
        </p:sp>
        <p:cxnSp>
          <p:nvCxnSpPr>
            <p:cNvPr id="16" name="Straight Connector 15"/>
            <p:cNvCxnSpPr/>
            <p:nvPr/>
          </p:nvCxnSpPr>
          <p:spPr>
            <a:xfrm rot="5400000">
              <a:off x="5054897" y="3702650"/>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2" name="Round Diagonal Corner Rectangle 11"/>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4" name="Rectangle 3"/>
          <p:cNvSpPr>
            <a:spLocks noChangeArrowheads="1"/>
          </p:cNvSpPr>
          <p:nvPr/>
        </p:nvSpPr>
        <p:spPr bwMode="auto">
          <a:xfrm>
            <a:off x="3021977" y="1427822"/>
            <a:ext cx="2145204" cy="215444"/>
          </a:xfrm>
          <a:prstGeom prst="rect">
            <a:avLst/>
          </a:prstGeom>
          <a:noFill/>
          <a:ln w="9525">
            <a:noFill/>
            <a:miter lim="800000"/>
            <a:headEnd/>
            <a:tailEnd/>
          </a:ln>
          <a:effectLst/>
        </p:spPr>
        <p:txBody>
          <a:bodyPr wrap="square" lIns="0" tIns="0" rIns="0" bIns="0" anchor="ctr">
            <a:spAutoFit/>
          </a:bodyPr>
          <a:lstStyle/>
          <a:p>
            <a:pPr algn="just" eaLnBrk="0" hangingPunct="0">
              <a:defRPr/>
            </a:pPr>
            <a:r>
              <a:rPr lang="en-GB" sz="700" b="1" i="1" dirty="0">
                <a:solidFill>
                  <a:srgbClr val="000000"/>
                </a:solidFill>
                <a:latin typeface="+mn-lt"/>
                <a:ea typeface="+mn-ea"/>
                <a:cs typeface="Arial" pitchFamily="34" charset="0"/>
              </a:rPr>
              <a:t>C</a:t>
            </a:r>
            <a:r>
              <a:rPr lang="fr-FR" sz="700" b="1" i="1" dirty="0" err="1" smtClean="0">
                <a:solidFill>
                  <a:srgbClr val="000000"/>
                </a:solidFill>
                <a:latin typeface="+mn-lt"/>
                <a:ea typeface="+mn-ea"/>
                <a:cs typeface="Arial" pitchFamily="34" charset="0"/>
              </a:rPr>
              <a:t>oûts</a:t>
            </a:r>
            <a:r>
              <a:rPr lang="fr-FR" sz="700" b="1" i="1" dirty="0" smtClean="0">
                <a:solidFill>
                  <a:srgbClr val="000000"/>
                </a:solidFill>
                <a:latin typeface="+mn-lt"/>
                <a:ea typeface="+mn-ea"/>
                <a:cs typeface="Arial" pitchFamily="34" charset="0"/>
              </a:rPr>
              <a:t> hypothétiques du programme de contrôle des insectes ravageurs, avec ou sans gestion de la résistance.</a:t>
            </a:r>
            <a:endParaRPr lang="en-GB" sz="700" b="1" i="1" dirty="0">
              <a:latin typeface="+mn-lt"/>
              <a:ea typeface="+mn-ea"/>
              <a:cs typeface="Arial" pitchFamily="34" charset="0"/>
            </a:endParaRPr>
          </a:p>
        </p:txBody>
      </p:sp>
      <p:sp>
        <p:nvSpPr>
          <p:cNvPr id="15" name="Rectangle 11"/>
          <p:cNvSpPr>
            <a:spLocks noChangeArrowheads="1"/>
          </p:cNvSpPr>
          <p:nvPr/>
        </p:nvSpPr>
        <p:spPr bwMode="auto">
          <a:xfrm>
            <a:off x="127000" y="479425"/>
            <a:ext cx="5057775" cy="1015663"/>
          </a:xfrm>
          <a:prstGeom prst="rect">
            <a:avLst/>
          </a:prstGeom>
          <a:noFill/>
          <a:ln w="9525">
            <a:noFill/>
            <a:miter lim="800000"/>
            <a:headEnd/>
            <a:tailEnd/>
          </a:ln>
        </p:spPr>
        <p:txBody>
          <a:bodyPr>
            <a:spAutoFit/>
          </a:bodyPr>
          <a:lstStyle/>
          <a:p>
            <a:pPr marL="171450" indent="-171450" algn="just">
              <a:buFont typeface="Arial" pitchFamily="34" charset="0"/>
              <a:buChar char="•"/>
            </a:pPr>
            <a:r>
              <a:rPr lang="en-GB" dirty="0" smtClean="0">
                <a:latin typeface="Calibri" pitchFamily="34" charset="0"/>
              </a:rPr>
              <a:t>Il </a:t>
            </a:r>
            <a:r>
              <a:rPr lang="en-GB" dirty="0" err="1" smtClean="0">
                <a:latin typeface="Calibri" pitchFamily="34" charset="0"/>
              </a:rPr>
              <a:t>est</a:t>
            </a:r>
            <a:r>
              <a:rPr lang="en-GB" dirty="0" smtClean="0">
                <a:latin typeface="Calibri" pitchFamily="34" charset="0"/>
              </a:rPr>
              <a:t> </a:t>
            </a:r>
            <a:r>
              <a:rPr lang="en-GB" dirty="0" err="1" smtClean="0">
                <a:latin typeface="Calibri" pitchFamily="34" charset="0"/>
              </a:rPr>
              <a:t>préférable</a:t>
            </a:r>
            <a:r>
              <a:rPr lang="en-GB" dirty="0" smtClean="0">
                <a:latin typeface="Calibri" pitchFamily="34" charset="0"/>
              </a:rPr>
              <a:t> de p</a:t>
            </a:r>
            <a:r>
              <a:rPr lang="fr-FR" dirty="0" err="1" smtClean="0">
                <a:latin typeface="Calibri" pitchFamily="34" charset="0"/>
              </a:rPr>
              <a:t>révenir</a:t>
            </a:r>
            <a:r>
              <a:rPr lang="fr-FR" dirty="0" smtClean="0">
                <a:latin typeface="Calibri" pitchFamily="34" charset="0"/>
              </a:rPr>
              <a:t> </a:t>
            </a:r>
            <a:r>
              <a:rPr lang="fr-FR" dirty="0">
                <a:latin typeface="Calibri" pitchFamily="34" charset="0"/>
              </a:rPr>
              <a:t>la </a:t>
            </a:r>
            <a:r>
              <a:rPr lang="fr-FR" dirty="0" smtClean="0">
                <a:latin typeface="Calibri" pitchFamily="34" charset="0"/>
              </a:rPr>
              <a:t>résistance, plutôt que </a:t>
            </a:r>
            <a:r>
              <a:rPr lang="fr-FR" dirty="0">
                <a:latin typeface="Calibri" pitchFamily="34" charset="0"/>
              </a:rPr>
              <a:t>d'essayer de résoudre le problème une fois qu’elle </a:t>
            </a:r>
            <a:r>
              <a:rPr lang="fr-FR" dirty="0" smtClean="0">
                <a:latin typeface="Calibri" pitchFamily="34" charset="0"/>
              </a:rPr>
              <a:t>est établie.</a:t>
            </a:r>
            <a:r>
              <a:rPr lang="en-GB" dirty="0" smtClean="0">
                <a:latin typeface="Calibri" pitchFamily="34" charset="0"/>
              </a:rPr>
              <a:t> </a:t>
            </a:r>
            <a:r>
              <a:rPr lang="fr-FR" dirty="0">
                <a:latin typeface="Calibri" pitchFamily="34" charset="0"/>
              </a:rPr>
              <a:t>La sensibilité des insectes et </a:t>
            </a:r>
            <a:r>
              <a:rPr lang="fr-FR" dirty="0" smtClean="0">
                <a:latin typeface="Calibri" pitchFamily="34" charset="0"/>
              </a:rPr>
              <a:t>les </a:t>
            </a:r>
            <a:r>
              <a:rPr lang="fr-FR" dirty="0">
                <a:latin typeface="Calibri" pitchFamily="34" charset="0"/>
              </a:rPr>
              <a:t>produits efficaces sont </a:t>
            </a:r>
            <a:r>
              <a:rPr lang="fr-FR" dirty="0" smtClean="0">
                <a:latin typeface="Calibri" pitchFamily="34" charset="0"/>
              </a:rPr>
              <a:t>de </a:t>
            </a:r>
            <a:r>
              <a:rPr lang="fr-FR" dirty="0">
                <a:latin typeface="Calibri" pitchFamily="34" charset="0"/>
              </a:rPr>
              <a:t>précieuses ressources économiques non </a:t>
            </a:r>
            <a:r>
              <a:rPr lang="fr-FR" dirty="0" smtClean="0">
                <a:latin typeface="Calibri" pitchFamily="34" charset="0"/>
              </a:rPr>
              <a:t>renouvelables qui </a:t>
            </a:r>
            <a:r>
              <a:rPr lang="fr-FR" dirty="0">
                <a:latin typeface="Calibri" pitchFamily="34" charset="0"/>
              </a:rPr>
              <a:t>doivent être préservées</a:t>
            </a:r>
            <a:r>
              <a:rPr lang="fr-FR" dirty="0" smtClean="0">
                <a:latin typeface="Calibri" pitchFamily="34" charset="0"/>
              </a:rPr>
              <a:t>.</a:t>
            </a:r>
          </a:p>
          <a:p>
            <a:pPr marL="171450" indent="-171450" algn="just">
              <a:buFont typeface="Arial" pitchFamily="34" charset="0"/>
              <a:buChar char="•"/>
            </a:pPr>
            <a:r>
              <a:rPr lang="fr-FR" dirty="0" smtClean="0">
                <a:latin typeface="Calibri" pitchFamily="34" charset="0"/>
              </a:rPr>
              <a:t>Les stratégies de gestion des résistances </a:t>
            </a:r>
            <a:r>
              <a:rPr lang="fr-FR" dirty="0">
                <a:latin typeface="Calibri" pitchFamily="34" charset="0"/>
              </a:rPr>
              <a:t> sont plus efficaces </a:t>
            </a:r>
            <a:r>
              <a:rPr lang="fr-FR" dirty="0" smtClean="0">
                <a:latin typeface="Calibri" pitchFamily="34" charset="0"/>
              </a:rPr>
              <a:t>lorsqu‘elles sont développées </a:t>
            </a:r>
            <a:r>
              <a:rPr lang="fr-FR" dirty="0">
                <a:latin typeface="Calibri" pitchFamily="34" charset="0"/>
              </a:rPr>
              <a:t>avant que le contrôle </a:t>
            </a:r>
            <a:r>
              <a:rPr lang="fr-FR" dirty="0" smtClean="0">
                <a:latin typeface="Calibri" pitchFamily="34" charset="0"/>
              </a:rPr>
              <a:t>des </a:t>
            </a:r>
            <a:r>
              <a:rPr lang="fr-FR" dirty="0">
                <a:latin typeface="Calibri" pitchFamily="34" charset="0"/>
              </a:rPr>
              <a:t>programmes </a:t>
            </a:r>
            <a:r>
              <a:rPr lang="fr-FR" dirty="0" smtClean="0">
                <a:latin typeface="Calibri" pitchFamily="34" charset="0"/>
              </a:rPr>
              <a:t>n’ait débuté.</a:t>
            </a:r>
            <a:endParaRPr lang="fr-FR" dirty="0">
              <a:latin typeface="Calibri" pitchFamily="34" charset="0"/>
            </a:endParaRPr>
          </a:p>
          <a:p>
            <a:pPr algn="just"/>
            <a:r>
              <a:rPr lang="fr-FR" dirty="0" smtClean="0">
                <a:latin typeface="Calibri" pitchFamily="34" charset="0"/>
              </a:rPr>
              <a:t> </a:t>
            </a:r>
            <a:endParaRPr lang="en-GB" dirty="0">
              <a:latin typeface="Calibri" pitchFamily="34" charset="0"/>
            </a:endParaRPr>
          </a:p>
        </p:txBody>
      </p:sp>
      <p:sp>
        <p:nvSpPr>
          <p:cNvPr id="17" name="TextBox 12"/>
          <p:cNvSpPr txBox="1">
            <a:spLocks noChangeArrowheads="1"/>
          </p:cNvSpPr>
          <p:nvPr/>
        </p:nvSpPr>
        <p:spPr bwMode="auto">
          <a:xfrm>
            <a:off x="127000" y="1254991"/>
            <a:ext cx="2800929" cy="2554545"/>
          </a:xfrm>
          <a:prstGeom prst="rect">
            <a:avLst/>
          </a:prstGeom>
          <a:noFill/>
          <a:ln w="9525">
            <a:noFill/>
            <a:miter lim="800000"/>
            <a:headEnd/>
            <a:tailEnd/>
          </a:ln>
        </p:spPr>
        <p:txBody>
          <a:bodyPr wrap="square">
            <a:spAutoFit/>
          </a:bodyPr>
          <a:lstStyle/>
          <a:p>
            <a:pPr marL="171450" indent="-171450" algn="just">
              <a:buFont typeface="Arial" pitchFamily="34" charset="0"/>
              <a:buChar char="•"/>
            </a:pPr>
            <a:r>
              <a:rPr lang="fr-FR" dirty="0">
                <a:latin typeface="Calibri" pitchFamily="34" charset="0"/>
              </a:rPr>
              <a:t>Il est essentiel que la distribution d'insecticide à l'insecte cible soit </a:t>
            </a:r>
            <a:r>
              <a:rPr lang="fr-FR" dirty="0" smtClean="0">
                <a:latin typeface="Calibri" pitchFamily="34" charset="0"/>
              </a:rPr>
              <a:t>correcte (dose, synchronisation </a:t>
            </a:r>
            <a:r>
              <a:rPr lang="fr-FR" dirty="0">
                <a:latin typeface="Calibri" pitchFamily="34" charset="0"/>
              </a:rPr>
              <a:t>et </a:t>
            </a:r>
            <a:r>
              <a:rPr lang="fr-FR" dirty="0" smtClean="0">
                <a:latin typeface="Calibri" pitchFamily="34" charset="0"/>
              </a:rPr>
              <a:t>technique d’application).</a:t>
            </a:r>
          </a:p>
          <a:p>
            <a:pPr marL="171450" indent="-171450" algn="just">
              <a:buFont typeface="Arial" pitchFamily="34" charset="0"/>
              <a:buChar char="•"/>
            </a:pPr>
            <a:r>
              <a:rPr lang="fr-FR" dirty="0" smtClean="0">
                <a:latin typeface="Calibri" pitchFamily="34" charset="0"/>
              </a:rPr>
              <a:t>Les applications d’insecticides </a:t>
            </a:r>
            <a:r>
              <a:rPr lang="fr-FR" dirty="0">
                <a:latin typeface="Calibri" pitchFamily="34" charset="0"/>
              </a:rPr>
              <a:t>devraient faire partie d'un programme de gestion intégrée </a:t>
            </a:r>
            <a:r>
              <a:rPr lang="fr-FR" dirty="0" smtClean="0">
                <a:latin typeface="Calibri" pitchFamily="34" charset="0"/>
              </a:rPr>
              <a:t>plus </a:t>
            </a:r>
            <a:r>
              <a:rPr lang="fr-FR" dirty="0">
                <a:latin typeface="Calibri" pitchFamily="34" charset="0"/>
              </a:rPr>
              <a:t>large</a:t>
            </a:r>
            <a:r>
              <a:rPr lang="fr-FR" dirty="0" smtClean="0">
                <a:latin typeface="Calibri" pitchFamily="34" charset="0"/>
              </a:rPr>
              <a:t>.</a:t>
            </a:r>
          </a:p>
          <a:p>
            <a:pPr marL="171450" indent="-171450" algn="just">
              <a:buFont typeface="Arial" pitchFamily="34" charset="0"/>
              <a:buChar char="•"/>
            </a:pPr>
            <a:r>
              <a:rPr lang="fr-FR" dirty="0" smtClean="0">
                <a:latin typeface="Calibri" pitchFamily="34" charset="0"/>
              </a:rPr>
              <a:t>Si la résistance survient, </a:t>
            </a:r>
            <a:r>
              <a:rPr lang="fr-FR" dirty="0">
                <a:latin typeface="Calibri" pitchFamily="34" charset="0"/>
              </a:rPr>
              <a:t>prendre des mesures </a:t>
            </a:r>
            <a:r>
              <a:rPr lang="fr-FR" dirty="0" smtClean="0">
                <a:latin typeface="Calibri" pitchFamily="34" charset="0"/>
              </a:rPr>
              <a:t>immédiates pour contenir et réduire la pression de sélection produite par l’insecticide.</a:t>
            </a:r>
          </a:p>
          <a:p>
            <a:pPr marL="171450" indent="-171450" algn="just">
              <a:buFont typeface="Arial" pitchFamily="34" charset="0"/>
              <a:buChar char="•"/>
            </a:pPr>
            <a:r>
              <a:rPr lang="fr-FR" dirty="0" smtClean="0">
                <a:latin typeface="Calibri" pitchFamily="34" charset="0"/>
              </a:rPr>
              <a:t>L’échec d’une gestion efficace de la résistance a des retombées financières et l’échec de la mise en œuvre d’un programme d’GRI pour des raisons financières implique une économie </a:t>
            </a:r>
            <a:r>
              <a:rPr lang="fr-FR" dirty="0">
                <a:latin typeface="Calibri" pitchFamily="34" charset="0"/>
              </a:rPr>
              <a:t>e</a:t>
            </a:r>
            <a:r>
              <a:rPr lang="fr-FR" dirty="0" smtClean="0">
                <a:latin typeface="Calibri" pitchFamily="34" charset="0"/>
              </a:rPr>
              <a:t>rronée qui conduira a une augmentation </a:t>
            </a:r>
            <a:r>
              <a:rPr lang="fr-FR" dirty="0">
                <a:latin typeface="Calibri" pitchFamily="34" charset="0"/>
              </a:rPr>
              <a:t>des coûts </a:t>
            </a:r>
            <a:r>
              <a:rPr lang="fr-FR" dirty="0" smtClean="0">
                <a:latin typeface="Calibri" pitchFamily="34" charset="0"/>
              </a:rPr>
              <a:t>futurs.</a:t>
            </a:r>
            <a:endParaRPr lang="en-GB" dirty="0">
              <a:latin typeface="Calibri" pitchFamily="34" charset="0"/>
            </a:endParaRPr>
          </a:p>
          <a:p>
            <a:pPr algn="just"/>
            <a:endParaRPr lang="en-US" dirty="0">
              <a:latin typeface="Calibri"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6029" y="1643266"/>
            <a:ext cx="2321152" cy="188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580"/>
          <p:cNvSpPr txBox="1">
            <a:spLocks noChangeArrowheads="1"/>
          </p:cNvSpPr>
          <p:nvPr/>
        </p:nvSpPr>
        <p:spPr bwMode="auto">
          <a:xfrm>
            <a:off x="1832050" y="446534"/>
            <a:ext cx="1443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800" b="1" dirty="0" smtClean="0">
                <a:latin typeface="+mn-lt"/>
              </a:rPr>
              <a:t>Alimentation en sang </a:t>
            </a:r>
            <a:r>
              <a:rPr lang="en-GB" sz="800" b="1" dirty="0" err="1" smtClean="0">
                <a:latin typeface="+mn-lt"/>
              </a:rPr>
              <a:t>d’une</a:t>
            </a:r>
            <a:r>
              <a:rPr lang="en-GB" sz="800" b="1" dirty="0" smtClean="0">
                <a:latin typeface="+mn-lt"/>
              </a:rPr>
              <a:t> </a:t>
            </a:r>
            <a:r>
              <a:rPr lang="en-GB" sz="800" b="1" dirty="0" err="1" smtClean="0">
                <a:latin typeface="+mn-lt"/>
              </a:rPr>
              <a:t>femelle</a:t>
            </a:r>
            <a:r>
              <a:rPr lang="en-GB" sz="800" b="1" dirty="0" smtClean="0">
                <a:latin typeface="+mn-lt"/>
              </a:rPr>
              <a:t> </a:t>
            </a:r>
            <a:r>
              <a:rPr lang="en-GB" sz="800" b="1" dirty="0" err="1" smtClean="0">
                <a:latin typeface="+mn-lt"/>
              </a:rPr>
              <a:t>adulte</a:t>
            </a:r>
            <a:endParaRPr lang="en-GB" sz="800" b="1" dirty="0">
              <a:latin typeface="+mn-lt"/>
            </a:endParaRPr>
          </a:p>
        </p:txBody>
      </p:sp>
      <p:sp>
        <p:nvSpPr>
          <p:cNvPr id="26" name="Round Diagonal Corner Rectangle 25"/>
          <p:cNvSpPr/>
          <p:nvPr/>
        </p:nvSpPr>
        <p:spPr>
          <a:xfrm>
            <a:off x="149225" y="131763"/>
            <a:ext cx="5067300" cy="214312"/>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39939" name="Rectangle 81"/>
          <p:cNvSpPr>
            <a:spLocks noChangeArrowheads="1"/>
          </p:cNvSpPr>
          <p:nvPr/>
        </p:nvSpPr>
        <p:spPr bwMode="auto">
          <a:xfrm>
            <a:off x="171450" y="90488"/>
            <a:ext cx="30235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b="1" dirty="0" smtClean="0">
                <a:solidFill>
                  <a:schemeClr val="bg1"/>
                </a:solidFill>
                <a:latin typeface="Calibri" charset="0"/>
              </a:rPr>
              <a:t>Biologie </a:t>
            </a:r>
            <a:r>
              <a:rPr lang="fr-FR" b="1" dirty="0">
                <a:solidFill>
                  <a:schemeClr val="bg1"/>
                </a:solidFill>
                <a:latin typeface="Calibri" charset="0"/>
              </a:rPr>
              <a:t>des moustiques - Cycle de vie </a:t>
            </a:r>
            <a:r>
              <a:rPr lang="fr-FR" b="1" dirty="0" smtClean="0">
                <a:solidFill>
                  <a:schemeClr val="bg1"/>
                </a:solidFill>
                <a:latin typeface="Calibri" charset="0"/>
              </a:rPr>
              <a:t>caractéristique</a:t>
            </a:r>
            <a:endParaRPr lang="fr-FR" b="1" dirty="0">
              <a:solidFill>
                <a:schemeClr val="bg1"/>
              </a:solidFill>
              <a:latin typeface="Calibri" charset="0"/>
            </a:endParaRPr>
          </a:p>
          <a:p>
            <a:endParaRPr lang="en-GB" b="1" dirty="0">
              <a:solidFill>
                <a:schemeClr val="bg1"/>
              </a:solidFill>
              <a:latin typeface="Calibri" charset="0"/>
            </a:endParaRPr>
          </a:p>
        </p:txBody>
      </p:sp>
      <p:pic>
        <p:nvPicPr>
          <p:cNvPr id="39940" name="Picture 4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56403" y="2516409"/>
            <a:ext cx="939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67586" y="1470876"/>
            <a:ext cx="9398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08741" y="2409088"/>
            <a:ext cx="9398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4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97558" y="1316894"/>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4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60440" y="771593"/>
            <a:ext cx="9382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 Diagonal Corner Rectangle 40"/>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43" name="Text Box 22"/>
          <p:cNvSpPr txBox="1">
            <a:spLocks noChangeArrowheads="1"/>
          </p:cNvSpPr>
          <p:nvPr/>
        </p:nvSpPr>
        <p:spPr bwMode="auto">
          <a:xfrm>
            <a:off x="117150" y="431145"/>
            <a:ext cx="17566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fr-FR" sz="800" dirty="0" smtClean="0">
                <a:latin typeface="+mn-lt"/>
              </a:rPr>
              <a:t>Les </a:t>
            </a:r>
            <a:r>
              <a:rPr lang="fr-FR" sz="800" dirty="0">
                <a:latin typeface="+mn-lt"/>
              </a:rPr>
              <a:t>œufs de moustiques sont déposés sur ou près de l'eau. Lorsque les conditions sont favorables, les œufs éclosent libérant les larves dans l'eau.</a:t>
            </a:r>
          </a:p>
          <a:p>
            <a:pPr algn="just">
              <a:defRPr/>
            </a:pPr>
            <a:endParaRPr lang="en-GB" sz="800" dirty="0">
              <a:latin typeface="+mn-lt"/>
            </a:endParaRPr>
          </a:p>
        </p:txBody>
      </p:sp>
      <p:grpSp>
        <p:nvGrpSpPr>
          <p:cNvPr id="39947" name="Group 18"/>
          <p:cNvGrpSpPr>
            <a:grpSpLocks/>
          </p:cNvGrpSpPr>
          <p:nvPr/>
        </p:nvGrpSpPr>
        <p:grpSpPr bwMode="auto">
          <a:xfrm>
            <a:off x="2208213" y="1822450"/>
            <a:ext cx="720725" cy="754063"/>
            <a:chOff x="2225675" y="1592028"/>
            <a:chExt cx="855663" cy="804863"/>
          </a:xfrm>
        </p:grpSpPr>
        <p:sp>
          <p:nvSpPr>
            <p:cNvPr id="39958" name="AutoShape 579"/>
            <p:cNvSpPr>
              <a:spLocks noChangeArrowheads="1"/>
            </p:cNvSpPr>
            <p:nvPr/>
          </p:nvSpPr>
          <p:spPr bwMode="auto">
            <a:xfrm rot="15591053" flipH="1">
              <a:off x="2251075" y="1566628"/>
              <a:ext cx="804863" cy="855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6 w 21600"/>
                <a:gd name="T19" fmla="*/ 3176 h 21600"/>
                <a:gd name="T20" fmla="*/ 18434 w 21600"/>
                <a:gd name="T21" fmla="*/ 1842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163" y="15485"/>
                  </a:moveTo>
                  <a:cubicBezTo>
                    <a:pt x="6555" y="17161"/>
                    <a:pt x="8621" y="18130"/>
                    <a:pt x="10800" y="18130"/>
                  </a:cubicBezTo>
                  <a:cubicBezTo>
                    <a:pt x="14848" y="18130"/>
                    <a:pt x="18130" y="14848"/>
                    <a:pt x="18130" y="10800"/>
                  </a:cubicBezTo>
                  <a:cubicBezTo>
                    <a:pt x="18130" y="6751"/>
                    <a:pt x="14848" y="3470"/>
                    <a:pt x="10800" y="3470"/>
                  </a:cubicBezTo>
                  <a:cubicBezTo>
                    <a:pt x="6751" y="3470"/>
                    <a:pt x="3470" y="6751"/>
                    <a:pt x="3470" y="10800"/>
                  </a:cubicBezTo>
                  <a:cubicBezTo>
                    <a:pt x="3469" y="11143"/>
                    <a:pt x="3494" y="11487"/>
                    <a:pt x="3542" y="11827"/>
                  </a:cubicBezTo>
                  <a:lnTo>
                    <a:pt x="106" y="12314"/>
                  </a:lnTo>
                  <a:cubicBezTo>
                    <a:pt x="35" y="11812"/>
                    <a:pt x="0" y="11306"/>
                    <a:pt x="0" y="10800"/>
                  </a:cubicBezTo>
                  <a:cubicBezTo>
                    <a:pt x="0" y="4835"/>
                    <a:pt x="4835" y="0"/>
                    <a:pt x="10800" y="0"/>
                  </a:cubicBezTo>
                  <a:cubicBezTo>
                    <a:pt x="16764" y="0"/>
                    <a:pt x="21600" y="4835"/>
                    <a:pt x="21600" y="10800"/>
                  </a:cubicBezTo>
                  <a:cubicBezTo>
                    <a:pt x="21600" y="16764"/>
                    <a:pt x="16764" y="21600"/>
                    <a:pt x="10800" y="21600"/>
                  </a:cubicBezTo>
                  <a:cubicBezTo>
                    <a:pt x="7590" y="21600"/>
                    <a:pt x="4546" y="20172"/>
                    <a:pt x="2494" y="17703"/>
                  </a:cubicBezTo>
                  <a:lnTo>
                    <a:pt x="418" y="19429"/>
                  </a:lnTo>
                  <a:lnTo>
                    <a:pt x="994" y="13184"/>
                  </a:lnTo>
                  <a:lnTo>
                    <a:pt x="7239" y="13759"/>
                  </a:lnTo>
                  <a:lnTo>
                    <a:pt x="5163" y="15485"/>
                  </a:lnTo>
                  <a:close/>
                </a:path>
              </a:pathLst>
            </a:custGeom>
            <a:gradFill rotWithShape="1">
              <a:gsLst>
                <a:gs pos="0">
                  <a:schemeClr val="bg1"/>
                </a:gs>
                <a:gs pos="100000">
                  <a:srgbClr val="C0F4BE"/>
                </a:gs>
              </a:gsLst>
              <a:lin ang="2700000" scaled="1"/>
            </a:gradFill>
            <a:ln w="9525">
              <a:solidFill>
                <a:schemeClr val="tx1"/>
              </a:solidFill>
              <a:miter lim="800000"/>
              <a:headEnd/>
              <a:tailEnd/>
            </a:ln>
          </p:spPr>
          <p:txBody>
            <a:bodyPr wrap="none" anchor="ctr"/>
            <a:lstStyle/>
            <a:p>
              <a:endParaRPr lang="en-GB" sz="800">
                <a:latin typeface="+mn-lt"/>
              </a:endParaRPr>
            </a:p>
          </p:txBody>
        </p:sp>
        <p:sp>
          <p:nvSpPr>
            <p:cNvPr id="39959" name="Text Box 585"/>
            <p:cNvSpPr txBox="1">
              <a:spLocks noChangeArrowheads="1"/>
            </p:cNvSpPr>
            <p:nvPr/>
          </p:nvSpPr>
          <p:spPr bwMode="auto">
            <a:xfrm>
              <a:off x="2368550" y="1838498"/>
              <a:ext cx="571499" cy="36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800" b="1" dirty="0">
                  <a:latin typeface="+mn-lt"/>
                </a:rPr>
                <a:t>10 – 15 </a:t>
              </a:r>
              <a:r>
                <a:rPr lang="en-GB" sz="800" b="1" dirty="0" err="1" smtClean="0">
                  <a:latin typeface="+mn-lt"/>
                </a:rPr>
                <a:t>jours</a:t>
              </a:r>
              <a:endParaRPr lang="en-GB" sz="800" b="1" dirty="0">
                <a:latin typeface="+mn-lt"/>
              </a:endParaRPr>
            </a:p>
          </p:txBody>
        </p:sp>
      </p:grpSp>
      <p:sp>
        <p:nvSpPr>
          <p:cNvPr id="39948" name="Text Box 581"/>
          <p:cNvSpPr txBox="1">
            <a:spLocks noChangeArrowheads="1"/>
          </p:cNvSpPr>
          <p:nvPr/>
        </p:nvSpPr>
        <p:spPr bwMode="auto">
          <a:xfrm>
            <a:off x="3911199" y="2147385"/>
            <a:ext cx="11116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800" b="1" dirty="0" smtClean="0">
                <a:latin typeface="+mn-lt"/>
              </a:rPr>
              <a:t>Emergence </a:t>
            </a:r>
            <a:r>
              <a:rPr lang="en-GB" sz="800" b="1" dirty="0" err="1" smtClean="0">
                <a:latin typeface="+mn-lt"/>
              </a:rPr>
              <a:t>d’adulte</a:t>
            </a:r>
            <a:endParaRPr lang="en-GB" sz="800" b="1" dirty="0">
              <a:latin typeface="+mn-lt"/>
            </a:endParaRPr>
          </a:p>
        </p:txBody>
      </p:sp>
      <p:sp>
        <p:nvSpPr>
          <p:cNvPr id="39949" name="Text Box 582"/>
          <p:cNvSpPr txBox="1">
            <a:spLocks noChangeArrowheads="1"/>
          </p:cNvSpPr>
          <p:nvPr/>
        </p:nvSpPr>
        <p:spPr bwMode="auto">
          <a:xfrm>
            <a:off x="3142778" y="3378652"/>
            <a:ext cx="7894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fr-FR" sz="800" b="1" dirty="0">
                <a:latin typeface="+mn-lt"/>
              </a:rPr>
              <a:t>C</a:t>
            </a:r>
            <a:r>
              <a:rPr lang="fr-FR" sz="800" b="1" dirty="0" smtClean="0">
                <a:latin typeface="+mn-lt"/>
              </a:rPr>
              <a:t>hrysalides</a:t>
            </a:r>
            <a:endParaRPr lang="en-GB" sz="800" b="1" dirty="0">
              <a:latin typeface="+mn-lt"/>
            </a:endParaRPr>
          </a:p>
        </p:txBody>
      </p:sp>
      <p:sp>
        <p:nvSpPr>
          <p:cNvPr id="39950" name="Text Box 584"/>
          <p:cNvSpPr txBox="1">
            <a:spLocks noChangeArrowheads="1"/>
          </p:cNvSpPr>
          <p:nvPr/>
        </p:nvSpPr>
        <p:spPr bwMode="auto">
          <a:xfrm>
            <a:off x="773222" y="1978108"/>
            <a:ext cx="444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800" b="1" dirty="0" err="1" smtClean="0">
                <a:latin typeface="+mn-lt"/>
              </a:rPr>
              <a:t>Oeufs</a:t>
            </a:r>
            <a:endParaRPr lang="en-GB" sz="800" b="1" dirty="0">
              <a:latin typeface="+mn-lt"/>
            </a:endParaRPr>
          </a:p>
          <a:p>
            <a:pPr algn="ctr" eaLnBrk="1" hangingPunct="1"/>
            <a:endParaRPr lang="en-GB" sz="800" b="1" dirty="0">
              <a:latin typeface="+mn-lt"/>
            </a:endParaRPr>
          </a:p>
        </p:txBody>
      </p:sp>
      <p:sp>
        <p:nvSpPr>
          <p:cNvPr id="39951" name="Text Box 583"/>
          <p:cNvSpPr txBox="1">
            <a:spLocks noChangeArrowheads="1"/>
          </p:cNvSpPr>
          <p:nvPr/>
        </p:nvSpPr>
        <p:spPr bwMode="auto">
          <a:xfrm>
            <a:off x="1596185" y="3328474"/>
            <a:ext cx="9808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GB" sz="800" b="1" dirty="0" err="1" smtClean="0">
                <a:latin typeface="+mn-lt"/>
              </a:rPr>
              <a:t>Larve</a:t>
            </a:r>
            <a:r>
              <a:rPr lang="en-GB" sz="800" b="1" dirty="0" smtClean="0">
                <a:latin typeface="+mn-lt"/>
              </a:rPr>
              <a:t> </a:t>
            </a:r>
            <a:r>
              <a:rPr lang="en-GB" sz="800" b="1" dirty="0" err="1" smtClean="0">
                <a:latin typeface="+mn-lt"/>
              </a:rPr>
              <a:t>aquatique</a:t>
            </a:r>
            <a:endParaRPr lang="en-GB" sz="800" b="1" dirty="0">
              <a:latin typeface="+mn-lt"/>
            </a:endParaRPr>
          </a:p>
        </p:txBody>
      </p:sp>
      <p:sp>
        <p:nvSpPr>
          <p:cNvPr id="32" name="Text Box 22"/>
          <p:cNvSpPr txBox="1">
            <a:spLocks noChangeArrowheads="1"/>
          </p:cNvSpPr>
          <p:nvPr/>
        </p:nvSpPr>
        <p:spPr bwMode="auto">
          <a:xfrm>
            <a:off x="3828637" y="2747711"/>
            <a:ext cx="13704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fr-FR" sz="800" dirty="0" smtClean="0">
                <a:latin typeface="+mn-lt"/>
              </a:rPr>
              <a:t>Après </a:t>
            </a:r>
            <a:r>
              <a:rPr lang="fr-FR" sz="800" dirty="0">
                <a:latin typeface="+mn-lt"/>
              </a:rPr>
              <a:t>un certain nombre de mues larvaires, les larves </a:t>
            </a:r>
            <a:r>
              <a:rPr lang="fr-FR" sz="800" dirty="0" smtClean="0">
                <a:latin typeface="+mn-lt"/>
              </a:rPr>
              <a:t>deviennent des </a:t>
            </a:r>
            <a:r>
              <a:rPr lang="fr-FR" sz="800" dirty="0">
                <a:latin typeface="+mn-lt"/>
              </a:rPr>
              <a:t>chrysalides, à partir </a:t>
            </a:r>
            <a:r>
              <a:rPr lang="fr-FR" sz="800" dirty="0" smtClean="0">
                <a:latin typeface="+mn-lt"/>
              </a:rPr>
              <a:t>desquelles </a:t>
            </a:r>
            <a:r>
              <a:rPr lang="fr-FR" sz="800" dirty="0">
                <a:latin typeface="+mn-lt"/>
              </a:rPr>
              <a:t>les adultes émergent à la surface de l'eau.</a:t>
            </a:r>
          </a:p>
          <a:p>
            <a:pPr algn="just">
              <a:defRPr/>
            </a:pPr>
            <a:endParaRPr lang="de-CH" sz="800" dirty="0">
              <a:latin typeface="+mn-lt"/>
            </a:endParaRPr>
          </a:p>
        </p:txBody>
      </p:sp>
      <p:sp>
        <p:nvSpPr>
          <p:cNvPr id="34" name="Text Box 22"/>
          <p:cNvSpPr txBox="1">
            <a:spLocks noChangeArrowheads="1"/>
          </p:cNvSpPr>
          <p:nvPr/>
        </p:nvSpPr>
        <p:spPr bwMode="auto">
          <a:xfrm>
            <a:off x="112312" y="2846041"/>
            <a:ext cx="12511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fr-FR" sz="800" dirty="0" smtClean="0">
                <a:latin typeface="+mn-lt"/>
              </a:rPr>
              <a:t>Les larves </a:t>
            </a:r>
            <a:r>
              <a:rPr lang="fr-FR" sz="800" dirty="0">
                <a:latin typeface="+mn-lt"/>
              </a:rPr>
              <a:t>se </a:t>
            </a:r>
            <a:r>
              <a:rPr lang="fr-FR" sz="800" dirty="0" smtClean="0">
                <a:latin typeface="+mn-lt"/>
              </a:rPr>
              <a:t>nourrissent en filtrant des substances organiques, revenant à </a:t>
            </a:r>
            <a:r>
              <a:rPr lang="fr-FR" sz="800" dirty="0">
                <a:latin typeface="+mn-lt"/>
              </a:rPr>
              <a:t>la surface de l'eau pour </a:t>
            </a:r>
            <a:r>
              <a:rPr lang="fr-FR" sz="800" dirty="0" smtClean="0">
                <a:latin typeface="+mn-lt"/>
              </a:rPr>
              <a:t>prendre de </a:t>
            </a:r>
            <a:r>
              <a:rPr lang="fr-FR" sz="800" dirty="0">
                <a:latin typeface="+mn-lt"/>
              </a:rPr>
              <a:t>l'oxygène.</a:t>
            </a:r>
          </a:p>
          <a:p>
            <a:pPr algn="just">
              <a:defRPr/>
            </a:pPr>
            <a:endParaRPr lang="de-CH" sz="800" dirty="0">
              <a:latin typeface="+mn-lt"/>
            </a:endParaRPr>
          </a:p>
        </p:txBody>
      </p:sp>
      <p:sp>
        <p:nvSpPr>
          <p:cNvPr id="35" name="Text Box 22"/>
          <p:cNvSpPr txBox="1">
            <a:spLocks noChangeArrowheads="1"/>
          </p:cNvSpPr>
          <p:nvPr/>
        </p:nvSpPr>
        <p:spPr bwMode="auto">
          <a:xfrm>
            <a:off x="3414121" y="456767"/>
            <a:ext cx="17530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fr-FR" sz="800" dirty="0" smtClean="0">
                <a:latin typeface="+mn-lt"/>
              </a:rPr>
              <a:t>Les femelles ont </a:t>
            </a:r>
            <a:r>
              <a:rPr lang="fr-FR" sz="800" dirty="0">
                <a:latin typeface="+mn-lt"/>
              </a:rPr>
              <a:t>besoin </a:t>
            </a:r>
            <a:r>
              <a:rPr lang="fr-FR" sz="800" dirty="0" smtClean="0">
                <a:latin typeface="+mn-lt"/>
              </a:rPr>
              <a:t>de se nourrir </a:t>
            </a:r>
            <a:r>
              <a:rPr lang="fr-FR" sz="800" dirty="0">
                <a:latin typeface="+mn-lt"/>
              </a:rPr>
              <a:t>de sang avant que leurs œufs </a:t>
            </a:r>
            <a:r>
              <a:rPr lang="fr-FR" sz="800" dirty="0" smtClean="0">
                <a:latin typeface="+mn-lt"/>
              </a:rPr>
              <a:t>ne puissent </a:t>
            </a:r>
            <a:r>
              <a:rPr lang="fr-FR" sz="800" dirty="0">
                <a:latin typeface="+mn-lt"/>
              </a:rPr>
              <a:t>se développer, et le cycle </a:t>
            </a:r>
            <a:r>
              <a:rPr lang="fr-FR" sz="800" dirty="0" smtClean="0">
                <a:latin typeface="+mn-lt"/>
              </a:rPr>
              <a:t>recommencer. </a:t>
            </a:r>
            <a:r>
              <a:rPr lang="fr-FR" sz="800" dirty="0">
                <a:latin typeface="+mn-lt"/>
              </a:rPr>
              <a:t>Dans des conditions optimales, une femelle peut pondre entre 30 et 150 œufs, tous les 2 - 3 jours.</a:t>
            </a:r>
          </a:p>
          <a:p>
            <a:pPr algn="just">
              <a:defRPr/>
            </a:pPr>
            <a:endParaRPr lang="en-GB" sz="800" dirty="0">
              <a:latin typeface="+mn-lt"/>
            </a:endParaRPr>
          </a:p>
        </p:txBody>
      </p:sp>
      <p:grpSp>
        <p:nvGrpSpPr>
          <p:cNvPr id="39955" name="Group 7"/>
          <p:cNvGrpSpPr>
            <a:grpSpLocks/>
          </p:cNvGrpSpPr>
          <p:nvPr/>
        </p:nvGrpSpPr>
        <p:grpSpPr bwMode="auto">
          <a:xfrm>
            <a:off x="5022855" y="3594096"/>
            <a:ext cx="288661" cy="215444"/>
            <a:chOff x="5068456" y="3594266"/>
            <a:chExt cx="289412" cy="212729"/>
          </a:xfrm>
        </p:grpSpPr>
        <p:sp>
          <p:nvSpPr>
            <p:cNvPr id="39956" name="TextBox 8"/>
            <p:cNvSpPr txBox="1">
              <a:spLocks noChangeArrowheads="1"/>
            </p:cNvSpPr>
            <p:nvPr/>
          </p:nvSpPr>
          <p:spPr bwMode="auto">
            <a:xfrm>
              <a:off x="5068456" y="3594266"/>
              <a:ext cx="289412" cy="21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24</a:t>
              </a:r>
              <a:endParaRPr lang="en-GB" sz="800" dirty="0">
                <a:latin typeface="Calibri" charset="0"/>
              </a:endParaRPr>
            </a:p>
          </p:txBody>
        </p:sp>
        <p:cxnSp>
          <p:nvCxnSpPr>
            <p:cNvPr id="24" name="Straight Connector 23"/>
            <p:cNvCxnSpPr/>
            <p:nvPr/>
          </p:nvCxnSpPr>
          <p:spPr>
            <a:xfrm rot="5400000">
              <a:off x="5055217" y="3702423"/>
              <a:ext cx="141074"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7"/>
          <p:cNvGrpSpPr>
            <a:grpSpLocks/>
          </p:cNvGrpSpPr>
          <p:nvPr/>
        </p:nvGrpSpPr>
        <p:grpSpPr bwMode="auto">
          <a:xfrm>
            <a:off x="5022855" y="3594096"/>
            <a:ext cx="288661" cy="215444"/>
            <a:chOff x="5068457" y="3594266"/>
            <a:chExt cx="289412" cy="212729"/>
          </a:xfrm>
        </p:grpSpPr>
        <p:sp>
          <p:nvSpPr>
            <p:cNvPr id="40970" name="TextBox 8"/>
            <p:cNvSpPr txBox="1">
              <a:spLocks noChangeArrowheads="1"/>
            </p:cNvSpPr>
            <p:nvPr/>
          </p:nvSpPr>
          <p:spPr bwMode="auto">
            <a:xfrm>
              <a:off x="5068457" y="3594266"/>
              <a:ext cx="289412" cy="21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25</a:t>
              </a:r>
              <a:endParaRPr lang="en-GB" sz="800" dirty="0">
                <a:latin typeface="Calibri" charset="0"/>
              </a:endParaRPr>
            </a:p>
          </p:txBody>
        </p:sp>
        <p:cxnSp>
          <p:nvCxnSpPr>
            <p:cNvPr id="15" name="Straight Connector 14"/>
            <p:cNvCxnSpPr/>
            <p:nvPr/>
          </p:nvCxnSpPr>
          <p:spPr>
            <a:xfrm rot="5400000">
              <a:off x="5055218" y="3702423"/>
              <a:ext cx="141074"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0" name="Round Diagonal Corner Rectangle 9"/>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1" name="Round Diagonal Corner Rectangle 10"/>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40965" name="Rectangle 41"/>
          <p:cNvSpPr>
            <a:spLocks noChangeArrowheads="1"/>
          </p:cNvSpPr>
          <p:nvPr/>
        </p:nvSpPr>
        <p:spPr bwMode="auto">
          <a:xfrm>
            <a:off x="203200" y="125413"/>
            <a:ext cx="4611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chemeClr val="bg1"/>
                </a:solidFill>
                <a:latin typeface="Calibri" charset="0"/>
              </a:rPr>
              <a:t>Identifiez </a:t>
            </a:r>
            <a:r>
              <a:rPr lang="fr-FR" b="1" dirty="0">
                <a:solidFill>
                  <a:schemeClr val="bg1"/>
                </a:solidFill>
                <a:latin typeface="Calibri" charset="0"/>
              </a:rPr>
              <a:t>votre </a:t>
            </a:r>
            <a:r>
              <a:rPr lang="fr-FR" b="1" dirty="0" smtClean="0">
                <a:solidFill>
                  <a:schemeClr val="bg1"/>
                </a:solidFill>
                <a:latin typeface="Calibri" charset="0"/>
              </a:rPr>
              <a:t>vecteur de </a:t>
            </a:r>
            <a:r>
              <a:rPr lang="fr-FR" b="1" dirty="0">
                <a:solidFill>
                  <a:schemeClr val="bg1"/>
                </a:solidFill>
                <a:latin typeface="Calibri" charset="0"/>
              </a:rPr>
              <a:t>maladies - </a:t>
            </a:r>
            <a:r>
              <a:rPr lang="fr-FR" b="1" i="1" dirty="0">
                <a:solidFill>
                  <a:schemeClr val="bg1"/>
                </a:solidFill>
                <a:latin typeface="Calibri" charset="0"/>
              </a:rPr>
              <a:t>Culex</a:t>
            </a:r>
          </a:p>
          <a:p>
            <a:endParaRPr lang="en-GB" b="1" dirty="0">
              <a:solidFill>
                <a:schemeClr val="bg1"/>
              </a:solidFill>
              <a:latin typeface="Calibri" charset="0"/>
            </a:endParaRPr>
          </a:p>
        </p:txBody>
      </p:sp>
      <p:pic>
        <p:nvPicPr>
          <p:cNvPr id="40966" name="Picture 7" descr="Screen shot 2011-04-30 at 18.44.28.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60813" y="794876"/>
            <a:ext cx="10080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Screen shot 2011-04-30 at 18.46.13.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60813" y="1587038"/>
            <a:ext cx="10080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3" descr="Screen shot 2011-04-30 at 18.45.52.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60813" y="2379201"/>
            <a:ext cx="998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03200" y="441136"/>
            <a:ext cx="3714111" cy="3339376"/>
          </a:xfrm>
          <a:prstGeom prst="rect">
            <a:avLst/>
          </a:prstGeom>
        </p:spPr>
        <p:txBody>
          <a:bodyPr wrap="square">
            <a:spAutoFit/>
          </a:bodyPr>
          <a:lstStyle/>
          <a:p>
            <a:pPr>
              <a:defRPr/>
            </a:pPr>
            <a:r>
              <a:rPr lang="fr-FR" sz="900" b="1" dirty="0" smtClean="0">
                <a:latin typeface="+mn-lt"/>
              </a:rPr>
              <a:t>Comportement</a:t>
            </a:r>
            <a:r>
              <a:rPr lang="fr-FR" sz="900" b="1" dirty="0">
                <a:latin typeface="+mn-lt"/>
              </a:rPr>
              <a:t>:</a:t>
            </a:r>
            <a:r>
              <a:rPr lang="fr-FR" sz="900" dirty="0"/>
              <a:t/>
            </a:r>
            <a:br>
              <a:rPr lang="fr-FR" sz="900" dirty="0"/>
            </a:br>
            <a:endParaRPr lang="fr-FR" sz="400" dirty="0" smtClean="0"/>
          </a:p>
          <a:p>
            <a:pPr marL="171450" indent="-171450">
              <a:buFont typeface="Arial" pitchFamily="34" charset="0"/>
              <a:buChar char="•"/>
              <a:defRPr/>
            </a:pPr>
            <a:r>
              <a:rPr lang="fr-FR" sz="900" dirty="0" smtClean="0">
                <a:latin typeface="+mn-lt"/>
              </a:rPr>
              <a:t>Les œufs sont </a:t>
            </a:r>
            <a:r>
              <a:rPr lang="fr-FR" sz="900" dirty="0">
                <a:latin typeface="+mn-lt"/>
              </a:rPr>
              <a:t>pondus en radeaux </a:t>
            </a:r>
            <a:r>
              <a:rPr lang="fr-FR" sz="900" dirty="0" smtClean="0">
                <a:latin typeface="+mn-lt"/>
              </a:rPr>
              <a:t>à </a:t>
            </a:r>
            <a:r>
              <a:rPr lang="fr-FR" sz="900" dirty="0">
                <a:latin typeface="+mn-lt"/>
              </a:rPr>
              <a:t>la surface de </a:t>
            </a:r>
            <a:r>
              <a:rPr lang="fr-FR" sz="900" dirty="0" smtClean="0">
                <a:latin typeface="+mn-lt"/>
              </a:rPr>
              <a:t>l'eau</a:t>
            </a:r>
          </a:p>
          <a:p>
            <a:pPr marL="171450" indent="-171450">
              <a:buFont typeface="Arial" pitchFamily="34" charset="0"/>
              <a:buChar char="•"/>
              <a:defRPr/>
            </a:pPr>
            <a:r>
              <a:rPr lang="fr-FR" sz="900" dirty="0" smtClean="0">
                <a:latin typeface="+mn-lt"/>
              </a:rPr>
              <a:t>Les </a:t>
            </a:r>
            <a:r>
              <a:rPr lang="fr-FR" sz="900" dirty="0">
                <a:latin typeface="+mn-lt"/>
              </a:rPr>
              <a:t>larves tolèrent </a:t>
            </a:r>
            <a:r>
              <a:rPr lang="fr-FR" sz="900" dirty="0" smtClean="0">
                <a:latin typeface="+mn-lt"/>
              </a:rPr>
              <a:t>des eaux </a:t>
            </a:r>
            <a:r>
              <a:rPr lang="fr-FR" sz="900" dirty="0">
                <a:latin typeface="+mn-lt"/>
              </a:rPr>
              <a:t>avec </a:t>
            </a:r>
            <a:r>
              <a:rPr lang="fr-FR" sz="900" dirty="0" smtClean="0">
                <a:latin typeface="+mn-lt"/>
              </a:rPr>
              <a:t>une importante </a:t>
            </a:r>
            <a:r>
              <a:rPr lang="fr-FR" sz="900" dirty="0">
                <a:latin typeface="+mn-lt"/>
              </a:rPr>
              <a:t>teneur en matière </a:t>
            </a:r>
            <a:r>
              <a:rPr lang="fr-FR" sz="900" dirty="0" smtClean="0">
                <a:latin typeface="+mn-lt"/>
              </a:rPr>
              <a:t>organique </a:t>
            </a:r>
          </a:p>
          <a:p>
            <a:pPr marL="171450" indent="-171450">
              <a:buFont typeface="Arial" pitchFamily="34" charset="0"/>
              <a:buChar char="•"/>
              <a:defRPr/>
            </a:pPr>
            <a:r>
              <a:rPr lang="fr-FR" sz="900" dirty="0" smtClean="0">
                <a:latin typeface="+mn-lt"/>
              </a:rPr>
              <a:t>Les </a:t>
            </a:r>
            <a:r>
              <a:rPr lang="fr-FR" sz="900" dirty="0">
                <a:latin typeface="+mn-lt"/>
              </a:rPr>
              <a:t>larves ont </a:t>
            </a:r>
            <a:r>
              <a:rPr lang="fr-FR" sz="900" dirty="0" smtClean="0">
                <a:latin typeface="+mn-lt"/>
              </a:rPr>
              <a:t>des siphons </a:t>
            </a:r>
            <a:r>
              <a:rPr lang="fr-FR" sz="900" dirty="0">
                <a:latin typeface="+mn-lt"/>
              </a:rPr>
              <a:t>et </a:t>
            </a:r>
            <a:r>
              <a:rPr lang="fr-FR" sz="900" dirty="0" smtClean="0">
                <a:latin typeface="+mn-lt"/>
              </a:rPr>
              <a:t>se reposent en formant un angle par rapport à la surface </a:t>
            </a:r>
            <a:r>
              <a:rPr lang="fr-FR" sz="900" dirty="0">
                <a:latin typeface="+mn-lt"/>
              </a:rPr>
              <a:t>de </a:t>
            </a:r>
            <a:r>
              <a:rPr lang="fr-FR" sz="900" dirty="0" smtClean="0">
                <a:latin typeface="+mn-lt"/>
              </a:rPr>
              <a:t>l'eau</a:t>
            </a:r>
          </a:p>
          <a:p>
            <a:pPr marL="171450" indent="-171450">
              <a:buFont typeface="Arial" pitchFamily="34" charset="0"/>
              <a:buChar char="•"/>
              <a:defRPr/>
            </a:pPr>
            <a:r>
              <a:rPr lang="fr-FR" sz="900" dirty="0" smtClean="0">
                <a:latin typeface="+mn-lt"/>
              </a:rPr>
              <a:t>Les adultes maintiennent leur </a:t>
            </a:r>
            <a:r>
              <a:rPr lang="fr-FR" sz="900" dirty="0">
                <a:latin typeface="+mn-lt"/>
              </a:rPr>
              <a:t>corps </a:t>
            </a:r>
            <a:r>
              <a:rPr lang="fr-FR" sz="900" dirty="0" smtClean="0">
                <a:latin typeface="+mn-lt"/>
              </a:rPr>
              <a:t>parallèlement </a:t>
            </a:r>
            <a:r>
              <a:rPr lang="fr-FR" sz="900" dirty="0">
                <a:latin typeface="+mn-lt"/>
              </a:rPr>
              <a:t>à la </a:t>
            </a:r>
            <a:r>
              <a:rPr lang="fr-FR" sz="900" dirty="0" smtClean="0">
                <a:latin typeface="+mn-lt"/>
              </a:rPr>
              <a:t>surface de l’eau où ils prennent appuie </a:t>
            </a:r>
          </a:p>
          <a:p>
            <a:pPr marL="171450" indent="-171450">
              <a:buFont typeface="Arial" pitchFamily="34" charset="0"/>
              <a:buChar char="•"/>
              <a:defRPr/>
            </a:pPr>
            <a:r>
              <a:rPr lang="fr-FR" sz="900" dirty="0" smtClean="0">
                <a:latin typeface="+mn-lt"/>
              </a:rPr>
              <a:t>Les </a:t>
            </a:r>
            <a:r>
              <a:rPr lang="fr-FR" sz="900" dirty="0">
                <a:latin typeface="+mn-lt"/>
              </a:rPr>
              <a:t>adultes se nourrissent </a:t>
            </a:r>
            <a:r>
              <a:rPr lang="fr-FR" sz="900" dirty="0" smtClean="0">
                <a:latin typeface="+mn-lt"/>
              </a:rPr>
              <a:t>le soir, la nuit ou tôt le matin, quand </a:t>
            </a:r>
            <a:r>
              <a:rPr lang="fr-FR" sz="900" dirty="0">
                <a:latin typeface="+mn-lt"/>
              </a:rPr>
              <a:t>il fait </a:t>
            </a:r>
            <a:r>
              <a:rPr lang="fr-FR" sz="900" dirty="0" smtClean="0">
                <a:latin typeface="+mn-lt"/>
              </a:rPr>
              <a:t>sombre</a:t>
            </a:r>
            <a:endParaRPr lang="de-CH" sz="900" dirty="0">
              <a:latin typeface="+mn-lt"/>
            </a:endParaRPr>
          </a:p>
          <a:p>
            <a:pPr marL="171450" indent="-171450">
              <a:buFont typeface="Arial"/>
              <a:buChar char="•"/>
              <a:defRPr/>
            </a:pPr>
            <a:endParaRPr lang="de-CH" sz="800" dirty="0" smtClean="0">
              <a:latin typeface="+mn-lt"/>
              <a:ea typeface="ＭＳ Ｐゴシック" charset="0"/>
              <a:cs typeface="ＭＳ Ｐゴシック" charset="0"/>
            </a:endParaRPr>
          </a:p>
          <a:p>
            <a:pPr>
              <a:defRPr/>
            </a:pPr>
            <a:r>
              <a:rPr lang="fr-FR" sz="900" b="1" i="1" dirty="0" smtClean="0">
                <a:latin typeface="+mn-lt"/>
              </a:rPr>
              <a:t>Culex</a:t>
            </a:r>
            <a:r>
              <a:rPr lang="fr-FR" sz="900" b="1" dirty="0" smtClean="0">
                <a:latin typeface="+mn-lt"/>
              </a:rPr>
              <a:t> est </a:t>
            </a:r>
            <a:r>
              <a:rPr lang="fr-FR" sz="900" b="1" dirty="0">
                <a:latin typeface="+mn-lt"/>
              </a:rPr>
              <a:t>un v</a:t>
            </a:r>
            <a:r>
              <a:rPr lang="fr-FR" sz="900" b="1" dirty="0" smtClean="0">
                <a:latin typeface="+mn-lt"/>
              </a:rPr>
              <a:t>ecteur </a:t>
            </a:r>
            <a:r>
              <a:rPr lang="fr-FR" sz="900" b="1" dirty="0">
                <a:latin typeface="+mn-lt"/>
              </a:rPr>
              <a:t>des maladies suivantes:</a:t>
            </a:r>
            <a:br>
              <a:rPr lang="fr-FR" sz="900" b="1" dirty="0">
                <a:latin typeface="+mn-lt"/>
              </a:rPr>
            </a:br>
            <a:endParaRPr lang="fr-FR" sz="900" b="1" dirty="0" smtClean="0">
              <a:latin typeface="+mn-lt"/>
            </a:endParaRPr>
          </a:p>
          <a:p>
            <a:pPr marL="171450" indent="-171450">
              <a:buFont typeface="Arial" pitchFamily="34" charset="0"/>
              <a:buChar char="•"/>
              <a:defRPr/>
            </a:pPr>
            <a:r>
              <a:rPr lang="fr-FR" sz="900" dirty="0" smtClean="0">
                <a:latin typeface="+mn-lt"/>
              </a:rPr>
              <a:t>Virus </a:t>
            </a:r>
            <a:r>
              <a:rPr lang="fr-FR" sz="900" dirty="0">
                <a:latin typeface="+mn-lt"/>
              </a:rPr>
              <a:t>du Nil </a:t>
            </a:r>
            <a:r>
              <a:rPr lang="fr-FR" sz="900" dirty="0" smtClean="0">
                <a:latin typeface="+mn-lt"/>
              </a:rPr>
              <a:t>occidental</a:t>
            </a:r>
          </a:p>
          <a:p>
            <a:pPr marL="171450" indent="-171450">
              <a:buFont typeface="Arial" pitchFamily="34" charset="0"/>
              <a:buChar char="•"/>
              <a:defRPr/>
            </a:pPr>
            <a:r>
              <a:rPr lang="fr-FR" sz="900" dirty="0">
                <a:latin typeface="+mn-lt"/>
              </a:rPr>
              <a:t>E</a:t>
            </a:r>
            <a:r>
              <a:rPr lang="fr-FR" sz="900" dirty="0" smtClean="0">
                <a:latin typeface="+mn-lt"/>
              </a:rPr>
              <a:t>ncéphalite japonaise</a:t>
            </a:r>
          </a:p>
          <a:p>
            <a:pPr marL="171450" indent="-171450">
              <a:buFont typeface="Arial" pitchFamily="34" charset="0"/>
              <a:buChar char="•"/>
              <a:defRPr/>
            </a:pPr>
            <a:r>
              <a:rPr lang="fr-FR" sz="900" dirty="0" smtClean="0">
                <a:latin typeface="+mn-lt"/>
              </a:rPr>
              <a:t>Encéphalite </a:t>
            </a:r>
            <a:r>
              <a:rPr lang="fr-FR" sz="900" dirty="0">
                <a:latin typeface="+mn-lt"/>
              </a:rPr>
              <a:t>St. </a:t>
            </a:r>
            <a:r>
              <a:rPr lang="fr-FR" sz="900" dirty="0" smtClean="0">
                <a:latin typeface="+mn-lt"/>
              </a:rPr>
              <a:t>Louis</a:t>
            </a:r>
          </a:p>
          <a:p>
            <a:pPr marL="171450" indent="-171450">
              <a:buFont typeface="Arial" pitchFamily="34" charset="0"/>
              <a:buChar char="•"/>
              <a:defRPr/>
            </a:pPr>
            <a:r>
              <a:rPr lang="fr-FR" sz="900" dirty="0">
                <a:latin typeface="+mn-lt"/>
              </a:rPr>
              <a:t>E</a:t>
            </a:r>
            <a:r>
              <a:rPr lang="fr-FR" sz="900" dirty="0" smtClean="0">
                <a:latin typeface="+mn-lt"/>
              </a:rPr>
              <a:t>ncéphalite </a:t>
            </a:r>
            <a:r>
              <a:rPr lang="fr-FR" sz="900" dirty="0">
                <a:latin typeface="+mn-lt"/>
              </a:rPr>
              <a:t>équine de </a:t>
            </a:r>
            <a:r>
              <a:rPr lang="fr-FR" sz="900" dirty="0" smtClean="0">
                <a:latin typeface="+mn-lt"/>
              </a:rPr>
              <a:t>l'Ouest</a:t>
            </a:r>
          </a:p>
          <a:p>
            <a:pPr marL="171450" indent="-171450">
              <a:buFont typeface="Arial" pitchFamily="34" charset="0"/>
              <a:buChar char="•"/>
              <a:defRPr/>
            </a:pPr>
            <a:r>
              <a:rPr lang="fr-FR" sz="900" dirty="0">
                <a:latin typeface="+mn-lt"/>
              </a:rPr>
              <a:t>E</a:t>
            </a:r>
            <a:r>
              <a:rPr lang="fr-FR" sz="900" dirty="0" smtClean="0">
                <a:latin typeface="+mn-lt"/>
              </a:rPr>
              <a:t>ncéphalite japonaise</a:t>
            </a:r>
          </a:p>
          <a:p>
            <a:pPr marL="171450" indent="-171450">
              <a:buFont typeface="Arial" pitchFamily="34" charset="0"/>
              <a:buChar char="•"/>
              <a:defRPr/>
            </a:pPr>
            <a:r>
              <a:rPr lang="fr-FR" sz="900" dirty="0" smtClean="0">
                <a:latin typeface="+mn-lt"/>
              </a:rPr>
              <a:t>Le </a:t>
            </a:r>
            <a:r>
              <a:rPr lang="fr-FR" sz="900" dirty="0">
                <a:latin typeface="+mn-lt"/>
              </a:rPr>
              <a:t>virus Ross </a:t>
            </a:r>
            <a:r>
              <a:rPr lang="fr-FR" sz="900" dirty="0" smtClean="0">
                <a:latin typeface="+mn-lt"/>
              </a:rPr>
              <a:t>River</a:t>
            </a:r>
          </a:p>
          <a:p>
            <a:pPr marL="171450" indent="-171450">
              <a:buFont typeface="Arial" pitchFamily="34" charset="0"/>
              <a:buChar char="•"/>
              <a:defRPr/>
            </a:pPr>
            <a:r>
              <a:rPr lang="fr-FR" sz="900" dirty="0" smtClean="0">
                <a:latin typeface="+mn-lt"/>
              </a:rPr>
              <a:t>Encéphalite </a:t>
            </a:r>
            <a:r>
              <a:rPr lang="fr-FR" sz="900" dirty="0">
                <a:latin typeface="+mn-lt"/>
              </a:rPr>
              <a:t>de Murray </a:t>
            </a:r>
            <a:r>
              <a:rPr lang="fr-FR" sz="900" dirty="0" err="1" smtClean="0">
                <a:latin typeface="+mn-lt"/>
              </a:rPr>
              <a:t>Valley</a:t>
            </a:r>
            <a:endParaRPr lang="fr-FR" sz="900" dirty="0" smtClean="0">
              <a:latin typeface="+mn-lt"/>
            </a:endParaRPr>
          </a:p>
          <a:p>
            <a:pPr marL="171450" indent="-171450">
              <a:buFont typeface="Arial" pitchFamily="34" charset="0"/>
              <a:buChar char="•"/>
              <a:defRPr/>
            </a:pPr>
            <a:r>
              <a:rPr lang="fr-FR" sz="900" dirty="0" smtClean="0">
                <a:latin typeface="+mn-lt"/>
              </a:rPr>
              <a:t>Fièvre </a:t>
            </a:r>
            <a:r>
              <a:rPr lang="fr-FR" sz="900" dirty="0">
                <a:latin typeface="+mn-lt"/>
              </a:rPr>
              <a:t>de la Vallée du </a:t>
            </a:r>
            <a:r>
              <a:rPr lang="fr-FR" sz="900" dirty="0" smtClean="0">
                <a:latin typeface="+mn-lt"/>
              </a:rPr>
              <a:t>Rift</a:t>
            </a:r>
          </a:p>
          <a:p>
            <a:pPr marL="171450" indent="-171450">
              <a:buFont typeface="Arial" pitchFamily="34" charset="0"/>
              <a:buChar char="•"/>
              <a:defRPr/>
            </a:pPr>
            <a:r>
              <a:rPr lang="fr-FR" sz="900" dirty="0">
                <a:latin typeface="+mn-lt"/>
              </a:rPr>
              <a:t>F</a:t>
            </a:r>
            <a:r>
              <a:rPr lang="fr-FR" sz="900" dirty="0" smtClean="0">
                <a:latin typeface="+mn-lt"/>
              </a:rPr>
              <a:t>ilariose</a:t>
            </a:r>
            <a:endParaRPr lang="fr-FR" sz="900" dirty="0">
              <a:latin typeface="+mn-lt"/>
            </a:endParaRPr>
          </a:p>
          <a:p>
            <a:pPr>
              <a:defRPr/>
            </a:pPr>
            <a:endParaRPr lang="en-US" sz="900" dirty="0">
              <a:latin typeface="+mn-lt"/>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7"/>
          <p:cNvGrpSpPr>
            <a:grpSpLocks/>
          </p:cNvGrpSpPr>
          <p:nvPr/>
        </p:nvGrpSpPr>
        <p:grpSpPr bwMode="auto">
          <a:xfrm>
            <a:off x="5022851" y="3594096"/>
            <a:ext cx="288661" cy="215444"/>
            <a:chOff x="5068457" y="3594266"/>
            <a:chExt cx="289677" cy="213179"/>
          </a:xfrm>
        </p:grpSpPr>
        <p:sp>
          <p:nvSpPr>
            <p:cNvPr id="41994" name="TextBox 8"/>
            <p:cNvSpPr txBox="1">
              <a:spLocks noChangeArrowheads="1"/>
            </p:cNvSpPr>
            <p:nvPr/>
          </p:nvSpPr>
          <p:spPr bwMode="auto">
            <a:xfrm>
              <a:off x="5068457" y="3594266"/>
              <a:ext cx="289677" cy="21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26</a:t>
              </a:r>
              <a:endParaRPr lang="en-GB" sz="800" dirty="0">
                <a:latin typeface="Calibri" charset="0"/>
              </a:endParaRPr>
            </a:p>
          </p:txBody>
        </p:sp>
        <p:cxnSp>
          <p:nvCxnSpPr>
            <p:cNvPr id="15" name="Straight Connector 14"/>
            <p:cNvCxnSpPr/>
            <p:nvPr/>
          </p:nvCxnSpPr>
          <p:spPr>
            <a:xfrm rot="5400000">
              <a:off x="5055121" y="3702652"/>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0" name="Round Diagonal Corner Rectangle 9"/>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r>
              <a:rPr lang="en-GB" dirty="0" smtClean="0"/>
              <a:t> </a:t>
            </a:r>
            <a:endParaRPr lang="en-GB" dirty="0"/>
          </a:p>
        </p:txBody>
      </p:sp>
      <p:sp>
        <p:nvSpPr>
          <p:cNvPr id="11" name="Round Diagonal Corner Rectangle 10"/>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41989" name="Rectangle 41"/>
          <p:cNvSpPr>
            <a:spLocks noChangeArrowheads="1"/>
          </p:cNvSpPr>
          <p:nvPr/>
        </p:nvSpPr>
        <p:spPr bwMode="auto">
          <a:xfrm>
            <a:off x="203200" y="125413"/>
            <a:ext cx="46116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chemeClr val="bg1"/>
                </a:solidFill>
                <a:latin typeface="Calibri" charset="0"/>
              </a:rPr>
              <a:t>Identifiez votre vecteur de maladies </a:t>
            </a:r>
            <a:r>
              <a:rPr lang="en-GB" b="1" dirty="0" smtClean="0">
                <a:solidFill>
                  <a:schemeClr val="bg1"/>
                </a:solidFill>
                <a:latin typeface="Calibri" charset="0"/>
              </a:rPr>
              <a:t>- </a:t>
            </a:r>
            <a:r>
              <a:rPr lang="en-GB" b="1" i="1" dirty="0" err="1">
                <a:solidFill>
                  <a:schemeClr val="bg1"/>
                </a:solidFill>
                <a:latin typeface="Calibri" charset="0"/>
              </a:rPr>
              <a:t>Aedes</a:t>
            </a:r>
            <a:endParaRPr lang="en-GB" b="1" dirty="0">
              <a:solidFill>
                <a:schemeClr val="bg1"/>
              </a:solidFill>
              <a:latin typeface="Calibri" charset="0"/>
            </a:endParaRPr>
          </a:p>
        </p:txBody>
      </p:sp>
      <p:sp>
        <p:nvSpPr>
          <p:cNvPr id="13" name="Rectangle 12"/>
          <p:cNvSpPr/>
          <p:nvPr/>
        </p:nvSpPr>
        <p:spPr>
          <a:xfrm>
            <a:off x="360363" y="507149"/>
            <a:ext cx="3455987" cy="3062377"/>
          </a:xfrm>
          <a:prstGeom prst="rect">
            <a:avLst/>
          </a:prstGeom>
        </p:spPr>
        <p:txBody>
          <a:bodyPr>
            <a:spAutoFit/>
          </a:bodyPr>
          <a:lstStyle/>
          <a:p>
            <a:pPr>
              <a:defRPr/>
            </a:pPr>
            <a:r>
              <a:rPr lang="fr-FR" sz="900" b="1" dirty="0" smtClean="0">
                <a:latin typeface="+mn-lt"/>
              </a:rPr>
              <a:t>Comportement</a:t>
            </a:r>
            <a:r>
              <a:rPr lang="fr-FR" sz="900" b="1" dirty="0">
                <a:latin typeface="+mn-lt"/>
              </a:rPr>
              <a:t>:</a:t>
            </a:r>
            <a:r>
              <a:rPr lang="fr-FR" sz="900" dirty="0"/>
              <a:t/>
            </a:r>
            <a:br>
              <a:rPr lang="fr-FR" sz="900" dirty="0"/>
            </a:br>
            <a:endParaRPr lang="fr-FR" sz="400" dirty="0" smtClean="0"/>
          </a:p>
          <a:p>
            <a:pPr marL="171450" indent="-171450">
              <a:buFont typeface="Arial" pitchFamily="34" charset="0"/>
              <a:buChar char="•"/>
              <a:defRPr/>
            </a:pPr>
            <a:r>
              <a:rPr lang="fr-FR" sz="900" dirty="0" smtClean="0">
                <a:latin typeface="+mn-lt"/>
              </a:rPr>
              <a:t>Pond souvent ses </a:t>
            </a:r>
            <a:r>
              <a:rPr lang="fr-FR" sz="900" dirty="0">
                <a:latin typeface="+mn-lt"/>
              </a:rPr>
              <a:t>œufs </a:t>
            </a:r>
            <a:r>
              <a:rPr lang="fr-FR" sz="900" dirty="0" smtClean="0">
                <a:latin typeface="+mn-lt"/>
              </a:rPr>
              <a:t>sur </a:t>
            </a:r>
            <a:r>
              <a:rPr lang="fr-FR" sz="900" dirty="0">
                <a:latin typeface="+mn-lt"/>
              </a:rPr>
              <a:t>les surfaces sèches ou humides. Une partie </a:t>
            </a:r>
            <a:r>
              <a:rPr lang="fr-FR" sz="900" dirty="0" smtClean="0">
                <a:latin typeface="+mn-lt"/>
              </a:rPr>
              <a:t>de la totalité des œufs écloront à </a:t>
            </a:r>
            <a:r>
              <a:rPr lang="fr-FR" sz="900" dirty="0">
                <a:latin typeface="+mn-lt"/>
              </a:rPr>
              <a:t>chaque fois que la zone est </a:t>
            </a:r>
            <a:r>
              <a:rPr lang="fr-FR" sz="900" dirty="0" smtClean="0">
                <a:latin typeface="+mn-lt"/>
              </a:rPr>
              <a:t>inondée.</a:t>
            </a:r>
          </a:p>
          <a:p>
            <a:pPr marL="171450" indent="-171450">
              <a:buFont typeface="Arial" pitchFamily="34" charset="0"/>
              <a:buChar char="•"/>
              <a:defRPr/>
            </a:pPr>
            <a:r>
              <a:rPr lang="fr-FR" sz="900" dirty="0" smtClean="0">
                <a:latin typeface="+mn-lt"/>
              </a:rPr>
              <a:t>On trouve les </a:t>
            </a:r>
            <a:r>
              <a:rPr lang="fr-FR" sz="900" dirty="0">
                <a:latin typeface="+mn-lt"/>
              </a:rPr>
              <a:t>larves </a:t>
            </a:r>
            <a:r>
              <a:rPr lang="fr-FR" sz="900" dirty="0" smtClean="0">
                <a:latin typeface="+mn-lt"/>
              </a:rPr>
              <a:t>dans </a:t>
            </a:r>
            <a:r>
              <a:rPr lang="fr-FR" sz="900" dirty="0">
                <a:latin typeface="+mn-lt"/>
              </a:rPr>
              <a:t>des </a:t>
            </a:r>
            <a:r>
              <a:rPr lang="fr-FR" sz="900" dirty="0" smtClean="0">
                <a:latin typeface="+mn-lt"/>
              </a:rPr>
              <a:t>récipients, les extrémité des </a:t>
            </a:r>
            <a:r>
              <a:rPr lang="fr-FR" sz="900" dirty="0">
                <a:latin typeface="+mn-lt"/>
              </a:rPr>
              <a:t>feuilles </a:t>
            </a:r>
            <a:r>
              <a:rPr lang="fr-FR" sz="900" dirty="0" smtClean="0">
                <a:latin typeface="+mn-lt"/>
              </a:rPr>
              <a:t>ou dans </a:t>
            </a:r>
            <a:r>
              <a:rPr lang="fr-FR" sz="900" dirty="0">
                <a:latin typeface="+mn-lt"/>
              </a:rPr>
              <a:t>des trous d'arbres contenant de </a:t>
            </a:r>
            <a:r>
              <a:rPr lang="fr-FR" sz="900" dirty="0" smtClean="0">
                <a:latin typeface="+mn-lt"/>
              </a:rPr>
              <a:t>l'eau</a:t>
            </a:r>
          </a:p>
          <a:p>
            <a:pPr marL="171450" indent="-171450">
              <a:buFont typeface="Arial" pitchFamily="34" charset="0"/>
              <a:buChar char="•"/>
              <a:defRPr/>
            </a:pPr>
            <a:r>
              <a:rPr lang="fr-FR" sz="900" dirty="0" smtClean="0">
                <a:latin typeface="+mn-lt"/>
              </a:rPr>
              <a:t>Les </a:t>
            </a:r>
            <a:r>
              <a:rPr lang="fr-FR" sz="900" dirty="0">
                <a:latin typeface="+mn-lt"/>
              </a:rPr>
              <a:t>larves ont un tube respiratoire court, </a:t>
            </a:r>
            <a:r>
              <a:rPr lang="fr-FR" sz="900" dirty="0" smtClean="0">
                <a:latin typeface="+mn-lt"/>
              </a:rPr>
              <a:t>elles se </a:t>
            </a:r>
            <a:r>
              <a:rPr lang="fr-FR" sz="900" dirty="0">
                <a:latin typeface="+mn-lt"/>
              </a:rPr>
              <a:t>reposent en formant un angle par rapport à la surface de </a:t>
            </a:r>
            <a:r>
              <a:rPr lang="fr-FR" sz="900" dirty="0" smtClean="0">
                <a:latin typeface="+mn-lt"/>
              </a:rPr>
              <a:t>l'eau </a:t>
            </a:r>
            <a:r>
              <a:rPr lang="fr-FR" sz="900" dirty="0">
                <a:latin typeface="+mn-lt"/>
              </a:rPr>
              <a:t>et </a:t>
            </a:r>
            <a:r>
              <a:rPr lang="fr-FR" sz="900" dirty="0" smtClean="0">
                <a:latin typeface="+mn-lt"/>
              </a:rPr>
              <a:t>nagent en formant </a:t>
            </a:r>
            <a:r>
              <a:rPr lang="fr-FR" sz="900" dirty="0">
                <a:latin typeface="+mn-lt"/>
              </a:rPr>
              <a:t>des S ou en imitant un </a:t>
            </a:r>
            <a:r>
              <a:rPr lang="fr-FR" sz="900" dirty="0" smtClean="0">
                <a:latin typeface="+mn-lt"/>
              </a:rPr>
              <a:t>vermiforme</a:t>
            </a:r>
            <a:endParaRPr lang="fr-FR" sz="900" dirty="0">
              <a:latin typeface="+mn-lt"/>
            </a:endParaRPr>
          </a:p>
          <a:p>
            <a:pPr marL="171450" indent="-171450">
              <a:buFont typeface="Arial" pitchFamily="34" charset="0"/>
              <a:buChar char="•"/>
              <a:defRPr/>
            </a:pPr>
            <a:r>
              <a:rPr lang="fr-FR" sz="900" dirty="0">
                <a:latin typeface="+mn-lt"/>
              </a:rPr>
              <a:t>Les adultes maintiennent leur corps parallèlement à la surface de l’eau </a:t>
            </a:r>
            <a:r>
              <a:rPr lang="fr-FR" sz="900" dirty="0" smtClean="0">
                <a:latin typeface="+mn-lt"/>
              </a:rPr>
              <a:t>où </a:t>
            </a:r>
            <a:r>
              <a:rPr lang="fr-FR" sz="900" dirty="0">
                <a:latin typeface="+mn-lt"/>
              </a:rPr>
              <a:t>ils prennent </a:t>
            </a:r>
            <a:r>
              <a:rPr lang="fr-FR" sz="900" dirty="0" smtClean="0">
                <a:latin typeface="+mn-lt"/>
              </a:rPr>
              <a:t>appui </a:t>
            </a:r>
            <a:endParaRPr lang="fr-FR" sz="900" dirty="0">
              <a:latin typeface="+mn-lt"/>
            </a:endParaRPr>
          </a:p>
          <a:p>
            <a:pPr marL="171450" indent="-171450">
              <a:buFont typeface="Arial" pitchFamily="34" charset="0"/>
              <a:buChar char="•"/>
              <a:defRPr/>
            </a:pPr>
            <a:r>
              <a:rPr lang="fr-FR" sz="900" dirty="0" smtClean="0">
                <a:latin typeface="+mn-lt"/>
              </a:rPr>
              <a:t>Les </a:t>
            </a:r>
            <a:r>
              <a:rPr lang="fr-FR" sz="900" dirty="0">
                <a:latin typeface="+mn-lt"/>
              </a:rPr>
              <a:t>adultes se nourrissent pendant </a:t>
            </a:r>
            <a:r>
              <a:rPr lang="fr-FR" sz="900" dirty="0" smtClean="0">
                <a:latin typeface="+mn-lt"/>
              </a:rPr>
              <a:t>la journée</a:t>
            </a:r>
          </a:p>
          <a:p>
            <a:pPr marL="171450" indent="-171450">
              <a:buFont typeface="Arial" pitchFamily="34" charset="0"/>
              <a:buChar char="•"/>
              <a:defRPr/>
            </a:pPr>
            <a:endParaRPr lang="fr-FR" sz="900" dirty="0">
              <a:latin typeface="+mn-lt"/>
            </a:endParaRPr>
          </a:p>
          <a:p>
            <a:pPr>
              <a:defRPr/>
            </a:pPr>
            <a:r>
              <a:rPr lang="fr-FR" sz="900" b="1" i="1" dirty="0" err="1">
                <a:latin typeface="+mn-lt"/>
              </a:rPr>
              <a:t>Aedes</a:t>
            </a:r>
            <a:r>
              <a:rPr lang="fr-FR" sz="900" b="1" dirty="0">
                <a:latin typeface="+mn-lt"/>
              </a:rPr>
              <a:t> est un vecteur des maladies suivantes:</a:t>
            </a:r>
            <a:r>
              <a:rPr lang="fr-FR" sz="900" dirty="0"/>
              <a:t/>
            </a:r>
            <a:br>
              <a:rPr lang="fr-FR" sz="900" dirty="0"/>
            </a:br>
            <a:endParaRPr lang="fr-FR" sz="900" dirty="0" smtClean="0"/>
          </a:p>
          <a:p>
            <a:pPr marL="171450" indent="-171450">
              <a:buFont typeface="Arial" pitchFamily="34" charset="0"/>
              <a:buChar char="•"/>
              <a:defRPr/>
            </a:pPr>
            <a:r>
              <a:rPr lang="fr-FR" sz="900" dirty="0"/>
              <a:t>F</a:t>
            </a:r>
            <a:r>
              <a:rPr lang="fr-FR" sz="900" dirty="0" smtClean="0"/>
              <a:t>ièvre jaune</a:t>
            </a:r>
          </a:p>
          <a:p>
            <a:pPr marL="171450" indent="-171450">
              <a:buFont typeface="Arial" pitchFamily="34" charset="0"/>
              <a:buChar char="•"/>
              <a:defRPr/>
            </a:pPr>
            <a:r>
              <a:rPr lang="fr-FR" sz="900" dirty="0" smtClean="0"/>
              <a:t>Fièvre dengue</a:t>
            </a:r>
          </a:p>
          <a:p>
            <a:pPr marL="171450" indent="-171450">
              <a:buFont typeface="Arial" pitchFamily="34" charset="0"/>
              <a:buChar char="•"/>
              <a:defRPr/>
            </a:pPr>
            <a:r>
              <a:rPr lang="fr-FR" sz="900" dirty="0" smtClean="0"/>
              <a:t>La Crosse</a:t>
            </a:r>
          </a:p>
          <a:p>
            <a:pPr marL="171450" indent="-171450">
              <a:buFont typeface="Arial" pitchFamily="34" charset="0"/>
              <a:buChar char="•"/>
              <a:defRPr/>
            </a:pPr>
            <a:r>
              <a:rPr lang="fr-FR" sz="900" dirty="0"/>
              <a:t>V</a:t>
            </a:r>
            <a:r>
              <a:rPr lang="fr-FR" sz="900" dirty="0" smtClean="0"/>
              <a:t>irus </a:t>
            </a:r>
            <a:r>
              <a:rPr lang="fr-FR" sz="900" dirty="0" err="1" smtClean="0"/>
              <a:t>Chikungunya</a:t>
            </a:r>
            <a:endParaRPr lang="fr-FR" sz="900" dirty="0" smtClean="0"/>
          </a:p>
          <a:p>
            <a:pPr marL="171450" indent="-171450">
              <a:buFont typeface="Arial" pitchFamily="34" charset="0"/>
              <a:buChar char="•"/>
              <a:defRPr/>
            </a:pPr>
            <a:r>
              <a:rPr lang="fr-FR" sz="900" dirty="0" smtClean="0"/>
              <a:t>Filariose</a:t>
            </a:r>
          </a:p>
          <a:p>
            <a:pPr marL="171450" indent="-171450">
              <a:buFont typeface="Arial" pitchFamily="34" charset="0"/>
              <a:buChar char="•"/>
              <a:defRPr/>
            </a:pPr>
            <a:r>
              <a:rPr lang="fr-FR" sz="900" dirty="0" smtClean="0"/>
              <a:t>Encéphalite </a:t>
            </a:r>
            <a:r>
              <a:rPr lang="fr-FR" sz="900" dirty="0"/>
              <a:t>St Louis </a:t>
            </a:r>
          </a:p>
        </p:txBody>
      </p:sp>
      <p:sp>
        <p:nvSpPr>
          <p:cNvPr id="14" name="Round Diagonal Corner Rectangle 13"/>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pic>
        <p:nvPicPr>
          <p:cNvPr id="16" name="Picture 3"/>
          <p:cNvPicPr>
            <a:picLocks noChangeAspect="1" noChangeArrowheads="1"/>
          </p:cNvPicPr>
          <p:nvPr/>
        </p:nvPicPr>
        <p:blipFill>
          <a:blip r:embed="rId2" cstate="print"/>
          <a:srcRect/>
          <a:stretch>
            <a:fillRect/>
          </a:stretch>
        </p:blipFill>
        <p:spPr bwMode="auto">
          <a:xfrm>
            <a:off x="3879850" y="749032"/>
            <a:ext cx="1087438" cy="785813"/>
          </a:xfrm>
          <a:prstGeom prst="rect">
            <a:avLst/>
          </a:prstGeom>
          <a:noFill/>
          <a:ln w="9525">
            <a:noFill/>
            <a:miter lim="800000"/>
            <a:headEnd/>
            <a:tailEnd/>
          </a:ln>
        </p:spPr>
      </p:pic>
      <p:pic>
        <p:nvPicPr>
          <p:cNvPr id="17" name="Picture 5"/>
          <p:cNvPicPr>
            <a:picLocks noChangeAspect="1" noChangeArrowheads="1"/>
          </p:cNvPicPr>
          <p:nvPr/>
        </p:nvPicPr>
        <p:blipFill>
          <a:blip r:embed="rId3" cstate="print"/>
          <a:srcRect/>
          <a:stretch>
            <a:fillRect/>
          </a:stretch>
        </p:blipFill>
        <p:spPr bwMode="auto">
          <a:xfrm>
            <a:off x="3871913" y="1606282"/>
            <a:ext cx="1079500" cy="715963"/>
          </a:xfrm>
          <a:prstGeom prst="rect">
            <a:avLst/>
          </a:prstGeom>
          <a:noFill/>
          <a:ln w="9525">
            <a:noFill/>
            <a:miter lim="800000"/>
            <a:headEnd/>
            <a:tailEnd/>
          </a:ln>
        </p:spPr>
      </p:pic>
      <p:pic>
        <p:nvPicPr>
          <p:cNvPr id="18" name="Picture 8"/>
          <p:cNvPicPr>
            <a:picLocks noChangeAspect="1" noChangeArrowheads="1"/>
          </p:cNvPicPr>
          <p:nvPr/>
        </p:nvPicPr>
        <p:blipFill>
          <a:blip r:embed="rId4" cstate="print"/>
          <a:srcRect/>
          <a:stretch>
            <a:fillRect/>
          </a:stretch>
        </p:blipFill>
        <p:spPr bwMode="auto">
          <a:xfrm>
            <a:off x="3873500" y="2393682"/>
            <a:ext cx="1077913" cy="8842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7"/>
          <p:cNvGrpSpPr>
            <a:grpSpLocks/>
          </p:cNvGrpSpPr>
          <p:nvPr/>
        </p:nvGrpSpPr>
        <p:grpSpPr bwMode="auto">
          <a:xfrm>
            <a:off x="5022855" y="3594096"/>
            <a:ext cx="288661" cy="215444"/>
            <a:chOff x="5068457" y="3594266"/>
            <a:chExt cx="289412" cy="212729"/>
          </a:xfrm>
        </p:grpSpPr>
        <p:sp>
          <p:nvSpPr>
            <p:cNvPr id="43018" name="TextBox 8"/>
            <p:cNvSpPr txBox="1">
              <a:spLocks noChangeArrowheads="1"/>
            </p:cNvSpPr>
            <p:nvPr/>
          </p:nvSpPr>
          <p:spPr bwMode="auto">
            <a:xfrm>
              <a:off x="5068457" y="3594266"/>
              <a:ext cx="289412" cy="21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27</a:t>
              </a:r>
              <a:endParaRPr lang="en-GB" sz="800" dirty="0">
                <a:latin typeface="Calibri" charset="0"/>
              </a:endParaRPr>
            </a:p>
          </p:txBody>
        </p:sp>
        <p:cxnSp>
          <p:nvCxnSpPr>
            <p:cNvPr id="15" name="Straight Connector 14"/>
            <p:cNvCxnSpPr/>
            <p:nvPr/>
          </p:nvCxnSpPr>
          <p:spPr>
            <a:xfrm rot="5400000">
              <a:off x="5055218" y="3702423"/>
              <a:ext cx="141074"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0" name="Round Diagonal Corner Rectangle 9"/>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1" name="Round Diagonal Corner Rectangle 10"/>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43013" name="Rectangle 41"/>
          <p:cNvSpPr>
            <a:spLocks noChangeArrowheads="1"/>
          </p:cNvSpPr>
          <p:nvPr/>
        </p:nvSpPr>
        <p:spPr bwMode="auto">
          <a:xfrm>
            <a:off x="203200" y="125413"/>
            <a:ext cx="46116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chemeClr val="bg1"/>
                </a:solidFill>
                <a:latin typeface="Calibri" charset="0"/>
              </a:rPr>
              <a:t>Identifiez votre vecteur de maladies </a:t>
            </a:r>
            <a:r>
              <a:rPr lang="en-GB" b="1" dirty="0" smtClean="0">
                <a:solidFill>
                  <a:schemeClr val="bg1"/>
                </a:solidFill>
                <a:latin typeface="Calibri" charset="0"/>
              </a:rPr>
              <a:t>- </a:t>
            </a:r>
            <a:r>
              <a:rPr lang="en-GB" b="1" i="1" dirty="0">
                <a:solidFill>
                  <a:schemeClr val="bg1"/>
                </a:solidFill>
                <a:latin typeface="Calibri" charset="0"/>
              </a:rPr>
              <a:t>Anopheles</a:t>
            </a:r>
            <a:endParaRPr lang="en-GB" b="1" dirty="0">
              <a:solidFill>
                <a:schemeClr val="bg1"/>
              </a:solidFill>
              <a:latin typeface="Calibri" charset="0"/>
            </a:endParaRPr>
          </a:p>
        </p:txBody>
      </p:sp>
      <p:sp>
        <p:nvSpPr>
          <p:cNvPr id="13" name="Rectangle 12"/>
          <p:cNvSpPr/>
          <p:nvPr/>
        </p:nvSpPr>
        <p:spPr>
          <a:xfrm>
            <a:off x="360363" y="643479"/>
            <a:ext cx="3529012" cy="2785378"/>
          </a:xfrm>
          <a:prstGeom prst="rect">
            <a:avLst/>
          </a:prstGeom>
        </p:spPr>
        <p:txBody>
          <a:bodyPr>
            <a:spAutoFit/>
          </a:bodyPr>
          <a:lstStyle/>
          <a:p>
            <a:pPr>
              <a:defRPr/>
            </a:pPr>
            <a:r>
              <a:rPr lang="fr-FR" sz="900" b="1" dirty="0">
                <a:latin typeface="+mn-lt"/>
              </a:rPr>
              <a:t>Comportement</a:t>
            </a:r>
            <a:r>
              <a:rPr lang="fr-FR" sz="900" b="1" dirty="0" smtClean="0">
                <a:latin typeface="+mn-lt"/>
              </a:rPr>
              <a:t>:</a:t>
            </a:r>
          </a:p>
          <a:p>
            <a:pPr marL="171450" indent="-171450">
              <a:buFont typeface="Arial"/>
              <a:buChar char="•"/>
              <a:defRPr/>
            </a:pPr>
            <a:endParaRPr lang="en-US" sz="400" dirty="0" smtClean="0">
              <a:latin typeface="+mn-lt"/>
            </a:endParaRPr>
          </a:p>
          <a:p>
            <a:pPr marL="171450" indent="-171450">
              <a:buFont typeface="Arial"/>
              <a:buChar char="•"/>
              <a:defRPr/>
            </a:pPr>
            <a:r>
              <a:rPr lang="fr-FR" sz="900" dirty="0" smtClean="0">
                <a:latin typeface="+mn-lt"/>
              </a:rPr>
              <a:t>Les </a:t>
            </a:r>
            <a:r>
              <a:rPr lang="fr-FR" sz="900" dirty="0">
                <a:latin typeface="+mn-lt"/>
              </a:rPr>
              <a:t>œufs sont pondus à la surface de l'eau. Les œufs ont de petits flotteurs attachés sur les côtés</a:t>
            </a:r>
            <a:r>
              <a:rPr lang="fr-FR" sz="900" dirty="0" smtClean="0">
                <a:latin typeface="+mn-lt"/>
              </a:rPr>
              <a:t>.</a:t>
            </a:r>
          </a:p>
          <a:p>
            <a:pPr marL="171450" indent="-171450">
              <a:buFont typeface="Arial"/>
              <a:buChar char="•"/>
              <a:defRPr/>
            </a:pPr>
            <a:r>
              <a:rPr lang="fr-FR" sz="900" dirty="0" smtClean="0">
                <a:latin typeface="+mn-lt"/>
              </a:rPr>
              <a:t>Les </a:t>
            </a:r>
            <a:r>
              <a:rPr lang="fr-FR" sz="900" dirty="0">
                <a:latin typeface="+mn-lt"/>
              </a:rPr>
              <a:t>larves ont besoin d'eau relativement propre</a:t>
            </a:r>
            <a:r>
              <a:rPr lang="fr-FR" sz="900" dirty="0" smtClean="0">
                <a:latin typeface="+mn-lt"/>
              </a:rPr>
              <a:t>.</a:t>
            </a:r>
          </a:p>
          <a:p>
            <a:pPr marL="171450" indent="-171450">
              <a:buFont typeface="Arial"/>
              <a:buChar char="•"/>
              <a:defRPr/>
            </a:pPr>
            <a:r>
              <a:rPr lang="fr-FR" sz="900" dirty="0" smtClean="0">
                <a:latin typeface="+mn-lt"/>
              </a:rPr>
              <a:t>Les larves sont dépourvues de siphon et </a:t>
            </a:r>
            <a:r>
              <a:rPr lang="fr-FR" sz="900" dirty="0">
                <a:latin typeface="+mn-lt"/>
              </a:rPr>
              <a:t>reste </a:t>
            </a:r>
            <a:r>
              <a:rPr lang="fr-FR" sz="900" dirty="0" smtClean="0">
                <a:latin typeface="+mn-lt"/>
              </a:rPr>
              <a:t>parallèlement </a:t>
            </a:r>
            <a:r>
              <a:rPr lang="fr-FR" sz="900" dirty="0">
                <a:latin typeface="+mn-lt"/>
              </a:rPr>
              <a:t>à la surface de </a:t>
            </a:r>
            <a:r>
              <a:rPr lang="fr-FR" sz="900" dirty="0" smtClean="0">
                <a:latin typeface="+mn-lt"/>
              </a:rPr>
              <a:t>l'eau</a:t>
            </a:r>
          </a:p>
          <a:p>
            <a:pPr marL="171450" indent="-171450">
              <a:buFont typeface="Arial"/>
              <a:buChar char="•"/>
              <a:defRPr/>
            </a:pPr>
            <a:r>
              <a:rPr lang="fr-FR" sz="900" dirty="0" smtClean="0">
                <a:latin typeface="+mn-lt"/>
              </a:rPr>
              <a:t>Les adultes forment </a:t>
            </a:r>
            <a:r>
              <a:rPr lang="fr-FR" sz="900" dirty="0">
                <a:latin typeface="+mn-lt"/>
              </a:rPr>
              <a:t>un angle par rapport à la surface, </a:t>
            </a:r>
            <a:r>
              <a:rPr lang="fr-FR" sz="900" dirty="0" smtClean="0">
                <a:latin typeface="+mn-lt"/>
              </a:rPr>
              <a:t>leur corps et leur </a:t>
            </a:r>
            <a:r>
              <a:rPr lang="fr-FR" sz="900" dirty="0">
                <a:latin typeface="+mn-lt"/>
              </a:rPr>
              <a:t>trompe </a:t>
            </a:r>
            <a:r>
              <a:rPr lang="fr-FR" sz="900" dirty="0" smtClean="0">
                <a:latin typeface="+mn-lt"/>
              </a:rPr>
              <a:t>sur </a:t>
            </a:r>
            <a:r>
              <a:rPr lang="fr-FR" sz="900" dirty="0">
                <a:latin typeface="+mn-lt"/>
              </a:rPr>
              <a:t>la même ligne droite</a:t>
            </a:r>
            <a:r>
              <a:rPr lang="fr-FR" sz="900" dirty="0" smtClean="0">
                <a:latin typeface="+mn-lt"/>
              </a:rPr>
              <a:t>.</a:t>
            </a:r>
          </a:p>
          <a:p>
            <a:pPr marL="171450" indent="-171450">
              <a:buFont typeface="Arial"/>
              <a:buChar char="•"/>
              <a:defRPr/>
            </a:pPr>
            <a:r>
              <a:rPr lang="fr-FR" sz="900" dirty="0" smtClean="0">
                <a:latin typeface="+mn-lt"/>
              </a:rPr>
              <a:t>Les adultes </a:t>
            </a:r>
            <a:r>
              <a:rPr lang="fr-FR" sz="900" dirty="0">
                <a:latin typeface="+mn-lt"/>
              </a:rPr>
              <a:t>se nourrissent généralement pendant la nuit ou tôt le matin.</a:t>
            </a:r>
          </a:p>
          <a:p>
            <a:pPr>
              <a:defRPr/>
            </a:pPr>
            <a:endParaRPr lang="en-US" sz="900" dirty="0">
              <a:latin typeface="+mn-lt"/>
            </a:endParaRPr>
          </a:p>
          <a:p>
            <a:pPr>
              <a:defRPr/>
            </a:pPr>
            <a:r>
              <a:rPr lang="en-US" sz="900" b="1" i="1" dirty="0">
                <a:latin typeface="+mn-lt"/>
              </a:rPr>
              <a:t>Anopheles</a:t>
            </a:r>
            <a:r>
              <a:rPr lang="en-US" sz="900" b="1" dirty="0">
                <a:latin typeface="+mn-lt"/>
              </a:rPr>
              <a:t> </a:t>
            </a:r>
            <a:r>
              <a:rPr lang="fr-FR" sz="900" b="1" dirty="0">
                <a:latin typeface="+mn-lt"/>
              </a:rPr>
              <a:t>est un vecteur des maladies suivantes</a:t>
            </a:r>
            <a:r>
              <a:rPr lang="fr-FR" sz="900" b="1" dirty="0" smtClean="0">
                <a:latin typeface="+mn-lt"/>
              </a:rPr>
              <a:t>:</a:t>
            </a:r>
          </a:p>
          <a:p>
            <a:pPr>
              <a:defRPr/>
            </a:pPr>
            <a:endParaRPr lang="fr-FR" sz="900" b="1" dirty="0">
              <a:latin typeface="+mn-lt"/>
            </a:endParaRPr>
          </a:p>
          <a:p>
            <a:pPr marL="171450" indent="-171450">
              <a:buFont typeface="Arial" pitchFamily="34" charset="0"/>
              <a:buChar char="•"/>
              <a:defRPr/>
            </a:pPr>
            <a:r>
              <a:rPr lang="fr-FR" sz="900" dirty="0" smtClean="0">
                <a:latin typeface="+mn-lt"/>
              </a:rPr>
              <a:t>Paludisme</a:t>
            </a:r>
          </a:p>
          <a:p>
            <a:pPr marL="171450" indent="-171450">
              <a:buFont typeface="Arial" pitchFamily="34" charset="0"/>
              <a:buChar char="•"/>
              <a:defRPr/>
            </a:pPr>
            <a:r>
              <a:rPr lang="fr-FR" sz="900" dirty="0" smtClean="0">
                <a:latin typeface="+mn-lt"/>
              </a:rPr>
              <a:t>Filariose</a:t>
            </a:r>
          </a:p>
          <a:p>
            <a:pPr marL="171450" indent="-171450">
              <a:buFont typeface="Arial" pitchFamily="34" charset="0"/>
              <a:buChar char="•"/>
              <a:defRPr/>
            </a:pPr>
            <a:r>
              <a:rPr lang="fr-FR" sz="900" dirty="0" smtClean="0">
                <a:latin typeface="+mn-lt"/>
              </a:rPr>
              <a:t>Fièvre </a:t>
            </a:r>
            <a:r>
              <a:rPr lang="fr-FR" sz="900" dirty="0" err="1" smtClean="0">
                <a:latin typeface="+mn-lt"/>
              </a:rPr>
              <a:t>O'nyong-nyong</a:t>
            </a:r>
            <a:endParaRPr lang="fr-FR" sz="900" dirty="0" smtClean="0">
              <a:latin typeface="+mn-lt"/>
            </a:endParaRPr>
          </a:p>
          <a:p>
            <a:pPr marL="171450" indent="-171450">
              <a:buFont typeface="Arial" pitchFamily="34" charset="0"/>
              <a:buChar char="•"/>
              <a:defRPr/>
            </a:pPr>
            <a:r>
              <a:rPr lang="fr-FR" sz="900" dirty="0" smtClean="0">
                <a:latin typeface="+mn-lt"/>
              </a:rPr>
              <a:t>L'encéphalite </a:t>
            </a:r>
            <a:r>
              <a:rPr lang="fr-FR" sz="900" dirty="0">
                <a:latin typeface="+mn-lt"/>
              </a:rPr>
              <a:t>équine de </a:t>
            </a:r>
            <a:r>
              <a:rPr lang="fr-FR" sz="900" dirty="0" smtClean="0">
                <a:latin typeface="+mn-lt"/>
              </a:rPr>
              <a:t>l'Ouest</a:t>
            </a:r>
          </a:p>
          <a:p>
            <a:pPr marL="171450" indent="-171450">
              <a:buFont typeface="Arial" pitchFamily="34" charset="0"/>
              <a:buChar char="•"/>
              <a:defRPr/>
            </a:pPr>
            <a:r>
              <a:rPr lang="fr-FR" sz="900" dirty="0" err="1" smtClean="0">
                <a:latin typeface="+mn-lt"/>
              </a:rPr>
              <a:t>Heartworm</a:t>
            </a:r>
            <a:r>
              <a:rPr lang="fr-FR" sz="900" dirty="0" smtClean="0">
                <a:latin typeface="+mn-lt"/>
              </a:rPr>
              <a:t> du chien</a:t>
            </a:r>
            <a:endParaRPr lang="fr-FR" sz="900" dirty="0">
              <a:latin typeface="+mn-lt"/>
            </a:endParaRPr>
          </a:p>
          <a:p>
            <a:pPr>
              <a:defRPr/>
            </a:pPr>
            <a:endParaRPr lang="en-US" sz="900" dirty="0">
              <a:latin typeface="+mn-lt"/>
            </a:endParaRPr>
          </a:p>
        </p:txBody>
      </p:sp>
      <p:pic>
        <p:nvPicPr>
          <p:cNvPr id="14" name="Picture 3"/>
          <p:cNvPicPr>
            <a:picLocks noChangeAspect="1" noChangeArrowheads="1"/>
          </p:cNvPicPr>
          <p:nvPr/>
        </p:nvPicPr>
        <p:blipFill>
          <a:blip r:embed="rId2" cstate="print"/>
          <a:srcRect/>
          <a:stretch>
            <a:fillRect/>
          </a:stretch>
        </p:blipFill>
        <p:spPr bwMode="auto">
          <a:xfrm>
            <a:off x="3847628" y="784454"/>
            <a:ext cx="1122362" cy="700087"/>
          </a:xfrm>
          <a:prstGeom prst="rect">
            <a:avLst/>
          </a:prstGeom>
          <a:noFill/>
          <a:ln w="9525">
            <a:noFill/>
            <a:miter lim="800000"/>
            <a:headEnd/>
            <a:tailEnd/>
          </a:ln>
        </p:spPr>
      </p:pic>
      <p:pic>
        <p:nvPicPr>
          <p:cNvPr id="16" name="Picture 5"/>
          <p:cNvPicPr>
            <a:picLocks noChangeAspect="1" noChangeArrowheads="1"/>
          </p:cNvPicPr>
          <p:nvPr/>
        </p:nvPicPr>
        <p:blipFill>
          <a:blip r:embed="rId3" cstate="print"/>
          <a:srcRect/>
          <a:stretch>
            <a:fillRect/>
          </a:stretch>
        </p:blipFill>
        <p:spPr bwMode="auto">
          <a:xfrm>
            <a:off x="3847628" y="1582966"/>
            <a:ext cx="1116012" cy="769938"/>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3847628" y="2438629"/>
            <a:ext cx="1111250" cy="722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42203" y="922338"/>
            <a:ext cx="486389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fr-FR" sz="1800" b="1" smtClean="0">
                <a:solidFill>
                  <a:srgbClr val="008000"/>
                </a:solidFill>
                <a:latin typeface="Calibri" charset="0"/>
              </a:rPr>
              <a:t>Le Comité d’Action de Résistance aux Insecticides</a:t>
            </a:r>
            <a:endParaRPr lang="fr-FR" smtClean="0">
              <a:latin typeface="Calibri" charset="0"/>
            </a:endParaRPr>
          </a:p>
          <a:p>
            <a:pPr algn="ctr" eaLnBrk="1" hangingPunct="1"/>
            <a:endParaRPr lang="fr-FR" smtClean="0">
              <a:latin typeface="Calibri" charset="0"/>
            </a:endParaRPr>
          </a:p>
          <a:p>
            <a:pPr algn="ctr" eaLnBrk="1" hangingPunct="1"/>
            <a:endParaRPr lang="fr-FR" smtClean="0">
              <a:latin typeface="Calibri" charset="0"/>
            </a:endParaRPr>
          </a:p>
          <a:p>
            <a:pPr algn="ctr" eaLnBrk="1" hangingPunct="1"/>
            <a:r>
              <a:rPr lang="fr-FR" smtClean="0">
                <a:latin typeface="Calibri" charset="0"/>
              </a:rPr>
              <a:t>Prévention et gestion de la résistance aux insecticides:</a:t>
            </a:r>
            <a:br>
              <a:rPr lang="fr-FR" smtClean="0">
                <a:latin typeface="Calibri" charset="0"/>
              </a:rPr>
            </a:br>
            <a:r>
              <a:rPr lang="fr-FR" smtClean="0">
                <a:latin typeface="Calibri" charset="0"/>
              </a:rPr>
              <a:t>  Vecteurs jouant un rôle dans la santé publique</a:t>
            </a:r>
          </a:p>
          <a:p>
            <a:pPr algn="ctr" eaLnBrk="1" hangingPunct="1"/>
            <a:endParaRPr lang="fr-FR" smtClean="0">
              <a:latin typeface="Calibri" charset="0"/>
            </a:endParaRPr>
          </a:p>
          <a:p>
            <a:pPr algn="ctr" eaLnBrk="1" hangingPunct="1"/>
            <a:endParaRPr lang="fr-FR" smtClean="0">
              <a:latin typeface="Calibri" charset="0"/>
            </a:endParaRPr>
          </a:p>
          <a:p>
            <a:pPr algn="ctr" eaLnBrk="1" hangingPunct="1"/>
            <a:endParaRPr lang="fr-FR" smtClean="0">
              <a:latin typeface="Calibri" charset="0"/>
            </a:endParaRPr>
          </a:p>
          <a:p>
            <a:pPr algn="ctr" eaLnBrk="1" hangingPunct="1"/>
            <a:r>
              <a:rPr lang="fr-FR" smtClean="0">
                <a:latin typeface="Calibri" charset="0"/>
              </a:rPr>
              <a:t>Septembre 2011</a:t>
            </a:r>
          </a:p>
          <a:p>
            <a:pPr algn="ctr" eaLnBrk="1" hangingPunct="1"/>
            <a:endParaRPr lang="fr-FR">
              <a:latin typeface="Calibri" charset="0"/>
            </a:endParaRPr>
          </a:p>
        </p:txBody>
      </p:sp>
      <p:grpSp>
        <p:nvGrpSpPr>
          <p:cNvPr id="16386" name="Group 10"/>
          <p:cNvGrpSpPr>
            <a:grpSpLocks/>
          </p:cNvGrpSpPr>
          <p:nvPr/>
        </p:nvGrpSpPr>
        <p:grpSpPr bwMode="auto">
          <a:xfrm>
            <a:off x="5022850" y="3594100"/>
            <a:ext cx="236538" cy="215900"/>
            <a:chOff x="5068468" y="3594263"/>
            <a:chExt cx="237229" cy="214082"/>
          </a:xfrm>
        </p:grpSpPr>
        <p:sp>
          <p:nvSpPr>
            <p:cNvPr id="16387" name="TextBox 11"/>
            <p:cNvSpPr txBox="1">
              <a:spLocks noChangeArrowheads="1"/>
            </p:cNvSpPr>
            <p:nvPr/>
          </p:nvSpPr>
          <p:spPr bwMode="auto">
            <a:xfrm>
              <a:off x="5068468" y="3594263"/>
              <a:ext cx="237229" cy="21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a:latin typeface="Calibri" charset="0"/>
                </a:rPr>
                <a:t>1</a:t>
              </a:r>
            </a:p>
          </p:txBody>
        </p:sp>
        <p:cxnSp>
          <p:nvCxnSpPr>
            <p:cNvPr id="8" name="Straight Connector 7"/>
            <p:cNvCxnSpPr/>
            <p:nvPr/>
          </p:nvCxnSpPr>
          <p:spPr>
            <a:xfrm rot="5400000">
              <a:off x="5054948" y="3702879"/>
              <a:ext cx="14167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7"/>
          <p:cNvGrpSpPr>
            <a:grpSpLocks/>
          </p:cNvGrpSpPr>
          <p:nvPr/>
        </p:nvGrpSpPr>
        <p:grpSpPr bwMode="auto">
          <a:xfrm>
            <a:off x="5022855" y="3594096"/>
            <a:ext cx="288661" cy="215444"/>
            <a:chOff x="5068457" y="3594266"/>
            <a:chExt cx="289412" cy="212729"/>
          </a:xfrm>
        </p:grpSpPr>
        <p:sp>
          <p:nvSpPr>
            <p:cNvPr id="44037" name="TextBox 8"/>
            <p:cNvSpPr txBox="1">
              <a:spLocks noChangeArrowheads="1"/>
            </p:cNvSpPr>
            <p:nvPr/>
          </p:nvSpPr>
          <p:spPr bwMode="auto">
            <a:xfrm>
              <a:off x="5068457" y="3594266"/>
              <a:ext cx="289412" cy="21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28</a:t>
              </a:r>
              <a:endParaRPr lang="en-GB" sz="800" dirty="0">
                <a:latin typeface="Calibri" charset="0"/>
              </a:endParaRPr>
            </a:p>
          </p:txBody>
        </p:sp>
        <p:cxnSp>
          <p:nvCxnSpPr>
            <p:cNvPr id="15" name="Straight Connector 14"/>
            <p:cNvCxnSpPr/>
            <p:nvPr/>
          </p:nvCxnSpPr>
          <p:spPr>
            <a:xfrm rot="5400000">
              <a:off x="5055218" y="3702423"/>
              <a:ext cx="141074"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3" name="Round Diagonal Corner Rectangle 12"/>
          <p:cNvSpPr/>
          <p:nvPr/>
        </p:nvSpPr>
        <p:spPr>
          <a:xfrm>
            <a:off x="111125" y="246063"/>
            <a:ext cx="5080000" cy="3371850"/>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8" name="TextBox 1"/>
          <p:cNvSpPr txBox="1">
            <a:spLocks noChangeArrowheads="1"/>
          </p:cNvSpPr>
          <p:nvPr/>
        </p:nvSpPr>
        <p:spPr bwMode="auto">
          <a:xfrm>
            <a:off x="216347" y="305743"/>
            <a:ext cx="4592638" cy="1038746"/>
          </a:xfrm>
          <a:prstGeom prst="rect">
            <a:avLst/>
          </a:prstGeom>
          <a:noFill/>
          <a:ln w="9525">
            <a:noFill/>
            <a:miter lim="800000"/>
            <a:headEnd/>
            <a:tailEnd/>
          </a:ln>
        </p:spPr>
        <p:txBody>
          <a:bodyPr>
            <a:spAutoFit/>
          </a:bodyPr>
          <a:lstStyle/>
          <a:p>
            <a:r>
              <a:rPr lang="fr-FR" sz="950" b="1" dirty="0" smtClean="0">
                <a:latin typeface="+mj-lt"/>
                <a:cs typeface="+mn-cs"/>
              </a:rPr>
              <a:t>Lectures </a:t>
            </a:r>
            <a:r>
              <a:rPr lang="fr-FR" sz="950" b="1" dirty="0">
                <a:latin typeface="+mj-lt"/>
                <a:cs typeface="+mn-cs"/>
              </a:rPr>
              <a:t>complémentaires</a:t>
            </a:r>
            <a:r>
              <a:rPr lang="fr-FR" sz="950" b="1" dirty="0" smtClean="0">
                <a:latin typeface="+mj-lt"/>
                <a:cs typeface="+mn-cs"/>
              </a:rPr>
              <a:t>:</a:t>
            </a:r>
            <a:endParaRPr lang="en-US" sz="950" b="1" dirty="0">
              <a:latin typeface="+mj-lt"/>
              <a:cs typeface="+mn-cs"/>
            </a:endParaRPr>
          </a:p>
          <a:p>
            <a:endParaRPr lang="en-US" sz="400" dirty="0">
              <a:latin typeface="+mj-lt"/>
              <a:cs typeface="+mn-cs"/>
            </a:endParaRPr>
          </a:p>
          <a:p>
            <a:r>
              <a:rPr lang="en-US" sz="900" dirty="0">
                <a:latin typeface="+mj-lt"/>
                <a:cs typeface="+mn-cs"/>
              </a:rPr>
              <a:t>Prevention and Management of Insecticide Resistance in Vectors of Public Health Importance. IRAC </a:t>
            </a:r>
            <a:r>
              <a:rPr lang="en-US" sz="900" dirty="0" smtClean="0">
                <a:latin typeface="+mj-lt"/>
                <a:cs typeface="+mn-cs"/>
              </a:rPr>
              <a:t>2011: </a:t>
            </a:r>
            <a:r>
              <a:rPr lang="en-US" sz="900" dirty="0">
                <a:latin typeface="+mj-lt"/>
                <a:cs typeface="+mn-cs"/>
              </a:rPr>
              <a:t>www.irac-online.org</a:t>
            </a:r>
          </a:p>
          <a:p>
            <a:endParaRPr lang="en-US" sz="100" dirty="0">
              <a:latin typeface="+mj-lt"/>
              <a:cs typeface="+mn-cs"/>
            </a:endParaRPr>
          </a:p>
          <a:p>
            <a:r>
              <a:rPr lang="en-US" sz="900" dirty="0">
                <a:latin typeface="+mj-lt"/>
                <a:cs typeface="+mn-cs"/>
              </a:rPr>
              <a:t>WHO:</a:t>
            </a:r>
            <a:r>
              <a:rPr lang="en-GB" sz="900" dirty="0">
                <a:latin typeface="+mj-lt"/>
                <a:cs typeface="+mn-cs"/>
              </a:rPr>
              <a:t>  </a:t>
            </a:r>
            <a:r>
              <a:rPr lang="en-US" sz="900" dirty="0">
                <a:latin typeface="+mj-lt"/>
                <a:cs typeface="+mn-cs"/>
              </a:rPr>
              <a:t>www.who.int/malaria/vector_control/en/</a:t>
            </a:r>
          </a:p>
          <a:p>
            <a:endParaRPr lang="en-US" sz="100" dirty="0">
              <a:latin typeface="+mj-lt"/>
              <a:cs typeface="+mn-cs"/>
            </a:endParaRPr>
          </a:p>
          <a:p>
            <a:r>
              <a:rPr lang="en-US" sz="900" dirty="0">
                <a:latin typeface="+mj-lt"/>
                <a:cs typeface="+mn-cs"/>
              </a:rPr>
              <a:t>WHO Pesticide Evaluation Scheme: www.who.int/whopes/en/</a:t>
            </a:r>
          </a:p>
          <a:p>
            <a:endParaRPr lang="en-US" sz="100" dirty="0">
              <a:latin typeface="+mj-lt"/>
              <a:cs typeface="+mn-cs"/>
            </a:endParaRPr>
          </a:p>
          <a:p>
            <a:r>
              <a:rPr lang="en-US" sz="900" dirty="0">
                <a:latin typeface="+mj-lt"/>
                <a:cs typeface="+mn-cs"/>
              </a:rPr>
              <a:t>Centers for Disease Control and Prevention: </a:t>
            </a:r>
            <a:r>
              <a:rPr lang="en-US" sz="900" dirty="0" err="1">
                <a:latin typeface="+mj-lt"/>
                <a:cs typeface="+mn-cs"/>
              </a:rPr>
              <a:t>www.cdc.gov</a:t>
            </a:r>
            <a:endParaRPr lang="en-US" sz="900" dirty="0">
              <a:latin typeface="+mj-lt"/>
              <a:cs typeface="+mn-cs"/>
            </a:endParaRPr>
          </a:p>
        </p:txBody>
      </p:sp>
      <p:sp>
        <p:nvSpPr>
          <p:cNvPr id="9" name="TextBox 1"/>
          <p:cNvSpPr txBox="1">
            <a:spLocks noChangeArrowheads="1"/>
          </p:cNvSpPr>
          <p:nvPr/>
        </p:nvSpPr>
        <p:spPr bwMode="auto">
          <a:xfrm>
            <a:off x="216346" y="1694631"/>
            <a:ext cx="4863657" cy="1923604"/>
          </a:xfrm>
          <a:prstGeom prst="rect">
            <a:avLst/>
          </a:prstGeom>
          <a:noFill/>
          <a:ln w="9525">
            <a:noFill/>
            <a:miter lim="800000"/>
            <a:headEnd/>
            <a:tailEnd/>
          </a:ln>
        </p:spPr>
        <p:txBody>
          <a:bodyPr wrap="square">
            <a:spAutoFit/>
          </a:bodyPr>
          <a:lstStyle/>
          <a:p>
            <a:pPr>
              <a:defRPr/>
            </a:pPr>
            <a:r>
              <a:rPr lang="en-US" sz="950" b="1" dirty="0" smtClean="0">
                <a:latin typeface="+mn-lt"/>
                <a:cs typeface="+mn-cs"/>
              </a:rPr>
              <a:t>Photo </a:t>
            </a:r>
            <a:r>
              <a:rPr lang="en-US" sz="950" b="1" dirty="0">
                <a:latin typeface="+mn-lt"/>
                <a:cs typeface="+mn-cs"/>
              </a:rPr>
              <a:t>Credits:</a:t>
            </a:r>
          </a:p>
          <a:p>
            <a:pPr>
              <a:defRPr/>
            </a:pPr>
            <a:r>
              <a:rPr lang="en-US" sz="900" dirty="0" smtClean="0">
                <a:latin typeface="+mn-lt"/>
              </a:rPr>
              <a:t>Syngenta: </a:t>
            </a:r>
            <a:r>
              <a:rPr lang="en-US" sz="900" dirty="0">
                <a:latin typeface="+mn-lt"/>
              </a:rPr>
              <a:t>front cover, pages 9, 10, 12 (images </a:t>
            </a:r>
            <a:r>
              <a:rPr lang="en-US" sz="900" dirty="0" smtClean="0">
                <a:latin typeface="+mn-lt"/>
              </a:rPr>
              <a:t>A &amp; B</a:t>
            </a:r>
            <a:r>
              <a:rPr lang="en-US" sz="900" dirty="0">
                <a:latin typeface="+mn-lt"/>
              </a:rPr>
              <a:t>), 26, 27</a:t>
            </a:r>
          </a:p>
          <a:p>
            <a:pPr>
              <a:defRPr/>
            </a:pPr>
            <a:r>
              <a:rPr lang="en-US" sz="900" dirty="0" smtClean="0">
                <a:latin typeface="+mn-lt"/>
              </a:rPr>
              <a:t>BASF: pages </a:t>
            </a:r>
            <a:r>
              <a:rPr lang="en-US" sz="900" dirty="0">
                <a:latin typeface="+mn-lt"/>
              </a:rPr>
              <a:t>12 (image C), 16</a:t>
            </a:r>
          </a:p>
          <a:p>
            <a:pPr>
              <a:defRPr/>
            </a:pPr>
            <a:r>
              <a:rPr lang="en-US" sz="900" dirty="0" smtClean="0">
                <a:latin typeface="+mn-lt"/>
              </a:rPr>
              <a:t>CDC: page 15</a:t>
            </a:r>
          </a:p>
          <a:p>
            <a:pPr>
              <a:defRPr/>
            </a:pPr>
            <a:r>
              <a:rPr lang="en-US" sz="900" dirty="0" smtClean="0">
                <a:latin typeface="+mn-lt"/>
              </a:rPr>
              <a:t>CDC: page 25 (top: J </a:t>
            </a:r>
            <a:r>
              <a:rPr lang="en-US" sz="900" dirty="0" err="1" smtClean="0">
                <a:latin typeface="+mn-lt"/>
              </a:rPr>
              <a:t>Gathany</a:t>
            </a:r>
            <a:r>
              <a:rPr lang="en-US" sz="900" dirty="0" smtClean="0">
                <a:latin typeface="+mn-lt"/>
              </a:rPr>
              <a:t>, middle &amp; bottom: H. </a:t>
            </a:r>
            <a:r>
              <a:rPr lang="en-US" sz="900" dirty="0" err="1" smtClean="0">
                <a:latin typeface="+mn-lt"/>
              </a:rPr>
              <a:t>Weinburgh</a:t>
            </a:r>
            <a:r>
              <a:rPr lang="en-US" sz="900" dirty="0">
                <a:latin typeface="+mn-lt"/>
              </a:rPr>
              <a:t>)</a:t>
            </a:r>
            <a:r>
              <a:rPr lang="en-US" sz="900" dirty="0" smtClean="0">
                <a:latin typeface="+mn-lt"/>
              </a:rPr>
              <a:t> </a:t>
            </a:r>
            <a:endParaRPr lang="en-US" sz="950" dirty="0">
              <a:latin typeface="+mn-lt"/>
              <a:cs typeface="+mn-cs"/>
            </a:endParaRPr>
          </a:p>
          <a:p>
            <a:pPr>
              <a:defRPr/>
            </a:pPr>
            <a:endParaRPr lang="en-US" sz="950" dirty="0" smtClean="0">
              <a:latin typeface="+mn-lt"/>
              <a:cs typeface="+mn-cs"/>
            </a:endParaRPr>
          </a:p>
          <a:p>
            <a:pPr>
              <a:defRPr/>
            </a:pPr>
            <a:endParaRPr lang="en-US" sz="950" b="1" dirty="0">
              <a:latin typeface="+mn-lt"/>
              <a:cs typeface="+mn-cs"/>
            </a:endParaRPr>
          </a:p>
          <a:p>
            <a:pPr>
              <a:defRPr/>
            </a:pPr>
            <a:r>
              <a:rPr lang="fr-FR" sz="950" b="1" dirty="0" smtClean="0">
                <a:latin typeface="+mn-lt"/>
                <a:cs typeface="+mn-cs"/>
              </a:rPr>
              <a:t>Remerciements</a:t>
            </a:r>
            <a:r>
              <a:rPr lang="fr-FR" sz="950" b="1" dirty="0">
                <a:latin typeface="+mn-lt"/>
                <a:cs typeface="+mn-cs"/>
              </a:rPr>
              <a:t>:</a:t>
            </a:r>
            <a:r>
              <a:rPr lang="fr-FR" sz="900" dirty="0"/>
              <a:t/>
            </a:r>
            <a:br>
              <a:rPr lang="fr-FR" sz="900" dirty="0"/>
            </a:br>
            <a:r>
              <a:rPr lang="fr-FR" sz="900" dirty="0">
                <a:latin typeface="+mn-lt"/>
                <a:cs typeface="+mn-cs"/>
              </a:rPr>
              <a:t>Cette brochure a été préparée par l'équipe de santé publique IRAC, dont les membres représentent les sociétés suivantes: BASF, Bayer </a:t>
            </a:r>
            <a:r>
              <a:rPr lang="fr-FR" sz="900" dirty="0" err="1">
                <a:latin typeface="+mn-lt"/>
                <a:cs typeface="+mn-cs"/>
              </a:rPr>
              <a:t>CropScience</a:t>
            </a:r>
            <a:r>
              <a:rPr lang="fr-FR" sz="900" dirty="0">
                <a:latin typeface="+mn-lt"/>
                <a:cs typeface="+mn-cs"/>
              </a:rPr>
              <a:t>, </a:t>
            </a:r>
            <a:r>
              <a:rPr lang="fr-FR" sz="900" dirty="0" err="1">
                <a:latin typeface="+mn-lt"/>
                <a:cs typeface="+mn-cs"/>
              </a:rPr>
              <a:t>Chemtura</a:t>
            </a:r>
            <a:r>
              <a:rPr lang="fr-FR" sz="900" dirty="0">
                <a:latin typeface="+mn-lt"/>
                <a:cs typeface="+mn-cs"/>
              </a:rPr>
              <a:t>, Dow </a:t>
            </a:r>
            <a:r>
              <a:rPr lang="fr-FR" sz="900" dirty="0" err="1">
                <a:latin typeface="+mn-lt"/>
                <a:cs typeface="+mn-cs"/>
              </a:rPr>
              <a:t>AgroSciences</a:t>
            </a:r>
            <a:r>
              <a:rPr lang="fr-FR" sz="900" dirty="0">
                <a:latin typeface="+mn-lt"/>
                <a:cs typeface="+mn-cs"/>
              </a:rPr>
              <a:t>, Sumitomo </a:t>
            </a:r>
            <a:r>
              <a:rPr lang="fr-FR" sz="900" dirty="0" err="1">
                <a:latin typeface="+mn-lt"/>
                <a:cs typeface="+mn-cs"/>
              </a:rPr>
              <a:t>Chemical</a:t>
            </a:r>
            <a:r>
              <a:rPr lang="fr-FR" sz="900" dirty="0">
                <a:latin typeface="+mn-lt"/>
                <a:cs typeface="+mn-cs"/>
              </a:rPr>
              <a:t>, Syngenta, </a:t>
            </a:r>
            <a:r>
              <a:rPr lang="fr-FR" sz="900" dirty="0" err="1">
                <a:latin typeface="+mn-lt"/>
                <a:cs typeface="+mn-cs"/>
              </a:rPr>
              <a:t>Vestergaard</a:t>
            </a:r>
            <a:r>
              <a:rPr lang="fr-FR" sz="900" dirty="0">
                <a:latin typeface="+mn-lt"/>
                <a:cs typeface="+mn-cs"/>
              </a:rPr>
              <a:t> </a:t>
            </a:r>
            <a:r>
              <a:rPr lang="fr-FR" sz="900" dirty="0" err="1">
                <a:latin typeface="+mn-lt"/>
                <a:cs typeface="+mn-cs"/>
              </a:rPr>
              <a:t>Frandsen</a:t>
            </a:r>
            <a:r>
              <a:rPr lang="fr-FR" sz="900" dirty="0">
                <a:latin typeface="+mn-lt"/>
                <a:cs typeface="+mn-cs"/>
              </a:rPr>
              <a:t>. Nous sommes également reconnaissants pour la contribution de BMGF, </a:t>
            </a:r>
            <a:r>
              <a:rPr lang="fr-FR" sz="900" dirty="0" smtClean="0">
                <a:latin typeface="+mn-lt"/>
                <a:cs typeface="+mn-cs"/>
              </a:rPr>
              <a:t>CDC </a:t>
            </a:r>
            <a:r>
              <a:rPr lang="fr-FR" sz="900" dirty="0">
                <a:latin typeface="+mn-lt"/>
                <a:cs typeface="+mn-cs"/>
              </a:rPr>
              <a:t>et l'OMS. La brochure a été publiée par l'IRAC international.</a:t>
            </a:r>
          </a:p>
          <a:p>
            <a:pPr>
              <a:defRPr/>
            </a:pPr>
            <a:endParaRPr lang="en-US" sz="900" dirty="0">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69"/>
          <p:cNvSpPr txBox="1">
            <a:spLocks noChangeArrowheads="1"/>
          </p:cNvSpPr>
          <p:nvPr/>
        </p:nvSpPr>
        <p:spPr bwMode="auto">
          <a:xfrm>
            <a:off x="163513" y="2176463"/>
            <a:ext cx="5002212" cy="92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63" tIns="10881" rIns="21763" bIns="10881">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just" eaLnBrk="1" hangingPunct="1">
              <a:lnSpc>
                <a:spcPct val="120000"/>
              </a:lnSpc>
            </a:pPr>
            <a:r>
              <a:rPr lang="en-GB" sz="700" b="1" dirty="0">
                <a:latin typeface="Calibri" charset="0"/>
              </a:rPr>
              <a:t>This brochure is for educational purposes only. Details are accurate to the best of our knowledge but IRAC and its member companies cannot accept responsibility for how this information is used or interpreted. Advice should always be sought from local experts or advisors and health and safety recommendations followed</a:t>
            </a:r>
            <a:r>
              <a:rPr lang="en-GB" sz="700" b="1" dirty="0" smtClean="0">
                <a:latin typeface="Calibri" charset="0"/>
              </a:rPr>
              <a:t>.</a:t>
            </a:r>
          </a:p>
          <a:p>
            <a:pPr algn="just" eaLnBrk="1" hangingPunct="1">
              <a:lnSpc>
                <a:spcPct val="120000"/>
              </a:lnSpc>
            </a:pPr>
            <a:r>
              <a:rPr lang="fr-FR" sz="700" b="1" dirty="0">
                <a:latin typeface="Calibri" charset="0"/>
              </a:rPr>
              <a:t>Cette </a:t>
            </a:r>
            <a:r>
              <a:rPr lang="fr-FR" sz="700" b="1" dirty="0" smtClean="0">
                <a:latin typeface="Calibri" charset="0"/>
              </a:rPr>
              <a:t>brochure est uniquement à but éducatif. </a:t>
            </a:r>
            <a:r>
              <a:rPr lang="fr-FR" sz="700" b="1" dirty="0">
                <a:latin typeface="Calibri" charset="0"/>
              </a:rPr>
              <a:t>Les détails </a:t>
            </a:r>
            <a:r>
              <a:rPr lang="fr-FR" sz="700" b="1" dirty="0" smtClean="0">
                <a:latin typeface="Calibri" charset="0"/>
              </a:rPr>
              <a:t>sont aussi précis que possible, selon </a:t>
            </a:r>
            <a:r>
              <a:rPr lang="fr-FR" sz="700" b="1" dirty="0">
                <a:latin typeface="Calibri" charset="0"/>
              </a:rPr>
              <a:t>nos connaissances, mais l'IRAC et ses sociétés membres </a:t>
            </a:r>
            <a:r>
              <a:rPr lang="fr-FR" sz="700" b="1" dirty="0" smtClean="0">
                <a:latin typeface="Calibri" charset="0"/>
              </a:rPr>
              <a:t>décline toute responsabilité sur </a:t>
            </a:r>
            <a:r>
              <a:rPr lang="fr-FR" sz="700" b="1" dirty="0">
                <a:latin typeface="Calibri" charset="0"/>
              </a:rPr>
              <a:t>la façon dont </a:t>
            </a:r>
            <a:r>
              <a:rPr lang="fr-FR" sz="700" b="1" dirty="0" smtClean="0">
                <a:latin typeface="Calibri" charset="0"/>
              </a:rPr>
              <a:t>ces informations sont utilisées </a:t>
            </a:r>
            <a:r>
              <a:rPr lang="fr-FR" sz="700" b="1" dirty="0">
                <a:latin typeface="Calibri" charset="0"/>
              </a:rPr>
              <a:t>ou </a:t>
            </a:r>
            <a:r>
              <a:rPr lang="fr-FR" sz="700" b="1" dirty="0" smtClean="0">
                <a:latin typeface="Calibri" charset="0"/>
              </a:rPr>
              <a:t>interprétées. Des conseils </a:t>
            </a:r>
            <a:r>
              <a:rPr lang="fr-FR" sz="700" b="1" dirty="0">
                <a:latin typeface="Calibri" charset="0"/>
              </a:rPr>
              <a:t>doivent toujours être </a:t>
            </a:r>
            <a:r>
              <a:rPr lang="fr-FR" sz="700" b="1" dirty="0" smtClean="0">
                <a:latin typeface="Calibri" charset="0"/>
              </a:rPr>
              <a:t>demandés </a:t>
            </a:r>
            <a:r>
              <a:rPr lang="fr-FR" sz="700" b="1" dirty="0">
                <a:latin typeface="Calibri" charset="0"/>
              </a:rPr>
              <a:t>auprès d'experts ou de conseillers </a:t>
            </a:r>
            <a:r>
              <a:rPr lang="fr-FR" sz="700" b="1" dirty="0" smtClean="0">
                <a:latin typeface="Calibri" charset="0"/>
              </a:rPr>
              <a:t>locaux, les </a:t>
            </a:r>
            <a:r>
              <a:rPr lang="fr-FR" sz="700" b="1" dirty="0">
                <a:latin typeface="Calibri" charset="0"/>
              </a:rPr>
              <a:t>recommandations de santé et de sécurité </a:t>
            </a:r>
            <a:r>
              <a:rPr lang="fr-FR" sz="700" b="1" dirty="0" smtClean="0">
                <a:latin typeface="Calibri" charset="0"/>
              </a:rPr>
              <a:t>doivent être </a:t>
            </a:r>
            <a:r>
              <a:rPr lang="fr-FR" sz="700" b="1" dirty="0">
                <a:latin typeface="Calibri" charset="0"/>
              </a:rPr>
              <a:t>suivi.</a:t>
            </a:r>
          </a:p>
          <a:p>
            <a:pPr algn="just" eaLnBrk="1" hangingPunct="1">
              <a:lnSpc>
                <a:spcPct val="120000"/>
              </a:lnSpc>
            </a:pPr>
            <a:endParaRPr lang="en-US" sz="700" b="1" dirty="0">
              <a:latin typeface="Calibri" charset="0"/>
            </a:endParaRPr>
          </a:p>
        </p:txBody>
      </p:sp>
      <p:sp>
        <p:nvSpPr>
          <p:cNvPr id="45058" name="TextBox 48"/>
          <p:cNvSpPr txBox="1">
            <a:spLocks noChangeArrowheads="1"/>
          </p:cNvSpPr>
          <p:nvPr/>
        </p:nvSpPr>
        <p:spPr bwMode="auto">
          <a:xfrm>
            <a:off x="4117562" y="3508375"/>
            <a:ext cx="115929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r" eaLnBrk="1" hangingPunct="1"/>
            <a:r>
              <a:rPr lang="en-GB" sz="500" dirty="0">
                <a:latin typeface="Calibri" charset="0"/>
              </a:rPr>
              <a:t>Brochure version </a:t>
            </a:r>
            <a:r>
              <a:rPr lang="en-GB" sz="500" dirty="0" smtClean="0">
                <a:latin typeface="Calibri" charset="0"/>
              </a:rPr>
              <a:t>1 - September 2011 </a:t>
            </a:r>
            <a:endParaRPr lang="en-GB" sz="500" dirty="0">
              <a:latin typeface="Calibri" charset="0"/>
            </a:endParaRPr>
          </a:p>
        </p:txBody>
      </p:sp>
      <p:sp>
        <p:nvSpPr>
          <p:cNvPr id="45059" name="TextBox 51"/>
          <p:cNvSpPr txBox="1">
            <a:spLocks noChangeArrowheads="1"/>
          </p:cNvSpPr>
          <p:nvPr/>
        </p:nvSpPr>
        <p:spPr bwMode="auto">
          <a:xfrm>
            <a:off x="1401232" y="843672"/>
            <a:ext cx="25267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endParaRPr lang="en-GB" sz="700" b="1" dirty="0">
              <a:latin typeface="Calibri" charset="0"/>
            </a:endParaRPr>
          </a:p>
          <a:p>
            <a:pPr algn="ctr" eaLnBrk="1" hangingPunct="1"/>
            <a:r>
              <a:rPr lang="fr-FR" sz="700" b="1" dirty="0">
                <a:latin typeface="Calibri" charset="0"/>
              </a:rPr>
              <a:t>Des informations complémentaires sont disponibles sur le site Web de l'IRAC à l'adresse:</a:t>
            </a:r>
            <a:br>
              <a:rPr lang="fr-FR" sz="700" b="1" dirty="0">
                <a:latin typeface="Calibri" charset="0"/>
              </a:rPr>
            </a:br>
            <a:r>
              <a:rPr lang="fr-FR" sz="700" b="1" dirty="0">
                <a:latin typeface="Calibri" charset="0"/>
              </a:rPr>
              <a:t>  www.irac-online.org</a:t>
            </a:r>
            <a:br>
              <a:rPr lang="fr-FR" sz="700" b="1" dirty="0">
                <a:latin typeface="Calibri" charset="0"/>
              </a:rPr>
            </a:br>
            <a:r>
              <a:rPr lang="fr-FR" sz="700" b="1" dirty="0">
                <a:latin typeface="Calibri" charset="0"/>
              </a:rPr>
              <a:t/>
            </a:r>
            <a:br>
              <a:rPr lang="fr-FR" sz="700" b="1" dirty="0">
                <a:latin typeface="Calibri" charset="0"/>
              </a:rPr>
            </a:br>
            <a:r>
              <a:rPr lang="fr-FR" sz="700" b="1" dirty="0">
                <a:latin typeface="Calibri" charset="0"/>
              </a:rPr>
              <a:t>ou par courriel à:</a:t>
            </a:r>
            <a:br>
              <a:rPr lang="fr-FR" sz="700" b="1" dirty="0">
                <a:latin typeface="Calibri" charset="0"/>
              </a:rPr>
            </a:br>
            <a:r>
              <a:rPr lang="fr-FR" sz="700" b="1" dirty="0">
                <a:latin typeface="Calibri" charset="0"/>
              </a:rPr>
              <a:t>  enquiries@irac-online.org</a:t>
            </a:r>
          </a:p>
          <a:p>
            <a:pPr algn="ctr" eaLnBrk="1" hangingPunct="1"/>
            <a:endParaRPr lang="en-GB" sz="700" b="1" dirty="0">
              <a:latin typeface="Calibri" charset="0"/>
            </a:endParaRPr>
          </a:p>
        </p:txBody>
      </p:sp>
      <p:pic>
        <p:nvPicPr>
          <p:cNvPr id="45060" name="Picture 2" descr="http://www.irac-online.org/pictures/logo100.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0013" y="3413125"/>
            <a:ext cx="8715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http://www.irac-online.org/pictures/logo100.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02063" y="3281363"/>
            <a:ext cx="13811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0813" y="3267075"/>
            <a:ext cx="708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49"/>
          <p:cNvSpPr txBox="1">
            <a:spLocks noChangeArrowheads="1"/>
          </p:cNvSpPr>
          <p:nvPr/>
        </p:nvSpPr>
        <p:spPr bwMode="auto">
          <a:xfrm>
            <a:off x="1093788" y="3467100"/>
            <a:ext cx="26844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b="1">
                <a:solidFill>
                  <a:srgbClr val="009900"/>
                </a:solidFill>
                <a:latin typeface="Calibri" charset="0"/>
              </a:rPr>
              <a:t>Insecticide Resistance Action Committee</a:t>
            </a:r>
          </a:p>
        </p:txBody>
      </p:sp>
      <p:sp>
        <p:nvSpPr>
          <p:cNvPr id="46084" name="TextBox 50"/>
          <p:cNvSpPr txBox="1">
            <a:spLocks noChangeArrowheads="1"/>
          </p:cNvSpPr>
          <p:nvPr/>
        </p:nvSpPr>
        <p:spPr bwMode="auto">
          <a:xfrm>
            <a:off x="1609725" y="3243263"/>
            <a:ext cx="14065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b="1">
                <a:solidFill>
                  <a:srgbClr val="009900"/>
                </a:solidFill>
                <a:latin typeface="Calibri" charset="0"/>
              </a:rPr>
              <a:t>www.irac-online.org</a:t>
            </a:r>
          </a:p>
        </p:txBody>
      </p:sp>
      <p:sp>
        <p:nvSpPr>
          <p:cNvPr id="9" name="Rectangle 8"/>
          <p:cNvSpPr/>
          <p:nvPr/>
        </p:nvSpPr>
        <p:spPr>
          <a:xfrm>
            <a:off x="0" y="-3175"/>
            <a:ext cx="5329238" cy="31718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20476" fontAlgn="auto">
              <a:spcBef>
                <a:spcPts val="0"/>
              </a:spcBef>
              <a:spcAft>
                <a:spcPts val="0"/>
              </a:spcAft>
              <a:defRPr/>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37512" y="2317734"/>
            <a:ext cx="4875379" cy="1015663"/>
          </a:xfrm>
          <a:prstGeom prst="rect">
            <a:avLst/>
          </a:prstGeom>
          <a:noFill/>
          <a:ln w="9525">
            <a:noFill/>
            <a:miter lim="800000"/>
            <a:headEnd/>
            <a:tailEnd/>
          </a:ln>
        </p:spPr>
        <p:txBody>
          <a:bodyPr wrap="square">
            <a:spAutoFit/>
          </a:bodyPr>
          <a:lstStyle/>
          <a:p>
            <a:pPr algn="just">
              <a:defRPr/>
            </a:pPr>
            <a:r>
              <a:rPr lang="fr-FR" dirty="0">
                <a:latin typeface="+mn-lt"/>
              </a:rPr>
              <a:t>Le Comité d’Action de Résistance aux Insecticides (IRAC) est un groupe technique </a:t>
            </a:r>
            <a:r>
              <a:rPr lang="fr-FR" dirty="0" smtClean="0">
                <a:latin typeface="+mn-lt"/>
              </a:rPr>
              <a:t>spécialisé de l’association d’industries </a:t>
            </a:r>
            <a:r>
              <a:rPr lang="fr-FR" dirty="0" err="1">
                <a:latin typeface="+mn-lt"/>
              </a:rPr>
              <a:t>CropLife</a:t>
            </a:r>
            <a:r>
              <a:rPr lang="fr-FR" dirty="0">
                <a:latin typeface="+mn-lt"/>
              </a:rPr>
              <a:t> </a:t>
            </a:r>
            <a:r>
              <a:rPr lang="fr-FR" dirty="0" smtClean="0">
                <a:latin typeface="+mn-lt"/>
              </a:rPr>
              <a:t>International. </a:t>
            </a:r>
            <a:r>
              <a:rPr lang="fr-FR" dirty="0">
                <a:latin typeface="+mn-lt"/>
              </a:rPr>
              <a:t>L</a:t>
            </a:r>
            <a:r>
              <a:rPr lang="fr-FR" dirty="0" smtClean="0">
                <a:latin typeface="+mn-lt"/>
              </a:rPr>
              <a:t>es différentes industries de l’association apportent une </a:t>
            </a:r>
            <a:r>
              <a:rPr lang="fr-FR" dirty="0">
                <a:latin typeface="+mn-lt"/>
              </a:rPr>
              <a:t>réponse coordonnée, pour prévenir ou retarder le développement de la résistance </a:t>
            </a:r>
            <a:r>
              <a:rPr lang="fr-FR" dirty="0" smtClean="0">
                <a:latin typeface="+mn-lt"/>
              </a:rPr>
              <a:t>chez les </a:t>
            </a:r>
            <a:r>
              <a:rPr lang="fr-FR" dirty="0">
                <a:latin typeface="+mn-lt"/>
              </a:rPr>
              <a:t>insectes nuisibles. Pour plus d'informations sur l'IRAC </a:t>
            </a:r>
            <a:r>
              <a:rPr lang="fr-FR" dirty="0" smtClean="0">
                <a:latin typeface="+mn-lt"/>
              </a:rPr>
              <a:t>et la </a:t>
            </a:r>
            <a:r>
              <a:rPr lang="fr-FR" dirty="0">
                <a:latin typeface="+mn-lt"/>
              </a:rPr>
              <a:t>gestion de la résistance </a:t>
            </a:r>
            <a:r>
              <a:rPr lang="fr-FR" dirty="0" smtClean="0">
                <a:latin typeface="+mn-lt"/>
              </a:rPr>
              <a:t>veuillez, s’il vous plait, consulter </a:t>
            </a:r>
            <a:r>
              <a:rPr lang="fr-FR" dirty="0">
                <a:latin typeface="+mn-lt"/>
              </a:rPr>
              <a:t>le site Web </a:t>
            </a:r>
            <a:r>
              <a:rPr lang="fr-FR" dirty="0" smtClean="0">
                <a:latin typeface="+mn-lt"/>
              </a:rPr>
              <a:t>de l'IRAC: </a:t>
            </a:r>
          </a:p>
          <a:p>
            <a:pPr algn="just">
              <a:defRPr/>
            </a:pPr>
            <a:r>
              <a:rPr lang="fr-FR" b="1" dirty="0" smtClean="0">
                <a:latin typeface="Calibri" pitchFamily="34" charset="0"/>
              </a:rPr>
              <a:t>www.irac-online.org</a:t>
            </a:r>
            <a:r>
              <a:rPr lang="fr-FR" dirty="0">
                <a:latin typeface="+mn-lt"/>
              </a:rPr>
              <a:t>.</a:t>
            </a:r>
          </a:p>
        </p:txBody>
      </p:sp>
      <p:sp>
        <p:nvSpPr>
          <p:cNvPr id="17410" name="TextBox 3"/>
          <p:cNvSpPr txBox="1">
            <a:spLocks noChangeArrowheads="1"/>
          </p:cNvSpPr>
          <p:nvPr/>
        </p:nvSpPr>
        <p:spPr bwMode="auto">
          <a:xfrm>
            <a:off x="5022850" y="3594100"/>
            <a:ext cx="236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a:latin typeface="Calibri" charset="0"/>
              </a:rPr>
              <a:t>2</a:t>
            </a:r>
          </a:p>
        </p:txBody>
      </p:sp>
      <p:cxnSp>
        <p:nvCxnSpPr>
          <p:cNvPr id="5" name="Straight Connector 4"/>
          <p:cNvCxnSpPr/>
          <p:nvPr/>
        </p:nvCxnSpPr>
        <p:spPr bwMode="auto">
          <a:xfrm rot="5400000">
            <a:off x="5008562" y="3703638"/>
            <a:ext cx="142875"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Round Diagonal Corner Rectangle 5"/>
          <p:cNvSpPr/>
          <p:nvPr/>
        </p:nvSpPr>
        <p:spPr>
          <a:xfrm>
            <a:off x="111125" y="246063"/>
            <a:ext cx="5080000" cy="3216275"/>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sp>
        <p:nvSpPr>
          <p:cNvPr id="2" name="TextBox 1"/>
          <p:cNvSpPr txBox="1"/>
          <p:nvPr/>
        </p:nvSpPr>
        <p:spPr>
          <a:xfrm>
            <a:off x="72331" y="670659"/>
            <a:ext cx="5040560" cy="1785104"/>
          </a:xfrm>
          <a:prstGeom prst="rect">
            <a:avLst/>
          </a:prstGeom>
          <a:noFill/>
        </p:spPr>
        <p:txBody>
          <a:bodyPr wrap="square" rtlCol="0">
            <a:spAutoFit/>
          </a:bodyPr>
          <a:lstStyle/>
          <a:p>
            <a:pPr lvl="1" indent="-79375" algn="just">
              <a:buFont typeface="Arial" pitchFamily="34" charset="0"/>
              <a:buChar char="•"/>
              <a:defRPr/>
            </a:pPr>
            <a:r>
              <a:rPr lang="fr-FR" dirty="0">
                <a:latin typeface="+mn-lt"/>
              </a:rPr>
              <a:t>Les insecticides </a:t>
            </a:r>
            <a:r>
              <a:rPr lang="fr-FR" dirty="0" smtClean="0">
                <a:latin typeface="+mn-lt"/>
              </a:rPr>
              <a:t>demeurent </a:t>
            </a:r>
            <a:r>
              <a:rPr lang="fr-FR" dirty="0">
                <a:latin typeface="+mn-lt"/>
              </a:rPr>
              <a:t>la base de nombreux programmes de lutte contre les maladies </a:t>
            </a:r>
            <a:r>
              <a:rPr lang="fr-FR" dirty="0" smtClean="0">
                <a:latin typeface="+mn-lt"/>
              </a:rPr>
              <a:t>tropicales, et la </a:t>
            </a:r>
            <a:r>
              <a:rPr lang="fr-FR" dirty="0">
                <a:latin typeface="+mn-lt"/>
              </a:rPr>
              <a:t>résistance aux insecticides peut avoir un impact majeur sur notre capacité à contrôler ces maladies. La nécessité de protéger et de </a:t>
            </a:r>
            <a:r>
              <a:rPr lang="fr-FR" dirty="0" smtClean="0">
                <a:latin typeface="+mn-lt"/>
              </a:rPr>
              <a:t>prolonger l’activité des </a:t>
            </a:r>
            <a:r>
              <a:rPr lang="fr-FR" dirty="0">
                <a:latin typeface="+mn-lt"/>
              </a:rPr>
              <a:t>insecticides actuels et futurs est donc </a:t>
            </a:r>
            <a:r>
              <a:rPr lang="fr-FR" dirty="0" smtClean="0">
                <a:latin typeface="+mn-lt"/>
              </a:rPr>
              <a:t>essentielle. </a:t>
            </a:r>
            <a:r>
              <a:rPr lang="fr-FR" dirty="0">
                <a:latin typeface="+mn-lt"/>
              </a:rPr>
              <a:t>Pour cette raison, la gestion de la résistance doit être </a:t>
            </a:r>
            <a:r>
              <a:rPr lang="fr-FR" dirty="0" smtClean="0">
                <a:latin typeface="+mn-lt"/>
              </a:rPr>
              <a:t>une priorité </a:t>
            </a:r>
            <a:r>
              <a:rPr lang="fr-FR" dirty="0">
                <a:latin typeface="+mn-lt"/>
              </a:rPr>
              <a:t>absolue dans tous les programmes de lutte </a:t>
            </a:r>
            <a:r>
              <a:rPr lang="fr-FR" dirty="0" smtClean="0">
                <a:latin typeface="+mn-lt"/>
              </a:rPr>
              <a:t>contre les vecteurs.</a:t>
            </a:r>
          </a:p>
          <a:p>
            <a:pPr lvl="1" indent="-79375" algn="just">
              <a:buFont typeface="Arial" pitchFamily="34" charset="0"/>
              <a:buChar char="•"/>
              <a:defRPr/>
            </a:pPr>
            <a:endParaRPr lang="en-GB" dirty="0">
              <a:latin typeface="+mn-lt"/>
            </a:endParaRPr>
          </a:p>
          <a:p>
            <a:pPr lvl="1" indent="-79375" algn="just">
              <a:buFont typeface="Arial" pitchFamily="34" charset="0"/>
              <a:buChar char="•"/>
              <a:defRPr/>
            </a:pPr>
            <a:r>
              <a:rPr lang="fr-FR" dirty="0">
                <a:latin typeface="+mn-lt"/>
              </a:rPr>
              <a:t>Ce guide a été conçu pour fournir au lecteur les connaissances et les outils </a:t>
            </a:r>
            <a:r>
              <a:rPr lang="fr-FR" dirty="0" smtClean="0">
                <a:latin typeface="+mn-lt"/>
              </a:rPr>
              <a:t>nécessaires, </a:t>
            </a:r>
            <a:r>
              <a:rPr lang="fr-FR" dirty="0">
                <a:latin typeface="+mn-lt"/>
              </a:rPr>
              <a:t>pour </a:t>
            </a:r>
            <a:r>
              <a:rPr lang="fr-FR" dirty="0" smtClean="0">
                <a:latin typeface="+mn-lt"/>
              </a:rPr>
              <a:t>la  mise en œuvre de la gestion de </a:t>
            </a:r>
            <a:r>
              <a:rPr lang="fr-FR" dirty="0">
                <a:latin typeface="+mn-lt"/>
              </a:rPr>
              <a:t>la résistance aux </a:t>
            </a:r>
            <a:r>
              <a:rPr lang="fr-FR" dirty="0" smtClean="0">
                <a:latin typeface="+mn-lt"/>
              </a:rPr>
              <a:t>insecticides, </a:t>
            </a:r>
            <a:r>
              <a:rPr lang="fr-FR" dirty="0">
                <a:latin typeface="+mn-lt"/>
              </a:rPr>
              <a:t>dans les programmes de lutte </a:t>
            </a:r>
            <a:r>
              <a:rPr lang="fr-FR" dirty="0" smtClean="0">
                <a:latin typeface="+mn-lt"/>
              </a:rPr>
              <a:t>anti-vectorielle.</a:t>
            </a:r>
            <a:endParaRPr lang="fr-FR" dirty="0">
              <a:latin typeface="+mn-lt"/>
            </a:endParaRPr>
          </a:p>
          <a:p>
            <a:pPr lvl="1" indent="-79375" algn="just">
              <a:buFont typeface="Arial" pitchFamily="34" charset="0"/>
              <a:buChar char="•"/>
              <a:defRPr/>
            </a:pPr>
            <a:endParaRPr lang="fr-FR" dirty="0">
              <a:latin typeface="+mn-lt"/>
            </a:endParaRPr>
          </a:p>
        </p:txBody>
      </p:sp>
      <p:sp>
        <p:nvSpPr>
          <p:cNvPr id="3" name="TextBox 2"/>
          <p:cNvSpPr txBox="1"/>
          <p:nvPr/>
        </p:nvSpPr>
        <p:spPr>
          <a:xfrm>
            <a:off x="250258" y="377751"/>
            <a:ext cx="829288" cy="246221"/>
          </a:xfrm>
          <a:prstGeom prst="rect">
            <a:avLst/>
          </a:prstGeom>
          <a:noFill/>
        </p:spPr>
        <p:txBody>
          <a:bodyPr wrap="square" rtlCol="0">
            <a:spAutoFit/>
          </a:bodyPr>
          <a:lstStyle/>
          <a:p>
            <a:pPr algn="just">
              <a:defRPr/>
            </a:pPr>
            <a:r>
              <a:rPr lang="en-GB" u="sng" dirty="0" err="1" smtClean="0">
                <a:latin typeface="Calibri" pitchFamily="34" charset="0"/>
              </a:rPr>
              <a:t>Préambule</a:t>
            </a:r>
            <a:endParaRPr lang="en-GB" dirty="0"/>
          </a:p>
        </p:txBody>
      </p:sp>
      <p:sp>
        <p:nvSpPr>
          <p:cNvPr id="4" name="Rectangle 3"/>
          <p:cNvSpPr/>
          <p:nvPr/>
        </p:nvSpPr>
        <p:spPr>
          <a:xfrm>
            <a:off x="315289" y="2621760"/>
            <a:ext cx="4511356" cy="553998"/>
          </a:xfrm>
          <a:prstGeom prst="rect">
            <a:avLst/>
          </a:prstGeom>
        </p:spPr>
        <p:txBody>
          <a:bodyPr wrap="square">
            <a:spAutoFit/>
          </a:bodyPr>
          <a:lstStyle/>
          <a:p>
            <a:r>
              <a:rPr lang="fr-FR" dirty="0">
                <a:latin typeface="+mn-lt"/>
              </a:rPr>
              <a:t/>
            </a:r>
            <a:br>
              <a:rPr lang="fr-FR" dirty="0">
                <a:latin typeface="+mn-lt"/>
              </a:rPr>
            </a:br>
            <a:r>
              <a:rPr lang="fr-FR" dirty="0">
                <a:latin typeface="+mn-lt"/>
              </a:rPr>
              <a:t/>
            </a:r>
            <a:br>
              <a:rPr lang="fr-FR" dirty="0">
                <a:latin typeface="+mn-lt"/>
              </a:rPr>
            </a:br>
            <a:endParaRPr lang="fr-FR"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0"/>
          <p:cNvGrpSpPr>
            <a:grpSpLocks/>
          </p:cNvGrpSpPr>
          <p:nvPr/>
        </p:nvGrpSpPr>
        <p:grpSpPr bwMode="auto">
          <a:xfrm>
            <a:off x="5022850" y="3594100"/>
            <a:ext cx="236538" cy="215900"/>
            <a:chOff x="5068458" y="3594263"/>
            <a:chExt cx="237229" cy="214082"/>
          </a:xfrm>
        </p:grpSpPr>
        <p:sp>
          <p:nvSpPr>
            <p:cNvPr id="18438" name="TextBox 11"/>
            <p:cNvSpPr txBox="1">
              <a:spLocks noChangeArrowheads="1"/>
            </p:cNvSpPr>
            <p:nvPr/>
          </p:nvSpPr>
          <p:spPr bwMode="auto">
            <a:xfrm>
              <a:off x="5068458" y="3594263"/>
              <a:ext cx="237229" cy="21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a:latin typeface="Calibri" charset="0"/>
                </a:rPr>
                <a:t>3</a:t>
              </a:r>
            </a:p>
          </p:txBody>
        </p:sp>
        <p:cxnSp>
          <p:nvCxnSpPr>
            <p:cNvPr id="13" name="Straight Connector 12"/>
            <p:cNvCxnSpPr/>
            <p:nvPr/>
          </p:nvCxnSpPr>
          <p:spPr>
            <a:xfrm rot="5400000">
              <a:off x="5054938" y="3702879"/>
              <a:ext cx="14167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5" name="Round Diagonal Corner Rectangle 14"/>
          <p:cNvSpPr/>
          <p:nvPr/>
        </p:nvSpPr>
        <p:spPr>
          <a:xfrm>
            <a:off x="149225" y="131763"/>
            <a:ext cx="5067300" cy="214312"/>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sp>
        <p:nvSpPr>
          <p:cNvPr id="18435" name="Rectangle 81"/>
          <p:cNvSpPr>
            <a:spLocks noChangeArrowheads="1"/>
          </p:cNvSpPr>
          <p:nvPr/>
        </p:nvSpPr>
        <p:spPr bwMode="auto">
          <a:xfrm>
            <a:off x="171840" y="95899"/>
            <a:ext cx="16882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b="1" dirty="0" smtClean="0">
                <a:solidFill>
                  <a:schemeClr val="bg1"/>
                </a:solidFill>
                <a:latin typeface="Calibri" charset="0"/>
              </a:rPr>
              <a:t>Qu’est </a:t>
            </a:r>
            <a:r>
              <a:rPr lang="en-GB" b="1" dirty="0" err="1" smtClean="0">
                <a:solidFill>
                  <a:schemeClr val="bg1"/>
                </a:solidFill>
                <a:latin typeface="Calibri" charset="0"/>
              </a:rPr>
              <a:t>ce</a:t>
            </a:r>
            <a:r>
              <a:rPr lang="en-GB" b="1" dirty="0" smtClean="0">
                <a:solidFill>
                  <a:schemeClr val="bg1"/>
                </a:solidFill>
                <a:latin typeface="Calibri" charset="0"/>
              </a:rPr>
              <a:t> </a:t>
            </a:r>
            <a:r>
              <a:rPr lang="en-GB" b="1" dirty="0" err="1" smtClean="0">
                <a:solidFill>
                  <a:schemeClr val="bg1"/>
                </a:solidFill>
                <a:latin typeface="Calibri" charset="0"/>
              </a:rPr>
              <a:t>que</a:t>
            </a:r>
            <a:r>
              <a:rPr lang="en-GB" b="1" dirty="0" smtClean="0">
                <a:solidFill>
                  <a:schemeClr val="bg1"/>
                </a:solidFill>
                <a:latin typeface="Calibri" charset="0"/>
              </a:rPr>
              <a:t> la Résistance</a:t>
            </a:r>
            <a:r>
              <a:rPr lang="en-GB" b="1" dirty="0">
                <a:solidFill>
                  <a:schemeClr val="bg1"/>
                </a:solidFill>
                <a:latin typeface="Calibri" charset="0"/>
              </a:rPr>
              <a:t>?</a:t>
            </a:r>
          </a:p>
        </p:txBody>
      </p:sp>
      <p:sp>
        <p:nvSpPr>
          <p:cNvPr id="18436" name="Rectangle 82"/>
          <p:cNvSpPr>
            <a:spLocks noChangeArrowheads="1"/>
          </p:cNvSpPr>
          <p:nvPr/>
        </p:nvSpPr>
        <p:spPr bwMode="auto">
          <a:xfrm>
            <a:off x="141288" y="449263"/>
            <a:ext cx="502285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dirty="0" smtClean="0">
                <a:latin typeface="Calibri" charset="0"/>
              </a:rPr>
              <a:t>La </a:t>
            </a:r>
            <a:r>
              <a:rPr lang="fr-FR" dirty="0">
                <a:latin typeface="Calibri" charset="0"/>
              </a:rPr>
              <a:t>résistance aux insecticides peut être </a:t>
            </a:r>
            <a:r>
              <a:rPr lang="fr-FR" dirty="0" smtClean="0">
                <a:latin typeface="Calibri" charset="0"/>
              </a:rPr>
              <a:t>définie </a:t>
            </a:r>
            <a:r>
              <a:rPr lang="fr-FR" dirty="0">
                <a:latin typeface="Calibri" charset="0"/>
              </a:rPr>
              <a:t>comme </a:t>
            </a:r>
            <a:r>
              <a:rPr lang="fr-FR" dirty="0" smtClean="0"/>
              <a:t>«</a:t>
            </a:r>
            <a:r>
              <a:rPr lang="fr-FR" i="1" dirty="0" smtClean="0">
                <a:latin typeface="Calibri" charset="0"/>
              </a:rPr>
              <a:t>Une modification héréditaire </a:t>
            </a:r>
            <a:r>
              <a:rPr lang="fr-FR" i="1" dirty="0">
                <a:latin typeface="Calibri" charset="0"/>
              </a:rPr>
              <a:t>dans la sensibilité d'une population </a:t>
            </a:r>
            <a:r>
              <a:rPr lang="fr-FR" i="1" dirty="0" smtClean="0">
                <a:latin typeface="Calibri" charset="0"/>
              </a:rPr>
              <a:t>d’organismes nuisibles, se traduisant </a:t>
            </a:r>
            <a:r>
              <a:rPr lang="fr-FR" i="1" dirty="0">
                <a:latin typeface="Calibri" charset="0"/>
              </a:rPr>
              <a:t>par l'échec répété d'un </a:t>
            </a:r>
            <a:r>
              <a:rPr lang="fr-FR" i="1" dirty="0" smtClean="0">
                <a:latin typeface="Calibri" charset="0"/>
              </a:rPr>
              <a:t>produit </a:t>
            </a:r>
            <a:r>
              <a:rPr lang="fr-FR" i="1" dirty="0">
                <a:latin typeface="Calibri" charset="0"/>
              </a:rPr>
              <a:t>pour atteindre le niveau escompté de </a:t>
            </a:r>
            <a:r>
              <a:rPr lang="fr-FR" i="1" dirty="0" smtClean="0">
                <a:latin typeface="Calibri" charset="0"/>
              </a:rPr>
              <a:t>contrôle, lorsque le produit est utilisé </a:t>
            </a:r>
            <a:r>
              <a:rPr lang="fr-FR" i="1" dirty="0">
                <a:latin typeface="Calibri" charset="0"/>
              </a:rPr>
              <a:t>conformément </a:t>
            </a:r>
            <a:r>
              <a:rPr lang="fr-FR" i="1" dirty="0" smtClean="0">
                <a:latin typeface="Calibri" charset="0"/>
              </a:rPr>
              <a:t>aux recommandations requises </a:t>
            </a:r>
            <a:r>
              <a:rPr lang="fr-FR" i="1" dirty="0">
                <a:latin typeface="Calibri" charset="0"/>
              </a:rPr>
              <a:t>pour </a:t>
            </a:r>
            <a:r>
              <a:rPr lang="fr-FR" i="1" dirty="0" smtClean="0">
                <a:latin typeface="Calibri" charset="0"/>
              </a:rPr>
              <a:t>cette espèce nuisible</a:t>
            </a:r>
            <a:r>
              <a:rPr lang="fr-FR" dirty="0" smtClean="0"/>
              <a:t>» </a:t>
            </a:r>
            <a:r>
              <a:rPr lang="fr-FR" dirty="0">
                <a:latin typeface="Calibri" charset="0"/>
              </a:rPr>
              <a:t>(IRAC) .</a:t>
            </a:r>
          </a:p>
          <a:p>
            <a:pPr algn="just"/>
            <a:endParaRPr lang="en-US" altLang="ja-JP" sz="400" dirty="0">
              <a:latin typeface="Calibri" charset="0"/>
            </a:endParaRPr>
          </a:p>
          <a:p>
            <a:pPr algn="just"/>
            <a:r>
              <a:rPr lang="fr-FR" dirty="0" smtClean="0">
                <a:latin typeface="Calibri" charset="0"/>
              </a:rPr>
              <a:t>L'utilisation </a:t>
            </a:r>
            <a:r>
              <a:rPr lang="fr-FR" dirty="0">
                <a:latin typeface="Calibri" charset="0"/>
              </a:rPr>
              <a:t>d'insecticides en tant que </a:t>
            </a:r>
            <a:r>
              <a:rPr lang="fr-FR" dirty="0" smtClean="0">
                <a:latin typeface="Calibri" charset="0"/>
              </a:rPr>
              <a:t>telle, </a:t>
            </a:r>
            <a:r>
              <a:rPr lang="fr-FR" dirty="0">
                <a:latin typeface="Calibri" charset="0"/>
              </a:rPr>
              <a:t>ne crée pas de </a:t>
            </a:r>
            <a:r>
              <a:rPr lang="fr-FR" dirty="0" smtClean="0">
                <a:latin typeface="Calibri" charset="0"/>
              </a:rPr>
              <a:t>résistance. Cependant, celle-ci </a:t>
            </a:r>
            <a:r>
              <a:rPr lang="fr-FR" dirty="0">
                <a:latin typeface="Calibri" charset="0"/>
              </a:rPr>
              <a:t>peut se développer </a:t>
            </a:r>
            <a:r>
              <a:rPr lang="fr-FR" dirty="0" smtClean="0">
                <a:latin typeface="Calibri" charset="0"/>
              </a:rPr>
              <a:t>à cause d’une utilisation abusive </a:t>
            </a:r>
            <a:r>
              <a:rPr lang="fr-FR" dirty="0">
                <a:latin typeface="Calibri" charset="0"/>
              </a:rPr>
              <a:t>ou</a:t>
            </a:r>
            <a:r>
              <a:rPr lang="fr-FR" dirty="0" smtClean="0">
                <a:latin typeface="Calibri" charset="0"/>
              </a:rPr>
              <a:t> </a:t>
            </a:r>
            <a:r>
              <a:rPr lang="fr-FR" dirty="0">
                <a:latin typeface="Calibri" charset="0"/>
              </a:rPr>
              <a:t>mauvaise </a:t>
            </a:r>
            <a:r>
              <a:rPr lang="fr-FR" dirty="0" smtClean="0">
                <a:latin typeface="Calibri" charset="0"/>
              </a:rPr>
              <a:t>d'un </a:t>
            </a:r>
            <a:r>
              <a:rPr lang="fr-FR" dirty="0">
                <a:latin typeface="Calibri" charset="0"/>
              </a:rPr>
              <a:t>insecticide contre </a:t>
            </a:r>
            <a:r>
              <a:rPr lang="fr-FR" dirty="0" smtClean="0">
                <a:latin typeface="Calibri" charset="0"/>
              </a:rPr>
              <a:t>une espèce nuisible. </a:t>
            </a:r>
            <a:r>
              <a:rPr lang="fr-FR" dirty="0">
                <a:latin typeface="Calibri" charset="0"/>
              </a:rPr>
              <a:t>La résistance </a:t>
            </a:r>
            <a:r>
              <a:rPr lang="fr-FR" dirty="0" smtClean="0">
                <a:latin typeface="Calibri" charset="0"/>
              </a:rPr>
              <a:t>progresse lorsque </a:t>
            </a:r>
            <a:r>
              <a:rPr lang="fr-FR" dirty="0">
                <a:latin typeface="Calibri" charset="0"/>
              </a:rPr>
              <a:t>la variation génétique </a:t>
            </a:r>
            <a:r>
              <a:rPr lang="fr-FR" dirty="0" smtClean="0">
                <a:latin typeface="Calibri" charset="0"/>
              </a:rPr>
              <a:t>qui survient naturellement permet à </a:t>
            </a:r>
            <a:r>
              <a:rPr lang="fr-FR" dirty="0">
                <a:latin typeface="Calibri" charset="0"/>
              </a:rPr>
              <a:t>une faible proportion de la </a:t>
            </a:r>
            <a:r>
              <a:rPr lang="fr-FR" dirty="0" smtClean="0">
                <a:latin typeface="Calibri" charset="0"/>
              </a:rPr>
              <a:t>population, de </a:t>
            </a:r>
            <a:r>
              <a:rPr lang="fr-FR" dirty="0">
                <a:latin typeface="Calibri" charset="0"/>
              </a:rPr>
              <a:t>résister et </a:t>
            </a:r>
            <a:r>
              <a:rPr lang="fr-FR" dirty="0" smtClean="0">
                <a:latin typeface="Calibri" charset="0"/>
              </a:rPr>
              <a:t>de </a:t>
            </a:r>
            <a:r>
              <a:rPr lang="fr-FR" dirty="0">
                <a:latin typeface="Calibri" charset="0"/>
              </a:rPr>
              <a:t>survivre aux effets </a:t>
            </a:r>
            <a:r>
              <a:rPr lang="fr-FR" dirty="0">
                <a:solidFill>
                  <a:srgbClr val="000000"/>
                </a:solidFill>
                <a:latin typeface="Calibri" charset="0"/>
              </a:rPr>
              <a:t>de l'insecticide. Si cet avantage est entretenu par utilisation </a:t>
            </a:r>
            <a:r>
              <a:rPr lang="fr-FR" dirty="0" smtClean="0">
                <a:solidFill>
                  <a:srgbClr val="000000"/>
                </a:solidFill>
                <a:latin typeface="Calibri" charset="0"/>
              </a:rPr>
              <a:t>constante du </a:t>
            </a:r>
            <a:r>
              <a:rPr lang="fr-FR" dirty="0">
                <a:solidFill>
                  <a:srgbClr val="000000"/>
                </a:solidFill>
                <a:latin typeface="Calibri" charset="0"/>
              </a:rPr>
              <a:t>même insecticide, les insectes résistants se reproduisent et les changements génétiques qui confèrent </a:t>
            </a:r>
            <a:r>
              <a:rPr lang="fr-FR" dirty="0" smtClean="0">
                <a:solidFill>
                  <a:srgbClr val="000000"/>
                </a:solidFill>
                <a:latin typeface="Calibri" charset="0"/>
              </a:rPr>
              <a:t>la </a:t>
            </a:r>
            <a:r>
              <a:rPr lang="fr-FR" dirty="0">
                <a:solidFill>
                  <a:srgbClr val="000000"/>
                </a:solidFill>
                <a:latin typeface="Calibri" charset="0"/>
              </a:rPr>
              <a:t>résistance sont </a:t>
            </a:r>
            <a:r>
              <a:rPr lang="fr-FR" dirty="0" smtClean="0">
                <a:solidFill>
                  <a:srgbClr val="000000"/>
                </a:solidFill>
                <a:latin typeface="Calibri" charset="0"/>
              </a:rPr>
              <a:t>transmis </a:t>
            </a:r>
            <a:r>
              <a:rPr lang="fr-FR" dirty="0">
                <a:solidFill>
                  <a:srgbClr val="000000"/>
                </a:solidFill>
                <a:latin typeface="Calibri" charset="0"/>
              </a:rPr>
              <a:t>des parents aux </a:t>
            </a:r>
            <a:r>
              <a:rPr lang="fr-FR" dirty="0" smtClean="0">
                <a:solidFill>
                  <a:srgbClr val="000000"/>
                </a:solidFill>
                <a:latin typeface="Calibri" charset="0"/>
              </a:rPr>
              <a:t>enfants. La proportion de population résistante devient alors la majeure partie de </a:t>
            </a:r>
            <a:r>
              <a:rPr lang="fr-FR" dirty="0">
                <a:solidFill>
                  <a:srgbClr val="000000"/>
                </a:solidFill>
                <a:latin typeface="Calibri" charset="0"/>
              </a:rPr>
              <a:t>la </a:t>
            </a:r>
            <a:r>
              <a:rPr lang="fr-FR" dirty="0" smtClean="0">
                <a:solidFill>
                  <a:srgbClr val="000000"/>
                </a:solidFill>
                <a:latin typeface="Calibri" charset="0"/>
              </a:rPr>
              <a:t>population.</a:t>
            </a:r>
            <a:endParaRPr lang="en-US" altLang="ja-JP" dirty="0">
              <a:solidFill>
                <a:srgbClr val="000000"/>
              </a:solidFill>
              <a:latin typeface="Calibri" charset="0"/>
            </a:endParaRPr>
          </a:p>
          <a:p>
            <a:pPr algn="just"/>
            <a:endParaRPr lang="en-US" altLang="ja-JP" sz="400" dirty="0">
              <a:solidFill>
                <a:srgbClr val="000000"/>
              </a:solidFill>
              <a:latin typeface="Calibri" charset="0"/>
            </a:endParaRPr>
          </a:p>
          <a:p>
            <a:r>
              <a:rPr lang="fr-FR" b="1" dirty="0" smtClean="0">
                <a:solidFill>
                  <a:srgbClr val="000000"/>
                </a:solidFill>
              </a:rPr>
              <a:t>Les </a:t>
            </a:r>
            <a:r>
              <a:rPr lang="fr-FR" b="1" dirty="0">
                <a:solidFill>
                  <a:srgbClr val="000000"/>
                </a:solidFill>
              </a:rPr>
              <a:t>principaux facteurs qui influencent le développement </a:t>
            </a:r>
            <a:r>
              <a:rPr lang="fr-FR" b="1" dirty="0" smtClean="0">
                <a:solidFill>
                  <a:srgbClr val="000000"/>
                </a:solidFill>
              </a:rPr>
              <a:t>de la résistance</a:t>
            </a:r>
            <a:endParaRPr lang="en-GB" b="1" dirty="0">
              <a:solidFill>
                <a:srgbClr val="000000"/>
              </a:solidFill>
            </a:endParaRPr>
          </a:p>
          <a:p>
            <a:endParaRPr lang="en-GB" sz="500" dirty="0">
              <a:solidFill>
                <a:srgbClr val="000000"/>
              </a:solidFill>
            </a:endParaRPr>
          </a:p>
          <a:p>
            <a:pPr lvl="1">
              <a:buFont typeface="Arial" charset="0"/>
              <a:buChar char="•"/>
            </a:pPr>
            <a:r>
              <a:rPr lang="en-GB" i="1" dirty="0">
                <a:solidFill>
                  <a:srgbClr val="000000"/>
                </a:solidFill>
              </a:rPr>
              <a:t> </a:t>
            </a:r>
            <a:r>
              <a:rPr lang="en-GB" i="1" dirty="0" err="1" smtClean="0">
                <a:solidFill>
                  <a:srgbClr val="000000"/>
                </a:solidFill>
              </a:rPr>
              <a:t>Fréquence</a:t>
            </a:r>
            <a:r>
              <a:rPr lang="en-GB" i="1" dirty="0" smtClean="0">
                <a:solidFill>
                  <a:srgbClr val="000000"/>
                </a:solidFill>
              </a:rPr>
              <a:t> </a:t>
            </a:r>
            <a:r>
              <a:rPr lang="en-GB" i="1" dirty="0" err="1" smtClean="0">
                <a:solidFill>
                  <a:srgbClr val="000000"/>
                </a:solidFill>
              </a:rPr>
              <a:t>d’application</a:t>
            </a:r>
            <a:endParaRPr lang="en-GB" i="1" dirty="0">
              <a:solidFill>
                <a:srgbClr val="000000"/>
              </a:solidFill>
            </a:endParaRPr>
          </a:p>
          <a:p>
            <a:pPr lvl="1">
              <a:buFont typeface="Arial" charset="0"/>
              <a:buChar char="•"/>
            </a:pPr>
            <a:r>
              <a:rPr lang="en-GB" i="1" dirty="0">
                <a:solidFill>
                  <a:srgbClr val="000000"/>
                </a:solidFill>
              </a:rPr>
              <a:t> </a:t>
            </a:r>
            <a:r>
              <a:rPr lang="en-GB" i="1" dirty="0" smtClean="0">
                <a:solidFill>
                  <a:srgbClr val="000000"/>
                </a:solidFill>
              </a:rPr>
              <a:t>Dose</a:t>
            </a:r>
            <a:endParaRPr lang="en-GB" i="1" dirty="0">
              <a:solidFill>
                <a:srgbClr val="000000"/>
              </a:solidFill>
            </a:endParaRPr>
          </a:p>
          <a:p>
            <a:pPr lvl="1">
              <a:buFont typeface="Arial" charset="0"/>
              <a:buChar char="•"/>
            </a:pPr>
            <a:r>
              <a:rPr lang="en-GB" i="1" dirty="0">
                <a:solidFill>
                  <a:srgbClr val="000000"/>
                </a:solidFill>
              </a:rPr>
              <a:t> </a:t>
            </a:r>
            <a:r>
              <a:rPr lang="en-GB" i="1" dirty="0" err="1" smtClean="0">
                <a:solidFill>
                  <a:srgbClr val="000000"/>
                </a:solidFill>
              </a:rPr>
              <a:t>Pérennité</a:t>
            </a:r>
            <a:r>
              <a:rPr lang="en-GB" i="1" dirty="0" smtClean="0">
                <a:solidFill>
                  <a:srgbClr val="000000"/>
                </a:solidFill>
              </a:rPr>
              <a:t> d</a:t>
            </a:r>
            <a:r>
              <a:rPr lang="en-GB" i="1" dirty="0" smtClean="0"/>
              <a:t>e </a:t>
            </a:r>
            <a:r>
              <a:rPr lang="en-GB" i="1" dirty="0" err="1" smtClean="0"/>
              <a:t>l’effet</a:t>
            </a:r>
            <a:endParaRPr lang="en-GB" i="1" dirty="0"/>
          </a:p>
          <a:p>
            <a:pPr lvl="1">
              <a:buFont typeface="Arial" charset="0"/>
              <a:buChar char="•"/>
            </a:pPr>
            <a:r>
              <a:rPr lang="en-GB" i="1" dirty="0"/>
              <a:t> </a:t>
            </a:r>
            <a:r>
              <a:rPr lang="en-GB" i="1" dirty="0" err="1" smtClean="0"/>
              <a:t>Taux</a:t>
            </a:r>
            <a:r>
              <a:rPr lang="en-GB" i="1" dirty="0" smtClean="0"/>
              <a:t> de reproduction</a:t>
            </a:r>
            <a:endParaRPr lang="en-GB" i="1" dirty="0"/>
          </a:p>
          <a:p>
            <a:pPr lvl="1">
              <a:buFont typeface="Arial" charset="0"/>
              <a:buChar char="•"/>
            </a:pPr>
            <a:r>
              <a:rPr lang="en-GB" i="1" dirty="0"/>
              <a:t> </a:t>
            </a:r>
            <a:r>
              <a:rPr lang="en-GB" i="1" dirty="0" err="1" smtClean="0"/>
              <a:t>Isolement</a:t>
            </a:r>
            <a:r>
              <a:rPr lang="en-GB" i="1" dirty="0" smtClean="0"/>
              <a:t> de la population</a:t>
            </a:r>
            <a:endParaRPr lang="en-US" dirty="0"/>
          </a:p>
          <a:p>
            <a:pPr algn="just"/>
            <a:endParaRPr lang="en-US" altLang="ja-JP" dirty="0">
              <a:latin typeface="Calibri" charset="0"/>
            </a:endParaRPr>
          </a:p>
          <a:p>
            <a:pPr algn="just"/>
            <a:endParaRPr lang="en-US" altLang="ja-JP" dirty="0">
              <a:latin typeface="Calibri" charset="0"/>
            </a:endParaRPr>
          </a:p>
          <a:p>
            <a:pPr algn="just"/>
            <a:r>
              <a:rPr lang="en-US" altLang="ja-JP" dirty="0">
                <a:latin typeface="Calibri" charset="0"/>
              </a:rPr>
              <a:t> </a:t>
            </a:r>
            <a:endParaRPr lang="en-GB" dirty="0">
              <a:latin typeface="Calibri" charset="0"/>
            </a:endParaRPr>
          </a:p>
        </p:txBody>
      </p:sp>
      <p:sp>
        <p:nvSpPr>
          <p:cNvPr id="39" name="Round Diagonal Corner Rectangle 38"/>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Diagonal Corner Rectangle 25"/>
          <p:cNvSpPr/>
          <p:nvPr/>
        </p:nvSpPr>
        <p:spPr>
          <a:xfrm>
            <a:off x="149225" y="131763"/>
            <a:ext cx="5067300" cy="214312"/>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19458" name="Rectangle 81"/>
          <p:cNvSpPr>
            <a:spLocks noChangeArrowheads="1"/>
          </p:cNvSpPr>
          <p:nvPr/>
        </p:nvSpPr>
        <p:spPr bwMode="auto">
          <a:xfrm>
            <a:off x="126852" y="90488"/>
            <a:ext cx="51796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b="1" smtClean="0">
                <a:solidFill>
                  <a:schemeClr val="bg1"/>
                </a:solidFill>
                <a:latin typeface="Calibri" charset="0"/>
              </a:rPr>
              <a:t>Scénario possible pour le développement d’une résistance chez une population de moustiques</a:t>
            </a:r>
            <a:endParaRPr lang="fr-FR" b="1">
              <a:solidFill>
                <a:schemeClr val="bg1"/>
              </a:solidFill>
              <a:latin typeface="Calibri" charset="0"/>
            </a:endParaRPr>
          </a:p>
        </p:txBody>
      </p:sp>
      <p:grpSp>
        <p:nvGrpSpPr>
          <p:cNvPr id="19459" name="Group 10"/>
          <p:cNvGrpSpPr>
            <a:grpSpLocks/>
          </p:cNvGrpSpPr>
          <p:nvPr/>
        </p:nvGrpSpPr>
        <p:grpSpPr bwMode="auto">
          <a:xfrm>
            <a:off x="5022850" y="3594100"/>
            <a:ext cx="236538" cy="215900"/>
            <a:chOff x="5068468" y="3594263"/>
            <a:chExt cx="237104" cy="214535"/>
          </a:xfrm>
        </p:grpSpPr>
        <p:sp>
          <p:nvSpPr>
            <p:cNvPr id="19467" name="TextBox 11"/>
            <p:cNvSpPr txBox="1">
              <a:spLocks noChangeArrowheads="1"/>
            </p:cNvSpPr>
            <p:nvPr/>
          </p:nvSpPr>
          <p:spPr bwMode="auto">
            <a:xfrm>
              <a:off x="5068468" y="3594263"/>
              <a:ext cx="237104" cy="2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a:latin typeface="Calibri" charset="0"/>
                </a:rPr>
                <a:t>4</a:t>
              </a:r>
            </a:p>
          </p:txBody>
        </p:sp>
        <p:cxnSp>
          <p:nvCxnSpPr>
            <p:cNvPr id="9" name="Straight Connector 8"/>
            <p:cNvCxnSpPr/>
            <p:nvPr/>
          </p:nvCxnSpPr>
          <p:spPr>
            <a:xfrm rot="5400000">
              <a:off x="5054768" y="3703108"/>
              <a:ext cx="14197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3" name="Round Diagonal Corner Rectangle 22"/>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sp>
        <p:nvSpPr>
          <p:cNvPr id="11" name="Text Box 13"/>
          <p:cNvSpPr txBox="1">
            <a:spLocks noChangeArrowheads="1"/>
          </p:cNvSpPr>
          <p:nvPr/>
        </p:nvSpPr>
        <p:spPr bwMode="auto">
          <a:xfrm>
            <a:off x="1461104" y="1264479"/>
            <a:ext cx="6823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700" dirty="0" smtClean="0">
                <a:latin typeface="+mn-lt"/>
                <a:cs typeface="+mn-cs"/>
              </a:rPr>
              <a:t>Exposition à </a:t>
            </a:r>
            <a:r>
              <a:rPr lang="en-GB" sz="700" dirty="0" err="1" smtClean="0">
                <a:latin typeface="+mn-lt"/>
                <a:cs typeface="+mn-cs"/>
              </a:rPr>
              <a:t>l’insecticide</a:t>
            </a:r>
            <a:endParaRPr lang="en-US" sz="700" dirty="0">
              <a:latin typeface="+mn-lt"/>
              <a:cs typeface="+mn-cs"/>
            </a:endParaRPr>
          </a:p>
        </p:txBody>
      </p:sp>
      <p:sp>
        <p:nvSpPr>
          <p:cNvPr id="38" name="Text Box 42"/>
          <p:cNvSpPr txBox="1">
            <a:spLocks noChangeArrowheads="1"/>
          </p:cNvSpPr>
          <p:nvPr/>
        </p:nvSpPr>
        <p:spPr bwMode="auto">
          <a:xfrm>
            <a:off x="1518454" y="3021306"/>
            <a:ext cx="6030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700" dirty="0">
                <a:latin typeface="+mn-lt"/>
                <a:cs typeface="+mn-cs"/>
              </a:rPr>
              <a:t>Nouvelle exposition au </a:t>
            </a:r>
            <a:r>
              <a:rPr lang="en-GB" sz="700" dirty="0" err="1">
                <a:latin typeface="+mn-lt"/>
                <a:cs typeface="+mn-cs"/>
              </a:rPr>
              <a:t>même</a:t>
            </a:r>
            <a:r>
              <a:rPr lang="en-GB" sz="700" dirty="0">
                <a:latin typeface="+mn-lt"/>
                <a:cs typeface="+mn-cs"/>
              </a:rPr>
              <a:t> insecticide</a:t>
            </a:r>
            <a:endParaRPr lang="en-US" sz="700" dirty="0">
              <a:latin typeface="+mn-lt"/>
              <a:cs typeface="+mn-cs"/>
            </a:endParaRPr>
          </a:p>
        </p:txBody>
      </p:sp>
      <p:sp>
        <p:nvSpPr>
          <p:cNvPr id="39" name="Text Box 43"/>
          <p:cNvSpPr txBox="1">
            <a:spLocks noChangeArrowheads="1"/>
          </p:cNvSpPr>
          <p:nvPr/>
        </p:nvSpPr>
        <p:spPr bwMode="auto">
          <a:xfrm>
            <a:off x="2901716" y="811877"/>
            <a:ext cx="7742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700" dirty="0" smtClean="0">
                <a:latin typeface="+mn-lt"/>
                <a:cs typeface="+mn-cs"/>
              </a:rPr>
              <a:t>Reproduction des </a:t>
            </a:r>
            <a:r>
              <a:rPr lang="en-GB" sz="700" dirty="0" err="1" smtClean="0">
                <a:latin typeface="+mn-lt"/>
                <a:cs typeface="+mn-cs"/>
              </a:rPr>
              <a:t>survivants</a:t>
            </a:r>
            <a:endParaRPr lang="en-US" sz="700" dirty="0">
              <a:latin typeface="+mn-lt"/>
              <a:cs typeface="+mn-cs"/>
            </a:endParaRPr>
          </a:p>
        </p:txBody>
      </p:sp>
      <p:sp>
        <p:nvSpPr>
          <p:cNvPr id="40" name="Text Box 44"/>
          <p:cNvSpPr txBox="1">
            <a:spLocks noChangeArrowheads="1"/>
          </p:cNvSpPr>
          <p:nvPr/>
        </p:nvSpPr>
        <p:spPr bwMode="auto">
          <a:xfrm>
            <a:off x="3399503" y="2582778"/>
            <a:ext cx="7141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700" dirty="0">
                <a:latin typeface="+mn-lt"/>
                <a:cs typeface="+mn-cs"/>
              </a:rPr>
              <a:t>Reproduction des </a:t>
            </a:r>
            <a:r>
              <a:rPr lang="en-GB" sz="700" dirty="0" err="1">
                <a:latin typeface="+mn-lt"/>
                <a:cs typeface="+mn-cs"/>
              </a:rPr>
              <a:t>survivants</a:t>
            </a:r>
            <a:endParaRPr lang="en-US" sz="700" dirty="0">
              <a:latin typeface="+mn-lt"/>
              <a:cs typeface="+mn-cs"/>
            </a:endParaRPr>
          </a:p>
        </p:txBody>
      </p:sp>
      <p:sp>
        <p:nvSpPr>
          <p:cNvPr id="41" name="Text Box 52"/>
          <p:cNvSpPr txBox="1">
            <a:spLocks noChangeArrowheads="1"/>
          </p:cNvSpPr>
          <p:nvPr/>
        </p:nvSpPr>
        <p:spPr bwMode="auto">
          <a:xfrm>
            <a:off x="4473426" y="1666244"/>
            <a:ext cx="6225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700" dirty="0" smtClean="0">
                <a:latin typeface="+mn-lt"/>
                <a:cs typeface="+mn-cs"/>
              </a:rPr>
              <a:t>Nouvelle exposition au </a:t>
            </a:r>
            <a:r>
              <a:rPr lang="en-GB" sz="700" dirty="0" err="1" smtClean="0">
                <a:latin typeface="+mn-lt"/>
                <a:cs typeface="+mn-cs"/>
              </a:rPr>
              <a:t>même</a:t>
            </a:r>
            <a:r>
              <a:rPr lang="en-GB" sz="700" dirty="0" smtClean="0">
                <a:latin typeface="+mn-lt"/>
                <a:cs typeface="+mn-cs"/>
              </a:rPr>
              <a:t> insecticide</a:t>
            </a:r>
            <a:endParaRPr lang="en-US" sz="700" dirty="0">
              <a:latin typeface="+mn-lt"/>
              <a:cs typeface="+mn-cs"/>
            </a:endParaRPr>
          </a:p>
        </p:txBody>
      </p:sp>
      <p:pic>
        <p:nvPicPr>
          <p:cNvPr id="44" name="Picture 43"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829184" y="771579"/>
            <a:ext cx="165501" cy="223721"/>
          </a:xfrm>
          <a:prstGeom prst="rect">
            <a:avLst/>
          </a:prstGeom>
        </p:spPr>
      </p:pic>
      <p:pic>
        <p:nvPicPr>
          <p:cNvPr id="45" name="Picture 44"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639043" y="861531"/>
            <a:ext cx="165501" cy="223721"/>
          </a:xfrm>
          <a:prstGeom prst="rect">
            <a:avLst/>
          </a:prstGeom>
        </p:spPr>
      </p:pic>
      <p:pic>
        <p:nvPicPr>
          <p:cNvPr id="46" name="Picture 45"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489981" y="1042523"/>
            <a:ext cx="165501" cy="223721"/>
          </a:xfrm>
          <a:prstGeom prst="rect">
            <a:avLst/>
          </a:prstGeom>
        </p:spPr>
      </p:pic>
      <p:pic>
        <p:nvPicPr>
          <p:cNvPr id="47" name="Picture 46"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528757" y="1252057"/>
            <a:ext cx="165501" cy="223721"/>
          </a:xfrm>
          <a:prstGeom prst="rect">
            <a:avLst/>
          </a:prstGeom>
        </p:spPr>
      </p:pic>
      <p:pic>
        <p:nvPicPr>
          <p:cNvPr id="48" name="Picture 47"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1027533" y="715781"/>
            <a:ext cx="165501" cy="223721"/>
          </a:xfrm>
          <a:prstGeom prst="rect">
            <a:avLst/>
          </a:prstGeom>
        </p:spPr>
      </p:pic>
      <p:pic>
        <p:nvPicPr>
          <p:cNvPr id="49" name="Picture 48"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752312" y="1037429"/>
            <a:ext cx="165501" cy="223721"/>
          </a:xfrm>
          <a:prstGeom prst="rect">
            <a:avLst/>
          </a:prstGeom>
        </p:spPr>
      </p:pic>
      <p:pic>
        <p:nvPicPr>
          <p:cNvPr id="50" name="Picture 49"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968080" y="968106"/>
            <a:ext cx="165501" cy="223721"/>
          </a:xfrm>
          <a:prstGeom prst="rect">
            <a:avLst/>
          </a:prstGeom>
        </p:spPr>
      </p:pic>
      <p:pic>
        <p:nvPicPr>
          <p:cNvPr id="51" name="Picture 50"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1162530" y="921866"/>
            <a:ext cx="165501" cy="223721"/>
          </a:xfrm>
          <a:prstGeom prst="rect">
            <a:avLst/>
          </a:prstGeom>
        </p:spPr>
      </p:pic>
      <p:pic>
        <p:nvPicPr>
          <p:cNvPr id="52" name="Picture 51"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795586" y="1286795"/>
            <a:ext cx="165501" cy="223721"/>
          </a:xfrm>
          <a:prstGeom prst="rect">
            <a:avLst/>
          </a:prstGeom>
        </p:spPr>
      </p:pic>
      <p:pic>
        <p:nvPicPr>
          <p:cNvPr id="53" name="Picture 52"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1044360" y="1186042"/>
            <a:ext cx="165501" cy="223721"/>
          </a:xfrm>
          <a:prstGeom prst="rect">
            <a:avLst/>
          </a:prstGeom>
        </p:spPr>
      </p:pic>
      <p:pic>
        <p:nvPicPr>
          <p:cNvPr id="79" name="Picture 78"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2547806" y="859913"/>
            <a:ext cx="165501" cy="223721"/>
          </a:xfrm>
          <a:prstGeom prst="rect">
            <a:avLst/>
          </a:prstGeom>
        </p:spPr>
      </p:pic>
      <p:pic>
        <p:nvPicPr>
          <p:cNvPr id="80" name="Picture 79"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2280939" y="1001970"/>
            <a:ext cx="165501" cy="223721"/>
          </a:xfrm>
          <a:prstGeom prst="rect">
            <a:avLst/>
          </a:prstGeom>
        </p:spPr>
      </p:pic>
      <p:pic>
        <p:nvPicPr>
          <p:cNvPr id="81" name="Picture 80"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2534951" y="1118817"/>
            <a:ext cx="165501" cy="223721"/>
          </a:xfrm>
          <a:prstGeom prst="rect">
            <a:avLst/>
          </a:prstGeom>
        </p:spPr>
      </p:pic>
      <p:pic>
        <p:nvPicPr>
          <p:cNvPr id="82" name="Picture 81"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3971128" y="861188"/>
            <a:ext cx="165501" cy="223721"/>
          </a:xfrm>
          <a:prstGeom prst="rect">
            <a:avLst/>
          </a:prstGeom>
        </p:spPr>
      </p:pic>
      <p:pic>
        <p:nvPicPr>
          <p:cNvPr id="83" name="Picture 82"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4246461" y="1202731"/>
            <a:ext cx="165501" cy="223721"/>
          </a:xfrm>
          <a:prstGeom prst="rect">
            <a:avLst/>
          </a:prstGeom>
        </p:spPr>
      </p:pic>
      <p:pic>
        <p:nvPicPr>
          <p:cNvPr id="84" name="Picture 83"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4437855" y="777527"/>
            <a:ext cx="165501" cy="223721"/>
          </a:xfrm>
          <a:prstGeom prst="rect">
            <a:avLst/>
          </a:prstGeom>
        </p:spPr>
      </p:pic>
      <p:pic>
        <p:nvPicPr>
          <p:cNvPr id="85" name="Picture 84"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4244361" y="957950"/>
            <a:ext cx="165501" cy="223721"/>
          </a:xfrm>
          <a:prstGeom prst="rect">
            <a:avLst/>
          </a:prstGeom>
        </p:spPr>
      </p:pic>
      <p:pic>
        <p:nvPicPr>
          <p:cNvPr id="86" name="Picture 85"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4590185" y="972314"/>
            <a:ext cx="165501" cy="223721"/>
          </a:xfrm>
          <a:prstGeom prst="rect">
            <a:avLst/>
          </a:prstGeom>
        </p:spPr>
      </p:pic>
      <p:pic>
        <p:nvPicPr>
          <p:cNvPr id="87" name="Picture 86"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4204387" y="712727"/>
            <a:ext cx="165501" cy="223721"/>
          </a:xfrm>
          <a:prstGeom prst="rect">
            <a:avLst/>
          </a:prstGeom>
        </p:spPr>
      </p:pic>
      <p:pic>
        <p:nvPicPr>
          <p:cNvPr id="88" name="Picture 87"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3988363" y="1129101"/>
            <a:ext cx="165501" cy="223721"/>
          </a:xfrm>
          <a:prstGeom prst="rect">
            <a:avLst/>
          </a:prstGeom>
        </p:spPr>
      </p:pic>
      <p:pic>
        <p:nvPicPr>
          <p:cNvPr id="89" name="Picture 88"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4449786" y="1129101"/>
            <a:ext cx="165501" cy="223721"/>
          </a:xfrm>
          <a:prstGeom prst="rect">
            <a:avLst/>
          </a:prstGeom>
        </p:spPr>
      </p:pic>
      <p:pic>
        <p:nvPicPr>
          <p:cNvPr id="90" name="Picture 89"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502435" y="2595038"/>
            <a:ext cx="165501" cy="223721"/>
          </a:xfrm>
          <a:prstGeom prst="rect">
            <a:avLst/>
          </a:prstGeom>
        </p:spPr>
      </p:pic>
      <p:pic>
        <p:nvPicPr>
          <p:cNvPr id="91" name="Picture 90"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805570" y="2572502"/>
            <a:ext cx="165501" cy="223721"/>
          </a:xfrm>
          <a:prstGeom prst="rect">
            <a:avLst/>
          </a:prstGeom>
        </p:spPr>
      </p:pic>
      <p:pic>
        <p:nvPicPr>
          <p:cNvPr id="92" name="Picture 91"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983311" y="2695269"/>
            <a:ext cx="165501" cy="223721"/>
          </a:xfrm>
          <a:prstGeom prst="rect">
            <a:avLst/>
          </a:prstGeom>
        </p:spPr>
      </p:pic>
      <p:pic>
        <p:nvPicPr>
          <p:cNvPr id="93" name="Picture 92"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1050970" y="2928102"/>
            <a:ext cx="165501" cy="223721"/>
          </a:xfrm>
          <a:prstGeom prst="rect">
            <a:avLst/>
          </a:prstGeom>
        </p:spPr>
      </p:pic>
      <p:pic>
        <p:nvPicPr>
          <p:cNvPr id="94" name="Picture 93"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839433" y="2948658"/>
            <a:ext cx="165501" cy="223721"/>
          </a:xfrm>
          <a:prstGeom prst="rect">
            <a:avLst/>
          </a:prstGeom>
        </p:spPr>
      </p:pic>
      <p:pic>
        <p:nvPicPr>
          <p:cNvPr id="95" name="Picture 94"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653169" y="2791572"/>
            <a:ext cx="165501" cy="223721"/>
          </a:xfrm>
          <a:prstGeom prst="rect">
            <a:avLst/>
          </a:prstGeom>
        </p:spPr>
      </p:pic>
      <p:pic>
        <p:nvPicPr>
          <p:cNvPr id="96" name="Picture 95"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822445" y="3184976"/>
            <a:ext cx="165501" cy="223721"/>
          </a:xfrm>
          <a:prstGeom prst="rect">
            <a:avLst/>
          </a:prstGeom>
        </p:spPr>
      </p:pic>
      <p:pic>
        <p:nvPicPr>
          <p:cNvPr id="97" name="Picture 96"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572869" y="3085188"/>
            <a:ext cx="165501" cy="223721"/>
          </a:xfrm>
          <a:prstGeom prst="rect">
            <a:avLst/>
          </a:prstGeom>
        </p:spPr>
      </p:pic>
      <p:pic>
        <p:nvPicPr>
          <p:cNvPr id="98" name="Picture 97"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413599" y="2880178"/>
            <a:ext cx="165501" cy="223721"/>
          </a:xfrm>
          <a:prstGeom prst="rect">
            <a:avLst/>
          </a:prstGeom>
        </p:spPr>
      </p:pic>
      <p:pic>
        <p:nvPicPr>
          <p:cNvPr id="99" name="Picture 98"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2764086" y="3064663"/>
            <a:ext cx="165501" cy="223721"/>
          </a:xfrm>
          <a:prstGeom prst="rect">
            <a:avLst/>
          </a:prstGeom>
        </p:spPr>
      </p:pic>
      <p:pic>
        <p:nvPicPr>
          <p:cNvPr id="100" name="Picture 99"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3009485" y="2473626"/>
            <a:ext cx="165501" cy="223721"/>
          </a:xfrm>
          <a:prstGeom prst="rect">
            <a:avLst/>
          </a:prstGeom>
        </p:spPr>
      </p:pic>
      <p:pic>
        <p:nvPicPr>
          <p:cNvPr id="101" name="Picture 100"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2548062" y="2533043"/>
            <a:ext cx="165501" cy="223721"/>
          </a:xfrm>
          <a:prstGeom prst="rect">
            <a:avLst/>
          </a:prstGeom>
        </p:spPr>
      </p:pic>
      <p:pic>
        <p:nvPicPr>
          <p:cNvPr id="102" name="Picture 101"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2759251" y="2416591"/>
            <a:ext cx="165501" cy="223721"/>
          </a:xfrm>
          <a:prstGeom prst="rect">
            <a:avLst/>
          </a:prstGeom>
        </p:spPr>
      </p:pic>
      <p:pic>
        <p:nvPicPr>
          <p:cNvPr id="103" name="Picture 102"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3102355" y="2753190"/>
            <a:ext cx="165501" cy="223721"/>
          </a:xfrm>
          <a:prstGeom prst="rect">
            <a:avLst/>
          </a:prstGeom>
        </p:spPr>
      </p:pic>
      <p:pic>
        <p:nvPicPr>
          <p:cNvPr id="104" name="Picture 103"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2813477" y="2689650"/>
            <a:ext cx="165501" cy="223721"/>
          </a:xfrm>
          <a:prstGeom prst="rect">
            <a:avLst/>
          </a:prstGeom>
        </p:spPr>
      </p:pic>
      <p:pic>
        <p:nvPicPr>
          <p:cNvPr id="105" name="Picture 104"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2590392" y="2802076"/>
            <a:ext cx="165501" cy="223721"/>
          </a:xfrm>
          <a:prstGeom prst="rect">
            <a:avLst/>
          </a:prstGeom>
        </p:spPr>
      </p:pic>
      <p:pic>
        <p:nvPicPr>
          <p:cNvPr id="106" name="Picture 105"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3100068" y="3013549"/>
            <a:ext cx="165501" cy="223721"/>
          </a:xfrm>
          <a:prstGeom prst="rect">
            <a:avLst/>
          </a:prstGeom>
        </p:spPr>
      </p:pic>
      <p:pic>
        <p:nvPicPr>
          <p:cNvPr id="107" name="Picture 106"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2869484" y="2920647"/>
            <a:ext cx="165501" cy="223721"/>
          </a:xfrm>
          <a:prstGeom prst="rect">
            <a:avLst/>
          </a:prstGeom>
        </p:spPr>
      </p:pic>
      <p:pic>
        <p:nvPicPr>
          <p:cNvPr id="108" name="Picture 107"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2516059" y="3053551"/>
            <a:ext cx="165501" cy="223721"/>
          </a:xfrm>
          <a:prstGeom prst="rect">
            <a:avLst/>
          </a:prstGeom>
        </p:spPr>
      </p:pic>
      <p:pic>
        <p:nvPicPr>
          <p:cNvPr id="115" name="Picture 114"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4212853" y="2752861"/>
            <a:ext cx="165501" cy="223721"/>
          </a:xfrm>
          <a:prstGeom prst="rect">
            <a:avLst/>
          </a:prstGeom>
        </p:spPr>
      </p:pic>
      <p:pic>
        <p:nvPicPr>
          <p:cNvPr id="116" name="Picture 115"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4915651" y="3312417"/>
            <a:ext cx="165501" cy="223721"/>
          </a:xfrm>
          <a:prstGeom prst="rect">
            <a:avLst/>
          </a:prstGeom>
        </p:spPr>
      </p:pic>
      <p:pic>
        <p:nvPicPr>
          <p:cNvPr id="117" name="Picture 116"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4182919" y="2456787"/>
            <a:ext cx="165501" cy="223721"/>
          </a:xfrm>
          <a:prstGeom prst="rect">
            <a:avLst/>
          </a:prstGeom>
        </p:spPr>
      </p:pic>
      <p:pic>
        <p:nvPicPr>
          <p:cNvPr id="118" name="Picture 117"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4437087" y="2384780"/>
            <a:ext cx="165501" cy="223721"/>
          </a:xfrm>
          <a:prstGeom prst="rect">
            <a:avLst/>
          </a:prstGeom>
        </p:spPr>
      </p:pic>
      <p:pic>
        <p:nvPicPr>
          <p:cNvPr id="119" name="Picture 118"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4394966" y="2617736"/>
            <a:ext cx="165501" cy="223721"/>
          </a:xfrm>
          <a:prstGeom prst="rect">
            <a:avLst/>
          </a:prstGeom>
        </p:spPr>
      </p:pic>
      <p:pic>
        <p:nvPicPr>
          <p:cNvPr id="120" name="Picture 119" descr="mosquit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077730">
            <a:off x="4304636" y="3306350"/>
            <a:ext cx="165501" cy="223721"/>
          </a:xfrm>
          <a:prstGeom prst="rect">
            <a:avLst/>
          </a:prstGeom>
        </p:spPr>
      </p:pic>
      <p:pic>
        <p:nvPicPr>
          <p:cNvPr id="121" name="Picture 120" descr="mosquito_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077730">
            <a:off x="430199" y="758227"/>
            <a:ext cx="165501" cy="223721"/>
          </a:xfrm>
          <a:prstGeom prst="rect">
            <a:avLst/>
          </a:prstGeom>
        </p:spPr>
      </p:pic>
      <p:sp>
        <p:nvSpPr>
          <p:cNvPr id="8" name="TextBox 7"/>
          <p:cNvSpPr txBox="1"/>
          <p:nvPr/>
        </p:nvSpPr>
        <p:spPr>
          <a:xfrm>
            <a:off x="3427306" y="3376736"/>
            <a:ext cx="960519" cy="200055"/>
          </a:xfrm>
          <a:prstGeom prst="rect">
            <a:avLst/>
          </a:prstGeom>
          <a:noFill/>
        </p:spPr>
        <p:txBody>
          <a:bodyPr wrap="none" rtlCol="0">
            <a:spAutoFit/>
          </a:bodyPr>
          <a:lstStyle/>
          <a:p>
            <a:r>
              <a:rPr lang="en-GB" sz="700" b="1" dirty="0" err="1" smtClean="0">
                <a:latin typeface="+mn-lt"/>
              </a:rPr>
              <a:t>Légende</a:t>
            </a:r>
            <a:r>
              <a:rPr lang="en-GB" sz="700" b="1" dirty="0" smtClean="0">
                <a:latin typeface="+mn-lt"/>
              </a:rPr>
              <a:t>:     </a:t>
            </a:r>
            <a:r>
              <a:rPr lang="en-GB" sz="700" dirty="0" err="1" smtClean="0">
                <a:latin typeface="+mn-lt"/>
              </a:rPr>
              <a:t>Résistant</a:t>
            </a:r>
            <a:endParaRPr lang="en-GB" sz="700" dirty="0">
              <a:latin typeface="+mn-lt"/>
            </a:endParaRPr>
          </a:p>
        </p:txBody>
      </p:sp>
      <p:sp>
        <p:nvSpPr>
          <p:cNvPr id="68" name="TextBox 67"/>
          <p:cNvSpPr txBox="1"/>
          <p:nvPr/>
        </p:nvSpPr>
        <p:spPr>
          <a:xfrm>
            <a:off x="4507884" y="3376689"/>
            <a:ext cx="486030" cy="200055"/>
          </a:xfrm>
          <a:prstGeom prst="rect">
            <a:avLst/>
          </a:prstGeom>
          <a:noFill/>
        </p:spPr>
        <p:txBody>
          <a:bodyPr wrap="none" rtlCol="0">
            <a:spAutoFit/>
          </a:bodyPr>
          <a:lstStyle/>
          <a:p>
            <a:r>
              <a:rPr lang="en-GB" sz="700" dirty="0" smtClean="0">
                <a:latin typeface="+mn-lt"/>
              </a:rPr>
              <a:t>Sensible</a:t>
            </a:r>
            <a:endParaRPr lang="en-GB" sz="700" dirty="0">
              <a:latin typeface="+mn-lt"/>
            </a:endParaRPr>
          </a:p>
        </p:txBody>
      </p:sp>
      <p:grpSp>
        <p:nvGrpSpPr>
          <p:cNvPr id="132" name="Group 131"/>
          <p:cNvGrpSpPr/>
          <p:nvPr/>
        </p:nvGrpSpPr>
        <p:grpSpPr>
          <a:xfrm>
            <a:off x="1567566" y="545177"/>
            <a:ext cx="470193" cy="713603"/>
            <a:chOff x="1567566" y="638303"/>
            <a:chExt cx="470193" cy="713603"/>
          </a:xfrm>
        </p:grpSpPr>
        <p:sp>
          <p:nvSpPr>
            <p:cNvPr id="162" name="AutoShape 4"/>
            <p:cNvSpPr>
              <a:spLocks noChangeArrowheads="1"/>
            </p:cNvSpPr>
            <p:nvPr/>
          </p:nvSpPr>
          <p:spPr bwMode="auto">
            <a:xfrm>
              <a:off x="1567566" y="703834"/>
              <a:ext cx="470193" cy="648072"/>
            </a:xfrm>
            <a:prstGeom prst="triangle">
              <a:avLst>
                <a:gd name="adj" fmla="val 49995"/>
              </a:avLst>
            </a:prstGeom>
            <a:gradFill rotWithShape="0">
              <a:gsLst>
                <a:gs pos="0">
                  <a:schemeClr val="tx2">
                    <a:lumMod val="60000"/>
                    <a:lumOff val="40000"/>
                  </a:schemeClr>
                </a:gs>
                <a:gs pos="100000">
                  <a:schemeClr val="bg1"/>
                </a:gs>
              </a:gsLst>
              <a:lin ang="5400000" scaled="0"/>
            </a:gradFill>
            <a:ln w="12700">
              <a:solidFill>
                <a:schemeClr val="bg1"/>
              </a:solidFill>
              <a:miter lim="800000"/>
              <a:headEnd/>
              <a:tailEnd/>
            </a:ln>
            <a:effectLst/>
          </p:spPr>
          <p:txBody>
            <a:bodyPr wrap="none" anchor="ctr"/>
            <a:lstStyle/>
            <a:p>
              <a:pPr>
                <a:defRPr/>
              </a:pPr>
              <a:endParaRPr lang="en-US" dirty="0">
                <a:latin typeface="Times New Roman" pitchFamily="18" charset="0"/>
                <a:ea typeface="ＭＳ Ｐゴシック" pitchFamily="34" charset="-128"/>
                <a:cs typeface="+mn-cs"/>
              </a:endParaRPr>
            </a:p>
          </p:txBody>
        </p:sp>
        <p:sp>
          <p:nvSpPr>
            <p:cNvPr id="163" name="AutoShape 17"/>
            <p:cNvSpPr>
              <a:spLocks noChangeArrowheads="1"/>
            </p:cNvSpPr>
            <p:nvPr/>
          </p:nvSpPr>
          <p:spPr bwMode="auto">
            <a:xfrm>
              <a:off x="1768658" y="639578"/>
              <a:ext cx="65775" cy="70734"/>
            </a:xfrm>
            <a:prstGeom prst="triangle">
              <a:avLst>
                <a:gd name="adj" fmla="val 49995"/>
              </a:avLst>
            </a:prstGeom>
            <a:solidFill>
              <a:srgbClr val="FF9933"/>
            </a:solidFill>
            <a:ln w="12700">
              <a:solidFill>
                <a:schemeClr val="tx1"/>
              </a:solidFill>
              <a:miter lim="800000"/>
              <a:headEnd/>
              <a:tailEnd/>
            </a:ln>
          </p:spPr>
          <p:txBody>
            <a:bodyPr wrap="none" anchor="ctr"/>
            <a:lstStyle/>
            <a:p>
              <a:endParaRPr lang="en-GB"/>
            </a:p>
          </p:txBody>
        </p:sp>
        <p:sp>
          <p:nvSpPr>
            <p:cNvPr id="164" name="Line 18"/>
            <p:cNvSpPr>
              <a:spLocks noChangeShapeType="1"/>
            </p:cNvSpPr>
            <p:nvPr/>
          </p:nvSpPr>
          <p:spPr bwMode="auto">
            <a:xfrm flipH="1" flipV="1">
              <a:off x="1762426" y="638303"/>
              <a:ext cx="7200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67" name="Group 166"/>
          <p:cNvGrpSpPr/>
          <p:nvPr/>
        </p:nvGrpSpPr>
        <p:grpSpPr>
          <a:xfrm>
            <a:off x="4151436" y="1618866"/>
            <a:ext cx="470193" cy="713603"/>
            <a:chOff x="1567566" y="638303"/>
            <a:chExt cx="470193" cy="713603"/>
          </a:xfrm>
        </p:grpSpPr>
        <p:sp>
          <p:nvSpPr>
            <p:cNvPr id="168" name="AutoShape 4"/>
            <p:cNvSpPr>
              <a:spLocks noChangeArrowheads="1"/>
            </p:cNvSpPr>
            <p:nvPr/>
          </p:nvSpPr>
          <p:spPr bwMode="auto">
            <a:xfrm>
              <a:off x="1567566" y="703834"/>
              <a:ext cx="470193" cy="648072"/>
            </a:xfrm>
            <a:prstGeom prst="triangle">
              <a:avLst>
                <a:gd name="adj" fmla="val 49995"/>
              </a:avLst>
            </a:prstGeom>
            <a:gradFill rotWithShape="0">
              <a:gsLst>
                <a:gs pos="0">
                  <a:schemeClr val="tx2">
                    <a:lumMod val="60000"/>
                    <a:lumOff val="40000"/>
                  </a:schemeClr>
                </a:gs>
                <a:gs pos="100000">
                  <a:schemeClr val="bg1"/>
                </a:gs>
              </a:gsLst>
              <a:lin ang="5400000" scaled="0"/>
            </a:gradFill>
            <a:ln w="12700">
              <a:solidFill>
                <a:schemeClr val="bg1"/>
              </a:solidFill>
              <a:miter lim="800000"/>
              <a:headEnd/>
              <a:tailEnd/>
            </a:ln>
            <a:effectLst/>
          </p:spPr>
          <p:txBody>
            <a:bodyPr wrap="none" anchor="ctr"/>
            <a:lstStyle/>
            <a:p>
              <a:pPr>
                <a:defRPr/>
              </a:pPr>
              <a:endParaRPr lang="en-US" dirty="0">
                <a:latin typeface="Times New Roman" pitchFamily="18" charset="0"/>
                <a:ea typeface="ＭＳ Ｐゴシック" pitchFamily="34" charset="-128"/>
                <a:cs typeface="+mn-cs"/>
              </a:endParaRPr>
            </a:p>
          </p:txBody>
        </p:sp>
        <p:sp>
          <p:nvSpPr>
            <p:cNvPr id="169" name="AutoShape 17"/>
            <p:cNvSpPr>
              <a:spLocks noChangeArrowheads="1"/>
            </p:cNvSpPr>
            <p:nvPr/>
          </p:nvSpPr>
          <p:spPr bwMode="auto">
            <a:xfrm>
              <a:off x="1768658" y="639578"/>
              <a:ext cx="65775" cy="70734"/>
            </a:xfrm>
            <a:prstGeom prst="triangle">
              <a:avLst>
                <a:gd name="adj" fmla="val 49995"/>
              </a:avLst>
            </a:prstGeom>
            <a:solidFill>
              <a:srgbClr val="FF9933"/>
            </a:solidFill>
            <a:ln w="12700">
              <a:solidFill>
                <a:schemeClr val="tx1"/>
              </a:solidFill>
              <a:miter lim="800000"/>
              <a:headEnd/>
              <a:tailEnd/>
            </a:ln>
          </p:spPr>
          <p:txBody>
            <a:bodyPr wrap="none" anchor="ctr"/>
            <a:lstStyle/>
            <a:p>
              <a:endParaRPr lang="en-GB"/>
            </a:p>
          </p:txBody>
        </p:sp>
        <p:sp>
          <p:nvSpPr>
            <p:cNvPr id="170" name="Line 18"/>
            <p:cNvSpPr>
              <a:spLocks noChangeShapeType="1"/>
            </p:cNvSpPr>
            <p:nvPr/>
          </p:nvSpPr>
          <p:spPr bwMode="auto">
            <a:xfrm flipH="1" flipV="1">
              <a:off x="1762426" y="638303"/>
              <a:ext cx="7200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71" name="Group 170"/>
          <p:cNvGrpSpPr/>
          <p:nvPr/>
        </p:nvGrpSpPr>
        <p:grpSpPr>
          <a:xfrm>
            <a:off x="1584499" y="2372716"/>
            <a:ext cx="470193" cy="713603"/>
            <a:chOff x="1567566" y="638303"/>
            <a:chExt cx="470193" cy="713603"/>
          </a:xfrm>
        </p:grpSpPr>
        <p:sp>
          <p:nvSpPr>
            <p:cNvPr id="172" name="AutoShape 4"/>
            <p:cNvSpPr>
              <a:spLocks noChangeArrowheads="1"/>
            </p:cNvSpPr>
            <p:nvPr/>
          </p:nvSpPr>
          <p:spPr bwMode="auto">
            <a:xfrm>
              <a:off x="1567566" y="703834"/>
              <a:ext cx="470193" cy="648072"/>
            </a:xfrm>
            <a:prstGeom prst="triangle">
              <a:avLst>
                <a:gd name="adj" fmla="val 49995"/>
              </a:avLst>
            </a:prstGeom>
            <a:gradFill rotWithShape="0">
              <a:gsLst>
                <a:gs pos="0">
                  <a:schemeClr val="tx2">
                    <a:lumMod val="60000"/>
                    <a:lumOff val="40000"/>
                  </a:schemeClr>
                </a:gs>
                <a:gs pos="100000">
                  <a:schemeClr val="bg1"/>
                </a:gs>
              </a:gsLst>
              <a:lin ang="5400000" scaled="0"/>
            </a:gradFill>
            <a:ln w="12700">
              <a:solidFill>
                <a:schemeClr val="bg1"/>
              </a:solidFill>
              <a:miter lim="800000"/>
              <a:headEnd/>
              <a:tailEnd/>
            </a:ln>
            <a:effectLst/>
          </p:spPr>
          <p:txBody>
            <a:bodyPr wrap="none" anchor="ctr"/>
            <a:lstStyle/>
            <a:p>
              <a:pPr>
                <a:defRPr/>
              </a:pPr>
              <a:endParaRPr lang="en-US" dirty="0">
                <a:latin typeface="Times New Roman" pitchFamily="18" charset="0"/>
                <a:ea typeface="ＭＳ Ｐゴシック" pitchFamily="34" charset="-128"/>
                <a:cs typeface="+mn-cs"/>
              </a:endParaRPr>
            </a:p>
          </p:txBody>
        </p:sp>
        <p:sp>
          <p:nvSpPr>
            <p:cNvPr id="173" name="AutoShape 17"/>
            <p:cNvSpPr>
              <a:spLocks noChangeArrowheads="1"/>
            </p:cNvSpPr>
            <p:nvPr/>
          </p:nvSpPr>
          <p:spPr bwMode="auto">
            <a:xfrm>
              <a:off x="1768658" y="639578"/>
              <a:ext cx="65775" cy="70734"/>
            </a:xfrm>
            <a:prstGeom prst="triangle">
              <a:avLst>
                <a:gd name="adj" fmla="val 49995"/>
              </a:avLst>
            </a:prstGeom>
            <a:solidFill>
              <a:srgbClr val="FF9933"/>
            </a:solidFill>
            <a:ln w="12700">
              <a:solidFill>
                <a:schemeClr val="tx1"/>
              </a:solidFill>
              <a:miter lim="800000"/>
              <a:headEnd/>
              <a:tailEnd/>
            </a:ln>
          </p:spPr>
          <p:txBody>
            <a:bodyPr wrap="none" anchor="ctr"/>
            <a:lstStyle/>
            <a:p>
              <a:endParaRPr lang="en-GB"/>
            </a:p>
          </p:txBody>
        </p:sp>
        <p:sp>
          <p:nvSpPr>
            <p:cNvPr id="174" name="Line 18"/>
            <p:cNvSpPr>
              <a:spLocks noChangeShapeType="1"/>
            </p:cNvSpPr>
            <p:nvPr/>
          </p:nvSpPr>
          <p:spPr bwMode="auto">
            <a:xfrm flipH="1" flipV="1">
              <a:off x="1762426" y="638303"/>
              <a:ext cx="7200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2" name="U-Turn Arrow 1"/>
          <p:cNvSpPr/>
          <p:nvPr/>
        </p:nvSpPr>
        <p:spPr>
          <a:xfrm rot="5400000">
            <a:off x="2053059" y="75341"/>
            <a:ext cx="432048" cy="3671391"/>
          </a:xfrm>
          <a:prstGeom prst="uturnArrow">
            <a:avLst>
              <a:gd name="adj1" fmla="val 18141"/>
              <a:gd name="adj2" fmla="val 25000"/>
              <a:gd name="adj3" fmla="val 25000"/>
              <a:gd name="adj4" fmla="val 42035"/>
              <a:gd name="adj5" fmla="val 88702"/>
            </a:avLst>
          </a:prstGeom>
          <a:gradFill flip="none" rotWithShape="1">
            <a:gsLst>
              <a:gs pos="76000">
                <a:srgbClr val="FF0000">
                  <a:alpha val="61000"/>
                </a:srgbClr>
              </a:gs>
              <a:gs pos="5000">
                <a:srgbClr val="FFFFFF">
                  <a:alpha val="55000"/>
                </a:srgbClr>
              </a:gs>
            </a:gsLst>
            <a:lin ang="0" scaled="1"/>
            <a:tileRect/>
          </a:gradFill>
          <a:ln w="317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GB" sz="700">
              <a:solidFill>
                <a:schemeClr val="tx1"/>
              </a:solidFill>
              <a:latin typeface="Arial"/>
              <a:cs typeface="Arial"/>
            </a:endParaRPr>
          </a:p>
        </p:txBody>
      </p:sp>
      <p:sp>
        <p:nvSpPr>
          <p:cNvPr id="3" name="TextBox 2"/>
          <p:cNvSpPr txBox="1"/>
          <p:nvPr/>
        </p:nvSpPr>
        <p:spPr>
          <a:xfrm>
            <a:off x="1880950" y="1766058"/>
            <a:ext cx="1378904" cy="200055"/>
          </a:xfrm>
          <a:prstGeom prst="rect">
            <a:avLst/>
          </a:prstGeom>
          <a:noFill/>
        </p:spPr>
        <p:txBody>
          <a:bodyPr wrap="none" rtlCol="0">
            <a:spAutoFit/>
          </a:bodyPr>
          <a:lstStyle/>
          <a:p>
            <a:r>
              <a:rPr lang="en-GB" sz="700" b="1" dirty="0" err="1" smtClean="0">
                <a:latin typeface="+mn-lt"/>
              </a:rPr>
              <a:t>Développement</a:t>
            </a:r>
            <a:r>
              <a:rPr lang="en-GB" sz="700" b="1" dirty="0" smtClean="0">
                <a:latin typeface="+mn-lt"/>
              </a:rPr>
              <a:t> de la résistance</a:t>
            </a:r>
            <a:endParaRPr lang="en-GB" sz="700" b="1" dirty="0">
              <a:latin typeface="+mn-lt"/>
            </a:endParaRPr>
          </a:p>
        </p:txBody>
      </p:sp>
      <p:sp>
        <p:nvSpPr>
          <p:cNvPr id="4" name="Rectangle 3"/>
          <p:cNvSpPr/>
          <p:nvPr/>
        </p:nvSpPr>
        <p:spPr>
          <a:xfrm>
            <a:off x="385808" y="540194"/>
            <a:ext cx="792088" cy="144016"/>
          </a:xfrm>
          <a:prstGeom prst="rect">
            <a:avLst/>
          </a:prstGeom>
          <a:solidFill>
            <a:srgbClr val="FFF975"/>
          </a:solidFill>
          <a:ln w="317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GB" sz="700">
              <a:solidFill>
                <a:schemeClr val="tx1"/>
              </a:solidFill>
              <a:latin typeface="Arial"/>
              <a:ea typeface="ＭＳ Ｐゴシック" charset="0"/>
              <a:cs typeface="Arial"/>
            </a:endParaRPr>
          </a:p>
        </p:txBody>
      </p:sp>
      <p:sp>
        <p:nvSpPr>
          <p:cNvPr id="110" name="Text Box 3"/>
          <p:cNvSpPr txBox="1">
            <a:spLocks noChangeArrowheads="1"/>
          </p:cNvSpPr>
          <p:nvPr/>
        </p:nvSpPr>
        <p:spPr bwMode="auto">
          <a:xfrm>
            <a:off x="326900" y="507991"/>
            <a:ext cx="96988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700" b="1" dirty="0">
                <a:latin typeface="+mn-lt"/>
                <a:cs typeface="+mn-cs"/>
              </a:rPr>
              <a:t> 1. </a:t>
            </a:r>
            <a:r>
              <a:rPr lang="en-GB" sz="700" b="1" dirty="0" err="1" smtClean="0">
                <a:latin typeface="+mn-lt"/>
                <a:cs typeface="+mn-cs"/>
              </a:rPr>
              <a:t>Faible</a:t>
            </a:r>
            <a:r>
              <a:rPr lang="en-GB" sz="700" b="1" dirty="0" smtClean="0">
                <a:latin typeface="+mn-lt"/>
                <a:cs typeface="+mn-cs"/>
              </a:rPr>
              <a:t> résistance</a:t>
            </a:r>
            <a:endParaRPr lang="en-US" sz="700" b="1" dirty="0">
              <a:latin typeface="+mn-lt"/>
              <a:cs typeface="+mn-cs"/>
            </a:endParaRPr>
          </a:p>
        </p:txBody>
      </p:sp>
      <p:sp>
        <p:nvSpPr>
          <p:cNvPr id="111" name="Rectangle 110"/>
          <p:cNvSpPr/>
          <p:nvPr/>
        </p:nvSpPr>
        <p:spPr>
          <a:xfrm>
            <a:off x="3779520" y="541303"/>
            <a:ext cx="1189355" cy="144016"/>
          </a:xfrm>
          <a:prstGeom prst="rect">
            <a:avLst/>
          </a:prstGeom>
          <a:solidFill>
            <a:srgbClr val="FFF975"/>
          </a:solidFill>
          <a:ln w="317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GB" sz="700">
              <a:solidFill>
                <a:schemeClr val="tx1"/>
              </a:solidFill>
              <a:latin typeface="Arial"/>
              <a:ea typeface="ＭＳ Ｐゴシック" charset="0"/>
              <a:cs typeface="Arial"/>
            </a:endParaRPr>
          </a:p>
        </p:txBody>
      </p:sp>
      <p:sp>
        <p:nvSpPr>
          <p:cNvPr id="112" name="Text Box 35"/>
          <p:cNvSpPr txBox="1">
            <a:spLocks noChangeArrowheads="1"/>
          </p:cNvSpPr>
          <p:nvPr/>
        </p:nvSpPr>
        <p:spPr bwMode="auto">
          <a:xfrm>
            <a:off x="3743015" y="506074"/>
            <a:ext cx="143466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spcBef>
                <a:spcPct val="50000"/>
              </a:spcBef>
              <a:defRPr sz="700" b="1">
                <a:cs typeface="+mn-cs"/>
              </a:defRPr>
            </a:lvl1pPr>
          </a:lstStyle>
          <a:p>
            <a:r>
              <a:rPr lang="en-GB" dirty="0">
                <a:latin typeface="+mn-lt"/>
              </a:rPr>
              <a:t>2. </a:t>
            </a:r>
            <a:r>
              <a:rPr lang="en-GB" dirty="0" err="1" smtClean="0">
                <a:latin typeface="+mn-lt"/>
              </a:rPr>
              <a:t>Croissance</a:t>
            </a:r>
            <a:r>
              <a:rPr lang="en-GB" dirty="0" smtClean="0">
                <a:latin typeface="+mn-lt"/>
              </a:rPr>
              <a:t> de la résistance</a:t>
            </a:r>
            <a:endParaRPr lang="en-US" dirty="0">
              <a:latin typeface="+mn-lt"/>
            </a:endParaRPr>
          </a:p>
        </p:txBody>
      </p:sp>
      <p:sp>
        <p:nvSpPr>
          <p:cNvPr id="114" name="Rectangle 113"/>
          <p:cNvSpPr/>
          <p:nvPr/>
        </p:nvSpPr>
        <p:spPr>
          <a:xfrm>
            <a:off x="381528" y="2237260"/>
            <a:ext cx="1058955" cy="216024"/>
          </a:xfrm>
          <a:prstGeom prst="rect">
            <a:avLst/>
          </a:prstGeom>
          <a:solidFill>
            <a:srgbClr val="FFF975"/>
          </a:solidFill>
          <a:ln w="317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GB" sz="700">
              <a:solidFill>
                <a:schemeClr val="tx1"/>
              </a:solidFill>
              <a:latin typeface="Arial"/>
              <a:ea typeface="ＭＳ Ｐゴシック" charset="0"/>
              <a:cs typeface="Arial"/>
            </a:endParaRPr>
          </a:p>
        </p:txBody>
      </p:sp>
      <p:sp>
        <p:nvSpPr>
          <p:cNvPr id="123" name="Text Box 53"/>
          <p:cNvSpPr txBox="1">
            <a:spLocks noChangeArrowheads="1"/>
          </p:cNvSpPr>
          <p:nvPr/>
        </p:nvSpPr>
        <p:spPr bwMode="auto">
          <a:xfrm>
            <a:off x="343385" y="2182184"/>
            <a:ext cx="11225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spcBef>
                <a:spcPct val="50000"/>
              </a:spcBef>
              <a:defRPr sz="700" b="1">
                <a:cs typeface="+mn-cs"/>
              </a:defRPr>
            </a:lvl1pPr>
          </a:lstStyle>
          <a:p>
            <a:pPr algn="ctr"/>
            <a:r>
              <a:rPr lang="en-GB" dirty="0">
                <a:latin typeface="+mn-lt"/>
              </a:rPr>
              <a:t>4. </a:t>
            </a:r>
            <a:r>
              <a:rPr lang="en-GB" dirty="0" err="1" smtClean="0">
                <a:latin typeface="+mn-lt"/>
              </a:rPr>
              <a:t>Majorité</a:t>
            </a:r>
            <a:r>
              <a:rPr lang="en-GB" dirty="0" smtClean="0">
                <a:latin typeface="+mn-lt"/>
              </a:rPr>
              <a:t> de la </a:t>
            </a:r>
            <a:r>
              <a:rPr lang="en-GB" dirty="0">
                <a:latin typeface="+mn-lt"/>
              </a:rPr>
              <a:t>population </a:t>
            </a:r>
            <a:r>
              <a:rPr lang="en-GB" dirty="0" err="1" smtClean="0">
                <a:latin typeface="+mn-lt"/>
              </a:rPr>
              <a:t>résistante</a:t>
            </a:r>
            <a:endParaRPr lang="en-US" dirty="0">
              <a:latin typeface="+mn-lt"/>
            </a:endParaRPr>
          </a:p>
        </p:txBody>
      </p:sp>
      <p:sp>
        <p:nvSpPr>
          <p:cNvPr id="126" name="Rectangle 125"/>
          <p:cNvSpPr/>
          <p:nvPr/>
        </p:nvSpPr>
        <p:spPr>
          <a:xfrm>
            <a:off x="2393535" y="2158270"/>
            <a:ext cx="1090932" cy="251088"/>
          </a:xfrm>
          <a:prstGeom prst="rect">
            <a:avLst/>
          </a:prstGeom>
          <a:solidFill>
            <a:srgbClr val="FFF975"/>
          </a:solidFill>
          <a:ln w="3175" algn="ctr">
            <a:solidFill>
              <a:srgbClr val="000000"/>
            </a:solidFill>
            <a:miter lim="800000"/>
            <a:headEnd/>
            <a:tailEnd/>
          </a:ln>
          <a:effectLst>
            <a:outerShdw blurRad="50800" dist="38100" dir="2700000" algn="ctr" rotWithShape="0">
              <a:schemeClr val="tx1">
                <a:alpha val="43000"/>
              </a:schemeClr>
            </a:outerShdw>
          </a:effectLst>
        </p:spPr>
        <p:txBody>
          <a:bodyPr/>
          <a:lstStyle/>
          <a:p>
            <a:pPr fontAlgn="auto">
              <a:spcBef>
                <a:spcPts val="0"/>
              </a:spcBef>
              <a:spcAft>
                <a:spcPts val="0"/>
              </a:spcAft>
            </a:pPr>
            <a:endParaRPr lang="en-GB" sz="700" dirty="0">
              <a:solidFill>
                <a:schemeClr val="tx1"/>
              </a:solidFill>
              <a:latin typeface="Arial"/>
              <a:ea typeface="ＭＳ Ｐゴシック" charset="0"/>
              <a:cs typeface="Arial"/>
            </a:endParaRPr>
          </a:p>
        </p:txBody>
      </p:sp>
      <p:sp>
        <p:nvSpPr>
          <p:cNvPr id="127" name="Text Box 41"/>
          <p:cNvSpPr txBox="1">
            <a:spLocks noChangeArrowheads="1"/>
          </p:cNvSpPr>
          <p:nvPr/>
        </p:nvSpPr>
        <p:spPr bwMode="auto">
          <a:xfrm>
            <a:off x="2308812" y="2122646"/>
            <a:ext cx="12661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spcBef>
                <a:spcPct val="50000"/>
              </a:spcBef>
              <a:defRPr sz="700" b="1">
                <a:cs typeface="+mn-cs"/>
              </a:defRPr>
            </a:lvl1pPr>
          </a:lstStyle>
          <a:p>
            <a:pPr algn="ctr"/>
            <a:r>
              <a:rPr lang="en-GB" dirty="0">
                <a:latin typeface="+mn-lt"/>
              </a:rPr>
              <a:t>3. </a:t>
            </a:r>
            <a:r>
              <a:rPr lang="en-GB" dirty="0" err="1" smtClean="0">
                <a:latin typeface="+mn-lt"/>
              </a:rPr>
              <a:t>Sélection</a:t>
            </a:r>
            <a:r>
              <a:rPr lang="en-GB" dirty="0" smtClean="0">
                <a:latin typeface="+mn-lt"/>
              </a:rPr>
              <a:t> </a:t>
            </a:r>
            <a:r>
              <a:rPr lang="en-GB" dirty="0" err="1" smtClean="0">
                <a:latin typeface="+mn-lt"/>
              </a:rPr>
              <a:t>supplémentaire</a:t>
            </a:r>
            <a:r>
              <a:rPr lang="en-GB" dirty="0" smtClean="0">
                <a:latin typeface="+mn-lt"/>
              </a:rPr>
              <a:t> de la résistance</a:t>
            </a:r>
            <a:endParaRPr lang="en-US" u="sng" dirty="0">
              <a:solidFill>
                <a:srgbClr val="FF0000"/>
              </a:solidFill>
              <a:latin typeface="+mn-lt"/>
            </a:endParaRPr>
          </a:p>
        </p:txBody>
      </p:sp>
    </p:spTree>
    <p:extLst>
      <p:ext uri="{BB962C8B-B14F-4D97-AF65-F5344CB8AC3E}">
        <p14:creationId xmlns:p14="http://schemas.microsoft.com/office/powerpoint/2010/main" val="321828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49225" y="131763"/>
            <a:ext cx="5067300" cy="214312"/>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sp>
        <p:nvSpPr>
          <p:cNvPr id="3" name="Round Diagonal Corner Rectangle 2"/>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sp>
        <p:nvSpPr>
          <p:cNvPr id="20483" name="Rectangle 81"/>
          <p:cNvSpPr>
            <a:spLocks noChangeArrowheads="1"/>
          </p:cNvSpPr>
          <p:nvPr/>
        </p:nvSpPr>
        <p:spPr bwMode="auto">
          <a:xfrm>
            <a:off x="171450" y="90488"/>
            <a:ext cx="18181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dirty="0" smtClean="0">
                <a:solidFill>
                  <a:schemeClr val="bg1"/>
                </a:solidFill>
                <a:latin typeface="Calibri" charset="0"/>
              </a:rPr>
              <a:t>Mode </a:t>
            </a:r>
            <a:r>
              <a:rPr lang="en-GB" b="1" dirty="0" err="1" smtClean="0">
                <a:solidFill>
                  <a:schemeClr val="bg1"/>
                </a:solidFill>
                <a:latin typeface="Calibri" charset="0"/>
              </a:rPr>
              <a:t>d’action</a:t>
            </a:r>
            <a:r>
              <a:rPr lang="en-GB" b="1" dirty="0" smtClean="0">
                <a:solidFill>
                  <a:schemeClr val="bg1"/>
                </a:solidFill>
                <a:latin typeface="Calibri" charset="0"/>
              </a:rPr>
              <a:t> des insecticides</a:t>
            </a:r>
            <a:endParaRPr lang="en-GB" b="1" dirty="0">
              <a:solidFill>
                <a:schemeClr val="bg1"/>
              </a:solidFill>
              <a:latin typeface="Calibri" charset="0"/>
            </a:endParaRPr>
          </a:p>
        </p:txBody>
      </p:sp>
      <p:sp>
        <p:nvSpPr>
          <p:cNvPr id="20484" name="Rectangle 82"/>
          <p:cNvSpPr>
            <a:spLocks noChangeArrowheads="1"/>
          </p:cNvSpPr>
          <p:nvPr/>
        </p:nvSpPr>
        <p:spPr bwMode="auto">
          <a:xfrm>
            <a:off x="141288" y="411386"/>
            <a:ext cx="502285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dirty="0" smtClean="0">
                <a:latin typeface="Calibri" pitchFamily="34" charset="0"/>
              </a:rPr>
              <a:t>Les </a:t>
            </a:r>
            <a:r>
              <a:rPr lang="fr-FR" dirty="0">
                <a:latin typeface="Calibri" pitchFamily="34" charset="0"/>
              </a:rPr>
              <a:t>insecticides peuvent être classés </a:t>
            </a:r>
            <a:r>
              <a:rPr lang="fr-FR" dirty="0" smtClean="0">
                <a:latin typeface="Calibri" pitchFamily="34" charset="0"/>
              </a:rPr>
              <a:t>par Mode d‘Action </a:t>
            </a:r>
            <a:r>
              <a:rPr lang="fr-FR" dirty="0">
                <a:latin typeface="Calibri" pitchFamily="34" charset="0"/>
              </a:rPr>
              <a:t>(MoA) </a:t>
            </a:r>
            <a:r>
              <a:rPr lang="fr-FR" dirty="0" smtClean="0">
                <a:latin typeface="Calibri" pitchFamily="34" charset="0"/>
              </a:rPr>
              <a:t>selon </a:t>
            </a:r>
            <a:r>
              <a:rPr lang="fr-FR" dirty="0">
                <a:latin typeface="Calibri" pitchFamily="34" charset="0"/>
              </a:rPr>
              <a:t>leur site d'action. </a:t>
            </a:r>
            <a:r>
              <a:rPr lang="fr-FR" dirty="0" smtClean="0">
                <a:latin typeface="Calibri" pitchFamily="34" charset="0"/>
              </a:rPr>
              <a:t>Différents insecticides </a:t>
            </a:r>
            <a:r>
              <a:rPr lang="fr-FR" dirty="0">
                <a:latin typeface="Calibri" pitchFamily="34" charset="0"/>
              </a:rPr>
              <a:t>peuvent avoir </a:t>
            </a:r>
            <a:r>
              <a:rPr lang="fr-FR" dirty="0" smtClean="0">
                <a:latin typeface="Calibri" pitchFamily="34" charset="0"/>
              </a:rPr>
              <a:t>le même </a:t>
            </a:r>
            <a:r>
              <a:rPr lang="fr-FR" dirty="0">
                <a:latin typeface="Calibri" pitchFamily="34" charset="0"/>
              </a:rPr>
              <a:t>site </a:t>
            </a:r>
            <a:r>
              <a:rPr lang="fr-FR" dirty="0" smtClean="0">
                <a:latin typeface="Calibri" pitchFamily="34" charset="0"/>
              </a:rPr>
              <a:t>cible </a:t>
            </a:r>
            <a:r>
              <a:rPr lang="fr-FR" dirty="0">
                <a:latin typeface="Calibri" pitchFamily="34" charset="0"/>
              </a:rPr>
              <a:t>au sein </a:t>
            </a:r>
            <a:r>
              <a:rPr lang="fr-FR" dirty="0" smtClean="0">
                <a:latin typeface="Calibri" pitchFamily="34" charset="0"/>
              </a:rPr>
              <a:t>d’un insecte</a:t>
            </a:r>
            <a:r>
              <a:rPr lang="fr-FR" dirty="0">
                <a:latin typeface="Calibri" pitchFamily="34" charset="0"/>
              </a:rPr>
              <a:t>. </a:t>
            </a:r>
            <a:r>
              <a:rPr lang="fr-FR" dirty="0" smtClean="0">
                <a:latin typeface="Calibri" pitchFamily="34" charset="0"/>
              </a:rPr>
              <a:t>Les insecticides </a:t>
            </a:r>
            <a:r>
              <a:rPr lang="fr-FR" dirty="0">
                <a:latin typeface="Calibri" pitchFamily="34" charset="0"/>
              </a:rPr>
              <a:t>de la même </a:t>
            </a:r>
            <a:r>
              <a:rPr lang="fr-FR" dirty="0">
                <a:solidFill>
                  <a:srgbClr val="000000"/>
                </a:solidFill>
                <a:latin typeface="Calibri" pitchFamily="34" charset="0"/>
              </a:rPr>
              <a:t>classe chimique, </a:t>
            </a:r>
            <a:r>
              <a:rPr lang="fr-FR" dirty="0" smtClean="0">
                <a:solidFill>
                  <a:srgbClr val="000000"/>
                </a:solidFill>
                <a:latin typeface="Calibri" pitchFamily="34" charset="0"/>
              </a:rPr>
              <a:t>ex: </a:t>
            </a:r>
            <a:r>
              <a:rPr lang="fr-FR" dirty="0" err="1" smtClean="0">
                <a:solidFill>
                  <a:srgbClr val="000000"/>
                </a:solidFill>
                <a:latin typeface="Calibri" pitchFamily="34" charset="0"/>
              </a:rPr>
              <a:t>pyréthrinoïdes</a:t>
            </a:r>
            <a:r>
              <a:rPr lang="fr-FR" dirty="0">
                <a:solidFill>
                  <a:srgbClr val="000000"/>
                </a:solidFill>
                <a:latin typeface="Calibri" pitchFamily="34" charset="0"/>
              </a:rPr>
              <a:t>, </a:t>
            </a:r>
            <a:r>
              <a:rPr lang="fr-FR" dirty="0" smtClean="0">
                <a:solidFill>
                  <a:srgbClr val="000000"/>
                </a:solidFill>
                <a:latin typeface="Calibri" pitchFamily="34" charset="0"/>
              </a:rPr>
              <a:t>auront </a:t>
            </a:r>
            <a:r>
              <a:rPr lang="fr-FR" dirty="0">
                <a:solidFill>
                  <a:srgbClr val="000000"/>
                </a:solidFill>
                <a:latin typeface="Calibri" pitchFamily="34" charset="0"/>
              </a:rPr>
              <a:t>le même MoA. Il </a:t>
            </a:r>
            <a:r>
              <a:rPr lang="fr-FR" dirty="0" smtClean="0">
                <a:solidFill>
                  <a:srgbClr val="000000"/>
                </a:solidFill>
                <a:latin typeface="Calibri" pitchFamily="34" charset="0"/>
              </a:rPr>
              <a:t>existe </a:t>
            </a:r>
            <a:r>
              <a:rPr lang="fr-FR" dirty="0">
                <a:solidFill>
                  <a:srgbClr val="000000"/>
                </a:solidFill>
                <a:latin typeface="Calibri" pitchFamily="34" charset="0"/>
              </a:rPr>
              <a:t>de nombreux produits </a:t>
            </a:r>
            <a:r>
              <a:rPr lang="fr-FR" dirty="0" smtClean="0">
                <a:solidFill>
                  <a:srgbClr val="000000"/>
                </a:solidFill>
                <a:latin typeface="Calibri" pitchFamily="34" charset="0"/>
              </a:rPr>
              <a:t>commerciaux différents, </a:t>
            </a:r>
            <a:r>
              <a:rPr lang="fr-FR" dirty="0">
                <a:solidFill>
                  <a:srgbClr val="000000"/>
                </a:solidFill>
                <a:latin typeface="Calibri" pitchFamily="34" charset="0"/>
              </a:rPr>
              <a:t>basés sur </a:t>
            </a:r>
            <a:r>
              <a:rPr lang="fr-FR" dirty="0" smtClean="0">
                <a:solidFill>
                  <a:srgbClr val="000000"/>
                </a:solidFill>
                <a:latin typeface="Calibri" pitchFamily="34" charset="0"/>
              </a:rPr>
              <a:t>des </a:t>
            </a:r>
            <a:r>
              <a:rPr lang="fr-FR" dirty="0">
                <a:solidFill>
                  <a:srgbClr val="000000"/>
                </a:solidFill>
                <a:latin typeface="Calibri" pitchFamily="34" charset="0"/>
              </a:rPr>
              <a:t>insecticides de la même classe chimique</a:t>
            </a:r>
            <a:r>
              <a:rPr lang="fr-FR" dirty="0" smtClean="0">
                <a:solidFill>
                  <a:srgbClr val="000000"/>
                </a:solidFill>
                <a:latin typeface="Calibri" pitchFamily="34" charset="0"/>
              </a:rPr>
              <a:t>.</a:t>
            </a:r>
            <a:endParaRPr lang="en-GB" altLang="ja-JP" dirty="0" smtClean="0">
              <a:solidFill>
                <a:srgbClr val="000000"/>
              </a:solidFill>
              <a:latin typeface="Calibri" pitchFamily="34" charset="0"/>
            </a:endParaRPr>
          </a:p>
          <a:p>
            <a:pPr algn="just"/>
            <a:endParaRPr lang="en-GB" altLang="ja-JP" sz="800" dirty="0" smtClean="0">
              <a:solidFill>
                <a:srgbClr val="000000"/>
              </a:solidFill>
              <a:latin typeface="Calibri" pitchFamily="34" charset="0"/>
            </a:endParaRPr>
          </a:p>
          <a:p>
            <a:pPr algn="just"/>
            <a:r>
              <a:rPr lang="fr-FR" dirty="0" smtClean="0">
                <a:solidFill>
                  <a:srgbClr val="000000"/>
                </a:solidFill>
                <a:latin typeface="Calibri" pitchFamily="34" charset="0"/>
              </a:rPr>
              <a:t>IRAC </a:t>
            </a:r>
            <a:r>
              <a:rPr lang="fr-FR" dirty="0">
                <a:solidFill>
                  <a:srgbClr val="000000"/>
                </a:solidFill>
                <a:latin typeface="Calibri" pitchFamily="34" charset="0"/>
              </a:rPr>
              <a:t>a </a:t>
            </a:r>
            <a:r>
              <a:rPr lang="fr-FR" dirty="0" smtClean="0">
                <a:solidFill>
                  <a:srgbClr val="000000"/>
                </a:solidFill>
                <a:latin typeface="Calibri" pitchFamily="34" charset="0"/>
              </a:rPr>
              <a:t>élaboré </a:t>
            </a:r>
            <a:r>
              <a:rPr lang="fr-FR" dirty="0">
                <a:solidFill>
                  <a:srgbClr val="000000"/>
                </a:solidFill>
                <a:latin typeface="Calibri" pitchFamily="34" charset="0"/>
              </a:rPr>
              <a:t>une classification complète de tous les insecticides disponibles dans le commerce, permettant à des produits ayant le même MoA d'être facilement </a:t>
            </a:r>
            <a:r>
              <a:rPr lang="fr-FR" dirty="0" smtClean="0">
                <a:solidFill>
                  <a:srgbClr val="000000"/>
                </a:solidFill>
                <a:latin typeface="Calibri" pitchFamily="34" charset="0"/>
              </a:rPr>
              <a:t>identifiés. Passer d’un produit à un autre, avec le même mode d’action, a peu d’intérêt dans le cadre d’une </a:t>
            </a:r>
            <a:r>
              <a:rPr lang="fr-FR" dirty="0">
                <a:solidFill>
                  <a:srgbClr val="000000"/>
                </a:solidFill>
                <a:latin typeface="Calibri" pitchFamily="34" charset="0"/>
              </a:rPr>
              <a:t>G</a:t>
            </a:r>
            <a:r>
              <a:rPr lang="fr-FR" dirty="0" smtClean="0">
                <a:solidFill>
                  <a:srgbClr val="000000"/>
                </a:solidFill>
                <a:latin typeface="Calibri" pitchFamily="34" charset="0"/>
              </a:rPr>
              <a:t>estion </a:t>
            </a:r>
            <a:r>
              <a:rPr lang="fr-FR" dirty="0">
                <a:solidFill>
                  <a:srgbClr val="000000"/>
                </a:solidFill>
                <a:latin typeface="Calibri" pitchFamily="34" charset="0"/>
              </a:rPr>
              <a:t>de la </a:t>
            </a:r>
            <a:r>
              <a:rPr lang="fr-FR" dirty="0" smtClean="0">
                <a:solidFill>
                  <a:srgbClr val="000000"/>
                </a:solidFill>
                <a:latin typeface="Calibri" pitchFamily="34" charset="0"/>
              </a:rPr>
              <a:t>Résistance </a:t>
            </a:r>
            <a:r>
              <a:rPr lang="fr-FR" dirty="0">
                <a:solidFill>
                  <a:srgbClr val="000000"/>
                </a:solidFill>
                <a:latin typeface="Calibri" pitchFamily="34" charset="0"/>
              </a:rPr>
              <a:t>aux </a:t>
            </a:r>
            <a:r>
              <a:rPr lang="fr-FR" dirty="0" smtClean="0">
                <a:solidFill>
                  <a:srgbClr val="000000"/>
                </a:solidFill>
                <a:latin typeface="Calibri" pitchFamily="34" charset="0"/>
              </a:rPr>
              <a:t>Insecticides (GRI). Les produits d'une même classe de </a:t>
            </a:r>
            <a:r>
              <a:rPr lang="fr-FR" dirty="0">
                <a:solidFill>
                  <a:srgbClr val="000000"/>
                </a:solidFill>
                <a:latin typeface="Calibri" pitchFamily="34" charset="0"/>
              </a:rPr>
              <a:t>MoA </a:t>
            </a:r>
            <a:r>
              <a:rPr lang="fr-FR" dirty="0" smtClean="0">
                <a:solidFill>
                  <a:srgbClr val="000000"/>
                </a:solidFill>
                <a:latin typeface="Calibri" pitchFamily="34" charset="0"/>
              </a:rPr>
              <a:t>exposeront les </a:t>
            </a:r>
            <a:r>
              <a:rPr lang="fr-FR" dirty="0">
                <a:solidFill>
                  <a:srgbClr val="000000"/>
                </a:solidFill>
                <a:latin typeface="Calibri" pitchFamily="34" charset="0"/>
              </a:rPr>
              <a:t>insectes à la pression de sélection pour les mêmes mécanismes de résistance</a:t>
            </a:r>
            <a:r>
              <a:rPr lang="fr-FR" dirty="0" smtClean="0">
                <a:solidFill>
                  <a:srgbClr val="000000"/>
                </a:solidFill>
                <a:latin typeface="Calibri" pitchFamily="34" charset="0"/>
              </a:rPr>
              <a:t>.</a:t>
            </a:r>
            <a:endParaRPr lang="en-GB" altLang="ja-JP" dirty="0" smtClean="0">
              <a:solidFill>
                <a:srgbClr val="000000"/>
              </a:solidFill>
              <a:latin typeface="Calibri" pitchFamily="34" charset="0"/>
            </a:endParaRPr>
          </a:p>
          <a:p>
            <a:pPr algn="just"/>
            <a:endParaRPr lang="en-GB" altLang="ja-JP" sz="800" dirty="0" smtClean="0">
              <a:solidFill>
                <a:srgbClr val="000000"/>
              </a:solidFill>
              <a:latin typeface="Calibri" pitchFamily="34" charset="0"/>
            </a:endParaRPr>
          </a:p>
          <a:p>
            <a:pPr algn="just"/>
            <a:r>
              <a:rPr lang="fr-FR" dirty="0">
                <a:solidFill>
                  <a:srgbClr val="000000"/>
                </a:solidFill>
                <a:latin typeface="Calibri" pitchFamily="34" charset="0"/>
              </a:rPr>
              <a:t>Par conséquent, lors de la sélection des produits pour </a:t>
            </a:r>
            <a:r>
              <a:rPr lang="fr-FR" dirty="0" smtClean="0">
                <a:solidFill>
                  <a:srgbClr val="000000"/>
                </a:solidFill>
                <a:latin typeface="Calibri" pitchFamily="34" charset="0"/>
              </a:rPr>
              <a:t>une GRI, </a:t>
            </a:r>
            <a:r>
              <a:rPr lang="fr-FR" dirty="0">
                <a:solidFill>
                  <a:srgbClr val="000000"/>
                </a:solidFill>
                <a:latin typeface="Calibri" pitchFamily="34" charset="0"/>
              </a:rPr>
              <a:t>il est essentiel </a:t>
            </a:r>
            <a:r>
              <a:rPr lang="fr-FR" dirty="0" smtClean="0">
                <a:solidFill>
                  <a:srgbClr val="000000"/>
                </a:solidFill>
                <a:latin typeface="Calibri" pitchFamily="34" charset="0"/>
              </a:rPr>
              <a:t>d'identifier la classe de MoA dont le </a:t>
            </a:r>
            <a:r>
              <a:rPr lang="fr-FR" dirty="0">
                <a:solidFill>
                  <a:srgbClr val="000000"/>
                </a:solidFill>
                <a:latin typeface="Calibri" pitchFamily="34" charset="0"/>
              </a:rPr>
              <a:t>produit </a:t>
            </a:r>
            <a:r>
              <a:rPr lang="fr-FR" dirty="0" smtClean="0">
                <a:solidFill>
                  <a:srgbClr val="000000"/>
                </a:solidFill>
                <a:latin typeface="Calibri" pitchFamily="34" charset="0"/>
              </a:rPr>
              <a:t>sélectionné provient. Remplacer un </a:t>
            </a:r>
            <a:r>
              <a:rPr lang="fr-FR" dirty="0" err="1">
                <a:solidFill>
                  <a:srgbClr val="000000"/>
                </a:solidFill>
                <a:latin typeface="Calibri" pitchFamily="34" charset="0"/>
              </a:rPr>
              <a:t>pyréthrinoïde</a:t>
            </a:r>
            <a:r>
              <a:rPr lang="fr-FR" dirty="0">
                <a:solidFill>
                  <a:srgbClr val="000000"/>
                </a:solidFill>
                <a:latin typeface="Calibri" pitchFamily="34" charset="0"/>
              </a:rPr>
              <a:t> </a:t>
            </a:r>
            <a:r>
              <a:rPr lang="fr-FR" dirty="0" smtClean="0">
                <a:solidFill>
                  <a:srgbClr val="000000"/>
                </a:solidFill>
                <a:latin typeface="Calibri" pitchFamily="34" charset="0"/>
              </a:rPr>
              <a:t>par </a:t>
            </a:r>
            <a:r>
              <a:rPr lang="fr-FR" dirty="0">
                <a:solidFill>
                  <a:srgbClr val="000000"/>
                </a:solidFill>
                <a:latin typeface="Calibri" pitchFamily="34" charset="0"/>
              </a:rPr>
              <a:t>un </a:t>
            </a:r>
            <a:r>
              <a:rPr lang="fr-FR" dirty="0" smtClean="0">
                <a:solidFill>
                  <a:srgbClr val="000000"/>
                </a:solidFill>
                <a:latin typeface="Calibri" pitchFamily="34" charset="0"/>
              </a:rPr>
              <a:t>autre, exposera </a:t>
            </a:r>
            <a:r>
              <a:rPr lang="fr-FR" dirty="0">
                <a:solidFill>
                  <a:srgbClr val="000000"/>
                </a:solidFill>
                <a:latin typeface="Calibri" pitchFamily="34" charset="0"/>
              </a:rPr>
              <a:t>simplement la population de moustiques </a:t>
            </a:r>
            <a:r>
              <a:rPr lang="fr-FR" dirty="0" smtClean="0">
                <a:solidFill>
                  <a:srgbClr val="000000"/>
                </a:solidFill>
                <a:latin typeface="Calibri" pitchFamily="34" charset="0"/>
              </a:rPr>
              <a:t>au </a:t>
            </a:r>
            <a:r>
              <a:rPr lang="fr-FR" dirty="0">
                <a:solidFill>
                  <a:srgbClr val="000000"/>
                </a:solidFill>
                <a:latin typeface="Calibri" pitchFamily="34" charset="0"/>
              </a:rPr>
              <a:t>même MoA et </a:t>
            </a:r>
            <a:r>
              <a:rPr lang="fr-FR" dirty="0" smtClean="0">
                <a:solidFill>
                  <a:srgbClr val="000000"/>
                </a:solidFill>
                <a:latin typeface="Calibri" pitchFamily="34" charset="0"/>
              </a:rPr>
              <a:t>n'aura </a:t>
            </a:r>
            <a:r>
              <a:rPr lang="fr-FR" dirty="0">
                <a:solidFill>
                  <a:srgbClr val="000000"/>
                </a:solidFill>
                <a:latin typeface="Calibri" pitchFamily="34" charset="0"/>
              </a:rPr>
              <a:t>aucune valeur </a:t>
            </a:r>
            <a:r>
              <a:rPr lang="fr-FR" dirty="0" smtClean="0">
                <a:solidFill>
                  <a:srgbClr val="000000"/>
                </a:solidFill>
                <a:latin typeface="Calibri" pitchFamily="34" charset="0"/>
              </a:rPr>
              <a:t>pour gérer la </a:t>
            </a:r>
            <a:r>
              <a:rPr lang="fr-FR" dirty="0">
                <a:solidFill>
                  <a:srgbClr val="000000"/>
                </a:solidFill>
                <a:latin typeface="Calibri" pitchFamily="34" charset="0"/>
              </a:rPr>
              <a:t>résistance.</a:t>
            </a:r>
          </a:p>
          <a:p>
            <a:pPr algn="just"/>
            <a:endParaRPr lang="en-GB" altLang="ja-JP" sz="800" dirty="0" smtClean="0">
              <a:solidFill>
                <a:srgbClr val="000000"/>
              </a:solidFill>
              <a:latin typeface="Calibri" pitchFamily="34" charset="0"/>
            </a:endParaRPr>
          </a:p>
          <a:p>
            <a:pPr algn="just"/>
            <a:r>
              <a:rPr lang="fr-FR" dirty="0" smtClean="0">
                <a:solidFill>
                  <a:srgbClr val="000000"/>
                </a:solidFill>
                <a:latin typeface="Calibri" pitchFamily="34" charset="0"/>
              </a:rPr>
              <a:t>La classification de </a:t>
            </a:r>
            <a:r>
              <a:rPr lang="fr-FR" dirty="0">
                <a:solidFill>
                  <a:srgbClr val="000000"/>
                </a:solidFill>
                <a:latin typeface="Calibri" pitchFamily="34" charset="0"/>
              </a:rPr>
              <a:t>MoA </a:t>
            </a:r>
            <a:r>
              <a:rPr lang="fr-FR" dirty="0" smtClean="0">
                <a:solidFill>
                  <a:srgbClr val="000000"/>
                </a:solidFill>
                <a:latin typeface="Calibri" pitchFamily="34" charset="0"/>
              </a:rPr>
              <a:t>d’IRAC, attribue chaque </a:t>
            </a:r>
            <a:r>
              <a:rPr lang="fr-FR" dirty="0">
                <a:solidFill>
                  <a:srgbClr val="000000"/>
                </a:solidFill>
                <a:latin typeface="Calibri" pitchFamily="34" charset="0"/>
              </a:rPr>
              <a:t>insecticide à un groupe chiffré en se basant sur son site cible. Les </a:t>
            </a:r>
            <a:r>
              <a:rPr lang="fr-FR" dirty="0">
                <a:latin typeface="Calibri" pitchFamily="34" charset="0"/>
              </a:rPr>
              <a:t>sous-groupes c</a:t>
            </a:r>
            <a:r>
              <a:rPr lang="fr-FR" dirty="0" smtClean="0">
                <a:latin typeface="Calibri" pitchFamily="34" charset="0"/>
              </a:rPr>
              <a:t>himiques sont </a:t>
            </a:r>
            <a:r>
              <a:rPr lang="fr-FR" dirty="0">
                <a:latin typeface="Calibri" pitchFamily="34" charset="0"/>
              </a:rPr>
              <a:t>identifiés par une lettre, par exemple</a:t>
            </a:r>
            <a:r>
              <a:rPr lang="fr-FR" dirty="0" smtClean="0">
                <a:latin typeface="Calibri" pitchFamily="34" charset="0"/>
              </a:rPr>
              <a:t>, il a été attribué aux </a:t>
            </a:r>
            <a:r>
              <a:rPr lang="fr-FR" dirty="0" err="1" smtClean="0">
                <a:latin typeface="Calibri" pitchFamily="34" charset="0"/>
              </a:rPr>
              <a:t>pyréthrinoïdes</a:t>
            </a:r>
            <a:r>
              <a:rPr lang="fr-FR" dirty="0" smtClean="0">
                <a:latin typeface="Calibri" pitchFamily="34" charset="0"/>
              </a:rPr>
              <a:t>, la classification: IRAC MoA 3A.</a:t>
            </a:r>
            <a:endParaRPr lang="fr-FR" dirty="0">
              <a:latin typeface="Calibri" pitchFamily="34" charset="0"/>
            </a:endParaRPr>
          </a:p>
          <a:p>
            <a:pPr algn="just"/>
            <a:endParaRPr lang="en-GB" altLang="ja-JP" sz="800" dirty="0" smtClean="0">
              <a:latin typeface="Calibri" pitchFamily="34" charset="0"/>
            </a:endParaRPr>
          </a:p>
          <a:p>
            <a:pPr algn="just"/>
            <a:r>
              <a:rPr lang="fr-FR" dirty="0">
                <a:latin typeface="Calibri" pitchFamily="34" charset="0"/>
              </a:rPr>
              <a:t>Pour plus </a:t>
            </a:r>
            <a:r>
              <a:rPr lang="fr-FR" dirty="0" smtClean="0">
                <a:latin typeface="Calibri" pitchFamily="34" charset="0"/>
              </a:rPr>
              <a:t>d'informations, reportez-vous aux pages 9/10</a:t>
            </a:r>
            <a:r>
              <a:rPr lang="fr-FR" dirty="0">
                <a:latin typeface="Calibri" pitchFamily="34" charset="0"/>
              </a:rPr>
              <a:t>, ou visitez le </a:t>
            </a:r>
            <a:r>
              <a:rPr lang="fr-FR" dirty="0" smtClean="0">
                <a:latin typeface="Calibri" pitchFamily="34" charset="0"/>
              </a:rPr>
              <a:t>site </a:t>
            </a:r>
            <a:r>
              <a:rPr lang="en-GB" altLang="ja-JP" u="sng" dirty="0" smtClean="0">
                <a:latin typeface="Calibri" pitchFamily="34" charset="0"/>
              </a:rPr>
              <a:t>www.irac-online.org </a:t>
            </a:r>
            <a:endParaRPr lang="en-GB" dirty="0">
              <a:latin typeface="Calibri" pitchFamily="34" charset="0"/>
            </a:endParaRPr>
          </a:p>
        </p:txBody>
      </p:sp>
      <p:grpSp>
        <p:nvGrpSpPr>
          <p:cNvPr id="6" name="Group 10"/>
          <p:cNvGrpSpPr>
            <a:grpSpLocks/>
          </p:cNvGrpSpPr>
          <p:nvPr/>
        </p:nvGrpSpPr>
        <p:grpSpPr bwMode="auto">
          <a:xfrm>
            <a:off x="5022850" y="3594100"/>
            <a:ext cx="236538" cy="215900"/>
            <a:chOff x="5068458" y="3594263"/>
            <a:chExt cx="237354" cy="213630"/>
          </a:xfrm>
        </p:grpSpPr>
        <p:sp>
          <p:nvSpPr>
            <p:cNvPr id="7" name="TextBox 11"/>
            <p:cNvSpPr txBox="1">
              <a:spLocks noChangeArrowheads="1"/>
            </p:cNvSpPr>
            <p:nvPr/>
          </p:nvSpPr>
          <p:spPr bwMode="auto">
            <a:xfrm>
              <a:off x="5068458" y="3594263"/>
              <a:ext cx="237354" cy="21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a:latin typeface="Calibri" charset="0"/>
                </a:rPr>
                <a:t>5</a:t>
              </a:r>
            </a:p>
          </p:txBody>
        </p:sp>
        <p:cxnSp>
          <p:nvCxnSpPr>
            <p:cNvPr id="8" name="Straight Connector 7"/>
            <p:cNvCxnSpPr/>
            <p:nvPr/>
          </p:nvCxnSpPr>
          <p:spPr>
            <a:xfrm rot="5400000">
              <a:off x="5055118" y="3702649"/>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10"/>
          <p:cNvGrpSpPr>
            <a:grpSpLocks/>
          </p:cNvGrpSpPr>
          <p:nvPr/>
        </p:nvGrpSpPr>
        <p:grpSpPr bwMode="auto">
          <a:xfrm>
            <a:off x="5022859" y="3594096"/>
            <a:ext cx="236663" cy="215444"/>
            <a:chOff x="5068458" y="3594263"/>
            <a:chExt cx="237479" cy="213179"/>
          </a:xfrm>
        </p:grpSpPr>
        <p:sp>
          <p:nvSpPr>
            <p:cNvPr id="21532" name="TextBox 11"/>
            <p:cNvSpPr txBox="1">
              <a:spLocks noChangeArrowheads="1"/>
            </p:cNvSpPr>
            <p:nvPr/>
          </p:nvSpPr>
          <p:spPr bwMode="auto">
            <a:xfrm>
              <a:off x="5068458" y="3594263"/>
              <a:ext cx="237479" cy="21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6</a:t>
              </a:r>
              <a:endParaRPr lang="en-GB" sz="800" dirty="0">
                <a:latin typeface="Calibri" charset="0"/>
              </a:endParaRPr>
            </a:p>
          </p:txBody>
        </p:sp>
        <p:cxnSp>
          <p:nvCxnSpPr>
            <p:cNvPr id="13" name="Straight Connector 12"/>
            <p:cNvCxnSpPr/>
            <p:nvPr/>
          </p:nvCxnSpPr>
          <p:spPr>
            <a:xfrm rot="5400000">
              <a:off x="5055118" y="3702649"/>
              <a:ext cx="141373"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5" name="Round Diagonal Corner Rectangle 14"/>
          <p:cNvSpPr/>
          <p:nvPr/>
        </p:nvSpPr>
        <p:spPr>
          <a:xfrm>
            <a:off x="149225" y="131763"/>
            <a:ext cx="5067300" cy="214312"/>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sp>
        <p:nvSpPr>
          <p:cNvPr id="18" name="Rectangle 17"/>
          <p:cNvSpPr/>
          <p:nvPr/>
        </p:nvSpPr>
        <p:spPr>
          <a:xfrm>
            <a:off x="217488" y="674688"/>
            <a:ext cx="3515861" cy="214312"/>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TextBox 18"/>
          <p:cNvSpPr txBox="1"/>
          <p:nvPr/>
        </p:nvSpPr>
        <p:spPr>
          <a:xfrm>
            <a:off x="205146" y="664224"/>
            <a:ext cx="3676650" cy="215444"/>
          </a:xfrm>
          <a:prstGeom prst="rect">
            <a:avLst/>
          </a:prstGeom>
          <a:noFill/>
        </p:spPr>
        <p:txBody>
          <a:bodyPr wrap="square">
            <a:spAutoFit/>
          </a:bodyPr>
          <a:lstStyle/>
          <a:p>
            <a:pPr>
              <a:defRPr/>
            </a:pPr>
            <a:r>
              <a:rPr lang="fr-FR" sz="800" smtClean="0">
                <a:latin typeface="+mn-lt"/>
                <a:ea typeface="+mn-ea"/>
                <a:cs typeface="Arial" charset="0"/>
              </a:rPr>
              <a:t>Divers mécanismes permettent aux insectes de résister à l’action des insecticides</a:t>
            </a:r>
            <a:endParaRPr lang="fr-FR" sz="800">
              <a:latin typeface="+mn-lt"/>
              <a:ea typeface="+mn-ea"/>
              <a:cs typeface="Arial" charset="0"/>
            </a:endParaRPr>
          </a:p>
        </p:txBody>
      </p:sp>
      <p:sp>
        <p:nvSpPr>
          <p:cNvPr id="21" name="Rectangle 20"/>
          <p:cNvSpPr/>
          <p:nvPr/>
        </p:nvSpPr>
        <p:spPr>
          <a:xfrm>
            <a:off x="485164" y="927100"/>
            <a:ext cx="1464286" cy="1778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TextBox 24"/>
          <p:cNvSpPr txBox="1"/>
          <p:nvPr/>
        </p:nvSpPr>
        <p:spPr>
          <a:xfrm>
            <a:off x="488606" y="905567"/>
            <a:ext cx="1449997" cy="215444"/>
          </a:xfrm>
          <a:prstGeom prst="rect">
            <a:avLst/>
          </a:prstGeom>
          <a:noFill/>
        </p:spPr>
        <p:txBody>
          <a:bodyPr wrap="square">
            <a:spAutoFit/>
          </a:bodyPr>
          <a:lstStyle/>
          <a:p>
            <a:pPr>
              <a:defRPr/>
            </a:pPr>
            <a:r>
              <a:rPr lang="en-GB" sz="800" i="1" dirty="0" smtClean="0">
                <a:latin typeface="+mn-lt"/>
                <a:ea typeface="+mn-ea"/>
                <a:cs typeface="Arial" charset="0"/>
              </a:rPr>
              <a:t>Résistance </a:t>
            </a:r>
            <a:r>
              <a:rPr lang="en-GB" sz="800" i="1" dirty="0" err="1" smtClean="0">
                <a:latin typeface="+mn-lt"/>
                <a:ea typeface="+mn-ea"/>
                <a:cs typeface="Arial" charset="0"/>
              </a:rPr>
              <a:t>métabolique</a:t>
            </a:r>
            <a:endParaRPr lang="en-US" sz="800" dirty="0">
              <a:latin typeface="+mn-lt"/>
              <a:ea typeface="+mn-ea"/>
              <a:cs typeface="Arial" charset="0"/>
            </a:endParaRPr>
          </a:p>
        </p:txBody>
      </p:sp>
      <p:sp>
        <p:nvSpPr>
          <p:cNvPr id="34" name="Rectangle 33"/>
          <p:cNvSpPr/>
          <p:nvPr/>
        </p:nvSpPr>
        <p:spPr>
          <a:xfrm>
            <a:off x="485165" y="1143000"/>
            <a:ext cx="1464285" cy="1778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485165" y="1368425"/>
            <a:ext cx="1464285" cy="1778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35"/>
          <p:cNvSpPr/>
          <p:nvPr/>
        </p:nvSpPr>
        <p:spPr>
          <a:xfrm>
            <a:off x="485165" y="1589088"/>
            <a:ext cx="1464285" cy="1778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ctangle 36"/>
          <p:cNvSpPr/>
          <p:nvPr/>
        </p:nvSpPr>
        <p:spPr>
          <a:xfrm>
            <a:off x="2498724" y="1095375"/>
            <a:ext cx="1505157" cy="44291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8" name="Rectangle 37"/>
          <p:cNvSpPr/>
          <p:nvPr/>
        </p:nvSpPr>
        <p:spPr>
          <a:xfrm>
            <a:off x="488606" y="1960563"/>
            <a:ext cx="1446557" cy="4064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TextBox 39"/>
          <p:cNvSpPr txBox="1"/>
          <p:nvPr/>
        </p:nvSpPr>
        <p:spPr>
          <a:xfrm>
            <a:off x="487019" y="1122788"/>
            <a:ext cx="1464285" cy="215444"/>
          </a:xfrm>
          <a:prstGeom prst="rect">
            <a:avLst/>
          </a:prstGeom>
          <a:noFill/>
        </p:spPr>
        <p:txBody>
          <a:bodyPr wrap="square">
            <a:spAutoFit/>
          </a:bodyPr>
          <a:lstStyle/>
          <a:p>
            <a:pPr>
              <a:defRPr/>
            </a:pPr>
            <a:r>
              <a:rPr lang="en-GB" sz="800" i="1" dirty="0" smtClean="0">
                <a:latin typeface="+mn-lt"/>
                <a:ea typeface="+mn-ea"/>
                <a:cs typeface="Arial" charset="0"/>
              </a:rPr>
              <a:t>Résistance des sites </a:t>
            </a:r>
            <a:r>
              <a:rPr lang="en-GB" sz="800" i="1" dirty="0" err="1" smtClean="0">
                <a:latin typeface="+mn-lt"/>
                <a:ea typeface="+mn-ea"/>
                <a:cs typeface="Arial" charset="0"/>
              </a:rPr>
              <a:t>cibles</a:t>
            </a:r>
            <a:endParaRPr lang="en-US" sz="800" dirty="0">
              <a:latin typeface="+mn-lt"/>
              <a:ea typeface="+mn-ea"/>
              <a:cs typeface="Arial" charset="0"/>
            </a:endParaRPr>
          </a:p>
        </p:txBody>
      </p:sp>
      <p:sp>
        <p:nvSpPr>
          <p:cNvPr id="41" name="TextBox 40"/>
          <p:cNvSpPr txBox="1"/>
          <p:nvPr/>
        </p:nvSpPr>
        <p:spPr>
          <a:xfrm>
            <a:off x="485162" y="1347151"/>
            <a:ext cx="1475109" cy="215444"/>
          </a:xfrm>
          <a:prstGeom prst="rect">
            <a:avLst/>
          </a:prstGeom>
          <a:noFill/>
        </p:spPr>
        <p:txBody>
          <a:bodyPr wrap="square">
            <a:spAutoFit/>
          </a:bodyPr>
          <a:lstStyle/>
          <a:p>
            <a:pPr>
              <a:defRPr/>
            </a:pPr>
            <a:r>
              <a:rPr lang="en-GB" sz="800" i="1" dirty="0" err="1" smtClean="0">
                <a:latin typeface="+mn-lt"/>
                <a:ea typeface="+mn-ea"/>
                <a:cs typeface="Arial" charset="0"/>
              </a:rPr>
              <a:t>Pénétration</a:t>
            </a:r>
            <a:r>
              <a:rPr lang="en-GB" sz="800" i="1" dirty="0" smtClean="0">
                <a:latin typeface="+mn-lt"/>
                <a:ea typeface="+mn-ea"/>
                <a:cs typeface="Arial" charset="0"/>
              </a:rPr>
              <a:t> </a:t>
            </a:r>
            <a:r>
              <a:rPr lang="en-GB" sz="800" i="1" dirty="0" err="1" smtClean="0">
                <a:latin typeface="+mn-lt"/>
                <a:ea typeface="+mn-ea"/>
                <a:cs typeface="Arial" charset="0"/>
              </a:rPr>
              <a:t>réduite</a:t>
            </a:r>
            <a:endParaRPr lang="en-US" sz="800" dirty="0">
              <a:latin typeface="+mn-lt"/>
              <a:ea typeface="+mn-ea"/>
              <a:cs typeface="Arial" charset="0"/>
            </a:endParaRPr>
          </a:p>
        </p:txBody>
      </p:sp>
      <p:sp>
        <p:nvSpPr>
          <p:cNvPr id="42" name="TextBox 41"/>
          <p:cNvSpPr txBox="1"/>
          <p:nvPr/>
        </p:nvSpPr>
        <p:spPr>
          <a:xfrm>
            <a:off x="485162" y="1583638"/>
            <a:ext cx="1438885" cy="215444"/>
          </a:xfrm>
          <a:prstGeom prst="rect">
            <a:avLst/>
          </a:prstGeom>
          <a:noFill/>
        </p:spPr>
        <p:txBody>
          <a:bodyPr wrap="square">
            <a:spAutoFit/>
          </a:bodyPr>
          <a:lstStyle/>
          <a:p>
            <a:pPr>
              <a:defRPr/>
            </a:pPr>
            <a:r>
              <a:rPr lang="en-GB" sz="800" i="1" dirty="0" smtClean="0">
                <a:latin typeface="+mn-lt"/>
                <a:ea typeface="+mn-ea"/>
                <a:cs typeface="Arial" charset="0"/>
              </a:rPr>
              <a:t>Résistance </a:t>
            </a:r>
            <a:r>
              <a:rPr lang="en-GB" sz="800" i="1" dirty="0" err="1" smtClean="0">
                <a:latin typeface="+mn-lt"/>
                <a:ea typeface="+mn-ea"/>
                <a:cs typeface="Arial" charset="0"/>
              </a:rPr>
              <a:t>comportementale</a:t>
            </a:r>
            <a:endParaRPr lang="en-US" sz="800" dirty="0">
              <a:latin typeface="+mn-lt"/>
              <a:ea typeface="+mn-ea"/>
              <a:cs typeface="Arial" charset="0"/>
            </a:endParaRPr>
          </a:p>
        </p:txBody>
      </p:sp>
      <p:sp>
        <p:nvSpPr>
          <p:cNvPr id="43" name="TextBox 42"/>
          <p:cNvSpPr txBox="1"/>
          <p:nvPr/>
        </p:nvSpPr>
        <p:spPr>
          <a:xfrm>
            <a:off x="2498724" y="1085566"/>
            <a:ext cx="1505157" cy="461665"/>
          </a:xfrm>
          <a:prstGeom prst="rect">
            <a:avLst/>
          </a:prstGeom>
          <a:noFill/>
        </p:spPr>
        <p:txBody>
          <a:bodyPr wrap="square">
            <a:spAutoFit/>
          </a:bodyPr>
          <a:lstStyle/>
          <a:p>
            <a:pPr algn="just">
              <a:defRPr/>
            </a:pPr>
            <a:r>
              <a:rPr lang="en-GB" sz="800" dirty="0" smtClean="0">
                <a:latin typeface="+mn-lt"/>
                <a:ea typeface="+mn-ea"/>
                <a:cs typeface="Arial" charset="0"/>
              </a:rPr>
              <a:t>Les </a:t>
            </a:r>
            <a:r>
              <a:rPr lang="en-GB" sz="800" dirty="0" err="1" smtClean="0">
                <a:latin typeface="+mn-lt"/>
                <a:ea typeface="+mn-ea"/>
                <a:cs typeface="Arial" charset="0"/>
              </a:rPr>
              <a:t>mécanismes</a:t>
            </a:r>
            <a:r>
              <a:rPr lang="en-GB" sz="800" dirty="0" smtClean="0">
                <a:latin typeface="+mn-lt"/>
                <a:ea typeface="+mn-ea"/>
                <a:cs typeface="Arial" charset="0"/>
              </a:rPr>
              <a:t> </a:t>
            </a:r>
            <a:r>
              <a:rPr lang="en-GB" sz="800" dirty="0" err="1" smtClean="0">
                <a:latin typeface="+mn-lt"/>
                <a:ea typeface="+mn-ea"/>
                <a:cs typeface="Arial" charset="0"/>
              </a:rPr>
              <a:t>mentionnés</a:t>
            </a:r>
            <a:r>
              <a:rPr lang="en-GB" sz="800" dirty="0" smtClean="0">
                <a:latin typeface="+mn-lt"/>
                <a:ea typeface="+mn-ea"/>
                <a:cs typeface="Arial" charset="0"/>
              </a:rPr>
              <a:t> </a:t>
            </a:r>
            <a:r>
              <a:rPr lang="en-GB" sz="800" dirty="0" err="1" smtClean="0">
                <a:latin typeface="+mn-lt"/>
                <a:ea typeface="+mn-ea"/>
                <a:cs typeface="Arial" charset="0"/>
              </a:rPr>
              <a:t>peuvent</a:t>
            </a:r>
            <a:r>
              <a:rPr lang="en-GB" sz="800" dirty="0" smtClean="0">
                <a:latin typeface="+mn-lt"/>
                <a:ea typeface="+mn-ea"/>
                <a:cs typeface="Arial" charset="0"/>
              </a:rPr>
              <a:t> </a:t>
            </a:r>
            <a:r>
              <a:rPr lang="en-GB" sz="800" dirty="0" err="1" smtClean="0">
                <a:latin typeface="+mn-lt"/>
                <a:ea typeface="+mn-ea"/>
                <a:cs typeface="Arial" charset="0"/>
              </a:rPr>
              <a:t>résister</a:t>
            </a:r>
            <a:r>
              <a:rPr lang="en-GB" sz="800" dirty="0" smtClean="0">
                <a:latin typeface="+mn-lt"/>
                <a:ea typeface="+mn-ea"/>
                <a:cs typeface="Arial" charset="0"/>
              </a:rPr>
              <a:t> à plus d’un insecticide </a:t>
            </a:r>
            <a:r>
              <a:rPr lang="en-GB" sz="800" i="1" dirty="0" smtClean="0">
                <a:latin typeface="+mn-lt"/>
                <a:ea typeface="+mn-ea"/>
                <a:cs typeface="Arial" charset="0"/>
              </a:rPr>
              <a:t>– Résistance-</a:t>
            </a:r>
            <a:r>
              <a:rPr lang="en-GB" sz="800" i="1" dirty="0" err="1" smtClean="0">
                <a:latin typeface="+mn-lt"/>
                <a:ea typeface="+mn-ea"/>
                <a:cs typeface="Arial" charset="0"/>
              </a:rPr>
              <a:t>croisée</a:t>
            </a:r>
            <a:endParaRPr lang="en-GB" sz="800" i="1" dirty="0">
              <a:latin typeface="+mn-lt"/>
              <a:ea typeface="+mn-ea"/>
              <a:cs typeface="Arial" charset="0"/>
            </a:endParaRPr>
          </a:p>
        </p:txBody>
      </p:sp>
      <p:sp>
        <p:nvSpPr>
          <p:cNvPr id="21520" name="Rectangle 15"/>
          <p:cNvSpPr>
            <a:spLocks noChangeArrowheads="1"/>
          </p:cNvSpPr>
          <p:nvPr/>
        </p:nvSpPr>
        <p:spPr bwMode="auto">
          <a:xfrm>
            <a:off x="571806" y="1979097"/>
            <a:ext cx="1291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eaLnBrk="0" hangingPunct="0"/>
            <a:r>
              <a:rPr lang="en-GB" sz="800" dirty="0" smtClean="0">
                <a:latin typeface="Calibri" charset="0"/>
                <a:cs typeface="Arial" charset="0"/>
              </a:rPr>
              <a:t>Un </a:t>
            </a:r>
            <a:r>
              <a:rPr lang="en-GB" sz="800" dirty="0" err="1" smtClean="0">
                <a:latin typeface="Calibri" charset="0"/>
                <a:cs typeface="Arial" charset="0"/>
              </a:rPr>
              <a:t>insecte</a:t>
            </a:r>
            <a:r>
              <a:rPr lang="en-GB" sz="800" dirty="0" smtClean="0">
                <a:latin typeface="Calibri" charset="0"/>
                <a:cs typeface="Arial" charset="0"/>
              </a:rPr>
              <a:t> </a:t>
            </a:r>
            <a:r>
              <a:rPr lang="en-GB" sz="800" dirty="0" err="1" smtClean="0">
                <a:latin typeface="Calibri" charset="0"/>
                <a:cs typeface="Arial" charset="0"/>
              </a:rPr>
              <a:t>peut</a:t>
            </a:r>
            <a:r>
              <a:rPr lang="en-GB" sz="800" dirty="0" smtClean="0">
                <a:latin typeface="Calibri" charset="0"/>
                <a:cs typeface="Arial" charset="0"/>
              </a:rPr>
              <a:t> </a:t>
            </a:r>
            <a:r>
              <a:rPr lang="en-GB" sz="800" dirty="0" err="1" smtClean="0">
                <a:latin typeface="Calibri" charset="0"/>
                <a:cs typeface="Arial" charset="0"/>
              </a:rPr>
              <a:t>exprimer</a:t>
            </a:r>
            <a:r>
              <a:rPr lang="en-GB" sz="800" dirty="0" smtClean="0">
                <a:latin typeface="Calibri" charset="0"/>
                <a:cs typeface="Arial" charset="0"/>
              </a:rPr>
              <a:t> plus d’un </a:t>
            </a:r>
            <a:r>
              <a:rPr lang="en-GB" sz="800" dirty="0" err="1" smtClean="0">
                <a:latin typeface="Calibri" charset="0"/>
                <a:cs typeface="Arial" charset="0"/>
              </a:rPr>
              <a:t>mécanisme</a:t>
            </a:r>
            <a:r>
              <a:rPr lang="en-GB" sz="800" dirty="0" smtClean="0">
                <a:latin typeface="Calibri" charset="0"/>
                <a:cs typeface="Arial" charset="0"/>
              </a:rPr>
              <a:t> de résistance    – </a:t>
            </a:r>
            <a:r>
              <a:rPr lang="en-GB" sz="800" i="1" dirty="0" smtClean="0">
                <a:latin typeface="Calibri" charset="0"/>
                <a:cs typeface="Arial" charset="0"/>
              </a:rPr>
              <a:t>Résistance multiple</a:t>
            </a:r>
            <a:endParaRPr lang="en-GB" sz="800" dirty="0">
              <a:latin typeface="Calibri" charset="0"/>
              <a:cs typeface="Arial" charset="0"/>
            </a:endParaRPr>
          </a:p>
        </p:txBody>
      </p:sp>
      <p:grpSp>
        <p:nvGrpSpPr>
          <p:cNvPr id="2" name="Group 1"/>
          <p:cNvGrpSpPr/>
          <p:nvPr/>
        </p:nvGrpSpPr>
        <p:grpSpPr>
          <a:xfrm>
            <a:off x="300416" y="889000"/>
            <a:ext cx="152400" cy="792163"/>
            <a:chOff x="403225" y="889000"/>
            <a:chExt cx="152400" cy="792163"/>
          </a:xfrm>
        </p:grpSpPr>
        <p:cxnSp>
          <p:nvCxnSpPr>
            <p:cNvPr id="47" name="Straight Connector 46"/>
            <p:cNvCxnSpPr/>
            <p:nvPr/>
          </p:nvCxnSpPr>
          <p:spPr>
            <a:xfrm rot="5400000">
              <a:off x="7143" y="1285082"/>
              <a:ext cx="7921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06400" y="1674813"/>
              <a:ext cx="144463" cy="15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07988" y="1463675"/>
              <a:ext cx="144462" cy="15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11163" y="1238250"/>
              <a:ext cx="144462" cy="15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11163" y="1012825"/>
              <a:ext cx="144462" cy="15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185073" y="2802167"/>
            <a:ext cx="1935903" cy="861774"/>
          </a:xfrm>
          <a:prstGeom prst="rect">
            <a:avLst/>
          </a:prstGeom>
          <a:noFill/>
        </p:spPr>
        <p:txBody>
          <a:bodyPr wrap="square">
            <a:spAutoFit/>
          </a:bodyPr>
          <a:lstStyle/>
          <a:p>
            <a:pPr algn="just">
              <a:defRPr/>
            </a:pPr>
            <a:r>
              <a:rPr lang="fr-FR" dirty="0" smtClean="0">
                <a:latin typeface="+mn-lt"/>
                <a:ea typeface="+mn-ea"/>
                <a:cs typeface="Arial" charset="0"/>
              </a:rPr>
              <a:t>Principaux </a:t>
            </a:r>
            <a:r>
              <a:rPr lang="fr-FR" dirty="0">
                <a:latin typeface="+mn-lt"/>
                <a:ea typeface="+mn-ea"/>
                <a:cs typeface="Arial" charset="0"/>
              </a:rPr>
              <a:t>mécanismes conférant une résistance à des classes importantes d'insecticides chez les moustiques adultes</a:t>
            </a:r>
          </a:p>
          <a:p>
            <a:pPr>
              <a:defRPr/>
            </a:pPr>
            <a:endParaRPr lang="en-US" dirty="0">
              <a:latin typeface="+mn-lt"/>
              <a:ea typeface="+mn-ea"/>
              <a:cs typeface="Arial" charset="0"/>
            </a:endParaRPr>
          </a:p>
        </p:txBody>
      </p:sp>
      <p:sp>
        <p:nvSpPr>
          <p:cNvPr id="39" name="Round Diagonal Corner Rectangle 38"/>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fr-FR" dirty="0"/>
          </a:p>
        </p:txBody>
      </p:sp>
      <p:sp>
        <p:nvSpPr>
          <p:cNvPr id="21529" name="Rectangle 76"/>
          <p:cNvSpPr>
            <a:spLocks noChangeArrowheads="1"/>
          </p:cNvSpPr>
          <p:nvPr/>
        </p:nvSpPr>
        <p:spPr bwMode="auto">
          <a:xfrm>
            <a:off x="67905" y="103188"/>
            <a:ext cx="17891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dirty="0" err="1" smtClean="0">
                <a:solidFill>
                  <a:schemeClr val="bg1"/>
                </a:solidFill>
                <a:latin typeface="Calibri" charset="0"/>
              </a:rPr>
              <a:t>Mécanismes</a:t>
            </a:r>
            <a:r>
              <a:rPr lang="en-GB" b="1" dirty="0" smtClean="0">
                <a:solidFill>
                  <a:schemeClr val="bg1"/>
                </a:solidFill>
                <a:latin typeface="Calibri" charset="0"/>
              </a:rPr>
              <a:t> de résistance</a:t>
            </a:r>
            <a:endParaRPr lang="en-GB" b="1" dirty="0">
              <a:solidFill>
                <a:schemeClr val="bg1"/>
              </a:solidFill>
              <a:latin typeface="Calibri" charset="0"/>
            </a:endParaRPr>
          </a:p>
        </p:txBody>
      </p:sp>
      <p:sp>
        <p:nvSpPr>
          <p:cNvPr id="44" name="Down Arrow 43"/>
          <p:cNvSpPr/>
          <p:nvPr/>
        </p:nvSpPr>
        <p:spPr>
          <a:xfrm>
            <a:off x="1751371" y="944563"/>
            <a:ext cx="214312" cy="1001712"/>
          </a:xfrm>
          <a:prstGeom prst="downArrow">
            <a:avLst/>
          </a:prstGeom>
          <a:solidFill>
            <a:srgbClr val="92D050">
              <a:alpha val="25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Down Arrow 29"/>
          <p:cNvSpPr/>
          <p:nvPr/>
        </p:nvSpPr>
        <p:spPr>
          <a:xfrm rot="16200000">
            <a:off x="1814629" y="1169938"/>
            <a:ext cx="822325" cy="355699"/>
          </a:xfrm>
          <a:prstGeom prst="downArrow">
            <a:avLst>
              <a:gd name="adj1" fmla="val 38417"/>
              <a:gd name="adj2" fmla="val 50000"/>
            </a:avLst>
          </a:prstGeom>
          <a:solidFill>
            <a:srgbClr val="92D050">
              <a:alpha val="25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TextBox 4"/>
          <p:cNvSpPr txBox="1"/>
          <p:nvPr/>
        </p:nvSpPr>
        <p:spPr>
          <a:xfrm>
            <a:off x="2487711" y="3390404"/>
            <a:ext cx="2416046" cy="276999"/>
          </a:xfrm>
          <a:prstGeom prst="rect">
            <a:avLst/>
          </a:prstGeom>
          <a:noFill/>
        </p:spPr>
        <p:txBody>
          <a:bodyPr wrap="none" rtlCol="0">
            <a:spAutoFit/>
          </a:bodyPr>
          <a:lstStyle/>
          <a:p>
            <a:r>
              <a:rPr lang="fr-FR" sz="600" i="1" dirty="0" smtClean="0">
                <a:latin typeface="+mn-lt"/>
              </a:rPr>
              <a:t>La </a:t>
            </a:r>
            <a:r>
              <a:rPr lang="fr-FR" sz="600" i="1" dirty="0">
                <a:latin typeface="+mn-lt"/>
              </a:rPr>
              <a:t>taille du cercle reflète l'impact relatif du mécanisme sur la résistance</a:t>
            </a:r>
          </a:p>
          <a:p>
            <a:endParaRPr lang="en-GB" sz="600" i="1" dirty="0">
              <a:latin typeface="+mn-lt"/>
            </a:endParaRPr>
          </a:p>
        </p:txBody>
      </p:sp>
      <p:pic>
        <p:nvPicPr>
          <p:cNvPr id="9" name="Picture 8" descr="Screen shot 2011-07-19 at 12.03.10.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20889" y="2118883"/>
            <a:ext cx="2870234" cy="1296921"/>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25413" y="168275"/>
            <a:ext cx="5067300" cy="214313"/>
          </a:xfrm>
          <a:prstGeom prst="round2DiagRect">
            <a:avLst>
              <a:gd name="adj1" fmla="val 50000"/>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22530" name="Rectangle 41"/>
          <p:cNvSpPr>
            <a:spLocks noChangeArrowheads="1"/>
          </p:cNvSpPr>
          <p:nvPr/>
        </p:nvSpPr>
        <p:spPr bwMode="auto">
          <a:xfrm>
            <a:off x="203200" y="134938"/>
            <a:ext cx="4611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smtClean="0">
                <a:solidFill>
                  <a:schemeClr val="bg1"/>
                </a:solidFill>
                <a:latin typeface="Calibri" charset="0"/>
              </a:rPr>
              <a:t>Gestion de la résistance – Stratégies et tactiques</a:t>
            </a:r>
            <a:endParaRPr lang="fr-FR" b="1">
              <a:solidFill>
                <a:schemeClr val="bg1"/>
              </a:solidFill>
              <a:latin typeface="Calibri" charset="0"/>
            </a:endParaRPr>
          </a:p>
        </p:txBody>
      </p:sp>
      <p:sp>
        <p:nvSpPr>
          <p:cNvPr id="10" name="Round Diagonal Corner Rectangle 9"/>
          <p:cNvSpPr/>
          <p:nvPr/>
        </p:nvSpPr>
        <p:spPr>
          <a:xfrm>
            <a:off x="119063" y="434975"/>
            <a:ext cx="5080000" cy="3160713"/>
          </a:xfrm>
          <a:prstGeom prst="round2DiagRect">
            <a:avLst>
              <a:gd name="adj1" fmla="val 5898"/>
              <a:gd name="adj2" fmla="val 0"/>
            </a:avLst>
          </a:prstGeom>
          <a:no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36526" fontAlgn="auto">
              <a:spcBef>
                <a:spcPts val="0"/>
              </a:spcBef>
              <a:spcAft>
                <a:spcPts val="0"/>
              </a:spcAft>
              <a:defRPr/>
            </a:pPr>
            <a:endParaRPr lang="en-GB" dirty="0"/>
          </a:p>
        </p:txBody>
      </p:sp>
      <p:sp>
        <p:nvSpPr>
          <p:cNvPr id="7179" name="Rectangle 67"/>
          <p:cNvSpPr>
            <a:spLocks noChangeArrowheads="1"/>
          </p:cNvSpPr>
          <p:nvPr/>
        </p:nvSpPr>
        <p:spPr bwMode="auto">
          <a:xfrm>
            <a:off x="187325" y="492125"/>
            <a:ext cx="4978400" cy="2954655"/>
          </a:xfrm>
          <a:prstGeom prst="rect">
            <a:avLst/>
          </a:prstGeom>
          <a:noFill/>
          <a:ln w="9525">
            <a:noFill/>
            <a:miter lim="800000"/>
            <a:headEnd/>
            <a:tailEnd/>
          </a:ln>
        </p:spPr>
        <p:txBody>
          <a:bodyPr>
            <a:spAutoFit/>
          </a:bodyPr>
          <a:lstStyle/>
          <a:p>
            <a:pPr algn="just">
              <a:defRPr/>
            </a:pPr>
            <a:r>
              <a:rPr lang="fr-FR" dirty="0" smtClean="0">
                <a:latin typeface="+mn-lt"/>
              </a:rPr>
              <a:t>La </a:t>
            </a:r>
            <a:r>
              <a:rPr lang="fr-FR" dirty="0" smtClean="0">
                <a:solidFill>
                  <a:srgbClr val="000000"/>
                </a:solidFill>
                <a:latin typeface="+mn-lt"/>
              </a:rPr>
              <a:t>Gestion de Résistance aux Insecticides (GRI) </a:t>
            </a:r>
            <a:r>
              <a:rPr lang="fr-FR" dirty="0">
                <a:solidFill>
                  <a:srgbClr val="000000"/>
                </a:solidFill>
                <a:latin typeface="+mn-lt"/>
              </a:rPr>
              <a:t>devrait être </a:t>
            </a:r>
            <a:r>
              <a:rPr lang="fr-FR" dirty="0" smtClean="0">
                <a:solidFill>
                  <a:srgbClr val="000000"/>
                </a:solidFill>
                <a:latin typeface="+mn-lt"/>
              </a:rPr>
              <a:t>entreprise </a:t>
            </a:r>
            <a:r>
              <a:rPr lang="fr-FR" dirty="0">
                <a:solidFill>
                  <a:srgbClr val="000000"/>
                </a:solidFill>
                <a:latin typeface="+mn-lt"/>
              </a:rPr>
              <a:t>dans le cadre d'une </a:t>
            </a:r>
            <a:r>
              <a:rPr lang="fr-FR" dirty="0" smtClean="0">
                <a:solidFill>
                  <a:srgbClr val="000000"/>
                </a:solidFill>
                <a:latin typeface="+mn-lt"/>
              </a:rPr>
              <a:t>Gestion </a:t>
            </a:r>
            <a:r>
              <a:rPr lang="fr-FR" dirty="0">
                <a:solidFill>
                  <a:srgbClr val="000000"/>
                </a:solidFill>
                <a:latin typeface="+mn-lt"/>
              </a:rPr>
              <a:t>I</a:t>
            </a:r>
            <a:r>
              <a:rPr lang="fr-FR" dirty="0" smtClean="0">
                <a:solidFill>
                  <a:srgbClr val="000000"/>
                </a:solidFill>
                <a:latin typeface="+mn-lt"/>
              </a:rPr>
              <a:t>ntégrée </a:t>
            </a:r>
            <a:r>
              <a:rPr lang="fr-FR" dirty="0">
                <a:solidFill>
                  <a:srgbClr val="000000"/>
                </a:solidFill>
                <a:latin typeface="+mn-lt"/>
              </a:rPr>
              <a:t>des </a:t>
            </a:r>
            <a:r>
              <a:rPr lang="fr-FR" dirty="0" smtClean="0">
                <a:solidFill>
                  <a:srgbClr val="000000"/>
                </a:solidFill>
                <a:latin typeface="+mn-lt"/>
              </a:rPr>
              <a:t>Vecteurs (GIV), </a:t>
            </a:r>
            <a:r>
              <a:rPr lang="fr-FR" dirty="0">
                <a:solidFill>
                  <a:srgbClr val="000000"/>
                </a:solidFill>
                <a:latin typeface="+mn-lt"/>
              </a:rPr>
              <a:t>programme qui comprend l'utilisation d'interventions à la fois insecticide et non-insecticide</a:t>
            </a:r>
            <a:r>
              <a:rPr lang="fr-FR" dirty="0" smtClean="0">
                <a:solidFill>
                  <a:srgbClr val="000000"/>
                </a:solidFill>
                <a:latin typeface="+mn-lt"/>
              </a:rPr>
              <a:t>.</a:t>
            </a:r>
            <a:endParaRPr lang="en-GB" dirty="0">
              <a:solidFill>
                <a:srgbClr val="000000"/>
              </a:solidFill>
              <a:latin typeface="+mn-lt"/>
            </a:endParaRPr>
          </a:p>
          <a:p>
            <a:pPr algn="just">
              <a:defRPr/>
            </a:pPr>
            <a:endParaRPr lang="en-GB" sz="800" dirty="0">
              <a:solidFill>
                <a:srgbClr val="000000"/>
              </a:solidFill>
              <a:latin typeface="+mn-lt"/>
            </a:endParaRPr>
          </a:p>
          <a:p>
            <a:pPr algn="just">
              <a:defRPr/>
            </a:pPr>
            <a:r>
              <a:rPr lang="fr-FR" dirty="0" smtClean="0">
                <a:solidFill>
                  <a:srgbClr val="000000"/>
                </a:solidFill>
                <a:latin typeface="+mn-lt"/>
              </a:rPr>
              <a:t>Il </a:t>
            </a:r>
            <a:r>
              <a:rPr lang="fr-FR" dirty="0">
                <a:solidFill>
                  <a:srgbClr val="000000"/>
                </a:solidFill>
                <a:latin typeface="+mn-lt"/>
              </a:rPr>
              <a:t>existe plusieurs approches de gestion de la résistance aux insecticides, mais tous reposent sur ​​la minimisation de la pression de sélection pour le développement de </a:t>
            </a:r>
            <a:r>
              <a:rPr lang="fr-FR" dirty="0" smtClean="0">
                <a:solidFill>
                  <a:srgbClr val="000000"/>
                </a:solidFill>
                <a:latin typeface="+mn-lt"/>
              </a:rPr>
              <a:t>résistance, </a:t>
            </a:r>
            <a:r>
              <a:rPr lang="fr-FR" dirty="0">
                <a:solidFill>
                  <a:srgbClr val="000000"/>
                </a:solidFill>
                <a:latin typeface="+mn-lt"/>
              </a:rPr>
              <a:t>en limitant l'exposition prolongée d'une population de </a:t>
            </a:r>
            <a:r>
              <a:rPr lang="fr-FR" dirty="0" smtClean="0">
                <a:solidFill>
                  <a:srgbClr val="000000"/>
                </a:solidFill>
                <a:latin typeface="+mn-lt"/>
              </a:rPr>
              <a:t>moustiques, </a:t>
            </a:r>
            <a:r>
              <a:rPr lang="fr-FR" dirty="0">
                <a:solidFill>
                  <a:srgbClr val="000000"/>
                </a:solidFill>
                <a:latin typeface="+mn-lt"/>
              </a:rPr>
              <a:t>aux insecticides qui ont le même mode </a:t>
            </a:r>
            <a:r>
              <a:rPr lang="fr-FR" dirty="0">
                <a:latin typeface="+mn-lt"/>
              </a:rPr>
              <a:t>d'action</a:t>
            </a:r>
            <a:r>
              <a:rPr lang="fr-FR" dirty="0" smtClean="0">
                <a:latin typeface="+mn-lt"/>
              </a:rPr>
              <a:t>:</a:t>
            </a:r>
            <a:endParaRPr lang="en-GB" dirty="0" smtClean="0">
              <a:latin typeface="+mn-lt"/>
            </a:endParaRPr>
          </a:p>
          <a:p>
            <a:pPr algn="just">
              <a:defRPr/>
            </a:pPr>
            <a:endParaRPr lang="en-GB" sz="800" dirty="0">
              <a:latin typeface="+mn-lt"/>
            </a:endParaRPr>
          </a:p>
          <a:p>
            <a:pPr algn="just">
              <a:defRPr/>
            </a:pPr>
            <a:r>
              <a:rPr lang="fr-FR" b="1" dirty="0" smtClean="0">
                <a:latin typeface="+mn-lt"/>
              </a:rPr>
              <a:t>Rotation </a:t>
            </a:r>
            <a:r>
              <a:rPr lang="fr-FR" b="1" dirty="0">
                <a:latin typeface="+mn-lt"/>
              </a:rPr>
              <a:t>-</a:t>
            </a:r>
            <a:r>
              <a:rPr lang="fr-FR" dirty="0">
                <a:latin typeface="+mn-lt"/>
              </a:rPr>
              <a:t> Cette stratégie est basée sur la rotation dans le temps de deux ou plusieurs classes d'insecticides avec différents modes d'action (</a:t>
            </a:r>
            <a:r>
              <a:rPr lang="fr-FR" dirty="0" err="1" smtClean="0">
                <a:latin typeface="+mn-lt"/>
              </a:rPr>
              <a:t>MoA</a:t>
            </a:r>
            <a:r>
              <a:rPr lang="fr-FR" dirty="0">
                <a:latin typeface="+mn-lt"/>
              </a:rPr>
              <a:t>). Cette approche suppose que si la résistance à chaque insecticide est rare, alors la résistance </a:t>
            </a:r>
            <a:r>
              <a:rPr lang="fr-FR" dirty="0" smtClean="0">
                <a:latin typeface="+mn-lt"/>
              </a:rPr>
              <a:t>multiple le sera extrêmement.</a:t>
            </a:r>
            <a:endParaRPr lang="fr-FR" dirty="0">
              <a:latin typeface="+mn-lt"/>
            </a:endParaRPr>
          </a:p>
          <a:p>
            <a:pPr algn="just">
              <a:defRPr/>
            </a:pPr>
            <a:endParaRPr lang="en-US" dirty="0">
              <a:latin typeface="+mn-lt"/>
            </a:endParaRPr>
          </a:p>
          <a:p>
            <a:pPr>
              <a:defRPr/>
            </a:pPr>
            <a:endParaRPr lang="en-GB" dirty="0">
              <a:latin typeface="+mn-lt"/>
            </a:endParaRPr>
          </a:p>
          <a:p>
            <a:pPr>
              <a:defRPr/>
            </a:pPr>
            <a:endParaRPr lang="en-GB" dirty="0">
              <a:latin typeface="+mn-lt"/>
            </a:endParaRPr>
          </a:p>
          <a:p>
            <a:pPr>
              <a:defRPr/>
            </a:pPr>
            <a:endParaRPr lang="en-GB" dirty="0">
              <a:latin typeface="+mn-lt"/>
            </a:endParaRPr>
          </a:p>
          <a:p>
            <a:pPr>
              <a:defRPr/>
            </a:pPr>
            <a:endParaRPr lang="en-GB" dirty="0">
              <a:latin typeface="+mn-lt"/>
            </a:endParaRPr>
          </a:p>
          <a:p>
            <a:pPr>
              <a:defRPr/>
            </a:pPr>
            <a:endParaRPr lang="en-GB" dirty="0">
              <a:latin typeface="+mn-lt"/>
            </a:endParaRPr>
          </a:p>
          <a:p>
            <a:pPr>
              <a:defRPr/>
            </a:pPr>
            <a:endParaRPr lang="en-GB" dirty="0">
              <a:latin typeface="+mn-lt"/>
            </a:endParaRPr>
          </a:p>
        </p:txBody>
      </p:sp>
      <p:sp>
        <p:nvSpPr>
          <p:cNvPr id="22533" name="TextBox 14"/>
          <p:cNvSpPr txBox="1">
            <a:spLocks noChangeArrowheads="1"/>
          </p:cNvSpPr>
          <p:nvPr/>
        </p:nvSpPr>
        <p:spPr bwMode="auto">
          <a:xfrm>
            <a:off x="5022850" y="3594100"/>
            <a:ext cx="2366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defTabSz="519113"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519113"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519113"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519113"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GB" sz="800" dirty="0" smtClean="0">
                <a:latin typeface="Calibri" charset="0"/>
              </a:rPr>
              <a:t>7</a:t>
            </a:r>
            <a:endParaRPr lang="en-GB" sz="800" dirty="0">
              <a:latin typeface="Calibri" charset="0"/>
            </a:endParaRPr>
          </a:p>
        </p:txBody>
      </p:sp>
      <p:cxnSp>
        <p:nvCxnSpPr>
          <p:cNvPr id="16" name="Straight Connector 15"/>
          <p:cNvCxnSpPr/>
          <p:nvPr/>
        </p:nvCxnSpPr>
        <p:spPr bwMode="auto">
          <a:xfrm rot="5400000">
            <a:off x="5008562" y="3703638"/>
            <a:ext cx="142875"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263924" y="2506663"/>
            <a:ext cx="930275" cy="928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7" name="Rectangle 52"/>
          <p:cNvSpPr>
            <a:spLocks noChangeArrowheads="1"/>
          </p:cNvSpPr>
          <p:nvPr/>
        </p:nvSpPr>
        <p:spPr bwMode="auto">
          <a:xfrm>
            <a:off x="2608412" y="2389188"/>
            <a:ext cx="371475" cy="244475"/>
          </a:xfrm>
          <a:prstGeom prst="rect">
            <a:avLst/>
          </a:prstGeom>
          <a:solidFill>
            <a:srgbClr val="99CC00"/>
          </a:solidFill>
          <a:ln w="3175">
            <a:solidFill>
              <a:srgbClr val="005400"/>
            </a:solidFill>
            <a:miter lim="800000"/>
            <a:headEnd/>
            <a:tailEnd/>
          </a:ln>
        </p:spPr>
        <p:txBody>
          <a:bodyPr wrap="none" anchor="ctr"/>
          <a:lstStyle/>
          <a:p>
            <a:pPr algn="ctr"/>
            <a:r>
              <a:rPr lang="en-GB" sz="800" b="1" dirty="0" err="1">
                <a:latin typeface="Calibri" charset="0"/>
              </a:rPr>
              <a:t>MoA</a:t>
            </a:r>
            <a:r>
              <a:rPr lang="en-GB" sz="800" b="1" dirty="0">
                <a:latin typeface="Calibri" charset="0"/>
              </a:rPr>
              <a:t> y</a:t>
            </a:r>
          </a:p>
        </p:txBody>
      </p:sp>
      <p:sp>
        <p:nvSpPr>
          <p:cNvPr id="22538" name="Rectangle 49"/>
          <p:cNvSpPr>
            <a:spLocks noChangeArrowheads="1"/>
          </p:cNvSpPr>
          <p:nvPr/>
        </p:nvSpPr>
        <p:spPr bwMode="auto">
          <a:xfrm>
            <a:off x="3014812" y="3006725"/>
            <a:ext cx="369887" cy="244475"/>
          </a:xfrm>
          <a:prstGeom prst="rect">
            <a:avLst/>
          </a:prstGeom>
          <a:solidFill>
            <a:srgbClr val="FF99CC"/>
          </a:solidFill>
          <a:ln w="3175">
            <a:solidFill>
              <a:srgbClr val="005400"/>
            </a:solidFill>
            <a:miter lim="800000"/>
            <a:headEnd/>
            <a:tailEnd/>
          </a:ln>
        </p:spPr>
        <p:txBody>
          <a:bodyPr wrap="none" anchor="ctr"/>
          <a:lstStyle/>
          <a:p>
            <a:pPr algn="ctr"/>
            <a:r>
              <a:rPr lang="en-GB" sz="800" b="1">
                <a:latin typeface="Calibri" charset="0"/>
              </a:rPr>
              <a:t>MoA z</a:t>
            </a:r>
          </a:p>
        </p:txBody>
      </p:sp>
      <p:sp>
        <p:nvSpPr>
          <p:cNvPr id="22539" name="Rectangle 51"/>
          <p:cNvSpPr>
            <a:spLocks noChangeArrowheads="1"/>
          </p:cNvSpPr>
          <p:nvPr/>
        </p:nvSpPr>
        <p:spPr bwMode="auto">
          <a:xfrm>
            <a:off x="2073424" y="3006725"/>
            <a:ext cx="369888" cy="244475"/>
          </a:xfrm>
          <a:prstGeom prst="rect">
            <a:avLst/>
          </a:prstGeom>
          <a:solidFill>
            <a:srgbClr val="FFFF00"/>
          </a:solidFill>
          <a:ln w="3175">
            <a:solidFill>
              <a:srgbClr val="005400"/>
            </a:solidFill>
            <a:miter lim="800000"/>
            <a:headEnd/>
            <a:tailEnd/>
          </a:ln>
        </p:spPr>
        <p:txBody>
          <a:bodyPr wrap="none" anchor="ctr"/>
          <a:lstStyle/>
          <a:p>
            <a:pPr algn="ctr"/>
            <a:r>
              <a:rPr lang="en-GB" sz="800" b="1" dirty="0" err="1">
                <a:latin typeface="Calibri" charset="0"/>
              </a:rPr>
              <a:t>MoA</a:t>
            </a:r>
            <a:r>
              <a:rPr lang="en-GB" sz="800" b="1" dirty="0">
                <a:latin typeface="Calibri" charset="0"/>
              </a:rPr>
              <a:t> x</a:t>
            </a:r>
          </a:p>
        </p:txBody>
      </p:sp>
      <p:sp>
        <p:nvSpPr>
          <p:cNvPr id="27" name="Circular Arrow 26"/>
          <p:cNvSpPr/>
          <p:nvPr/>
        </p:nvSpPr>
        <p:spPr>
          <a:xfrm>
            <a:off x="2478237" y="2720975"/>
            <a:ext cx="501650" cy="500063"/>
          </a:xfrm>
          <a:prstGeom prst="circularArrow">
            <a:avLst>
              <a:gd name="adj1" fmla="val 0"/>
              <a:gd name="adj2" fmla="val 1142319"/>
              <a:gd name="adj3" fmla="val 8992678"/>
              <a:gd name="adj4" fmla="val 10800000"/>
              <a:gd name="adj5" fmla="val 150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8" name="Circular Arrow 27"/>
          <p:cNvSpPr/>
          <p:nvPr/>
        </p:nvSpPr>
        <p:spPr>
          <a:xfrm rot="10800000">
            <a:off x="2478237" y="2720975"/>
            <a:ext cx="501650" cy="500063"/>
          </a:xfrm>
          <a:prstGeom prst="circularArrow">
            <a:avLst>
              <a:gd name="adj1" fmla="val 0"/>
              <a:gd name="adj2" fmla="val 1142319"/>
              <a:gd name="adj3" fmla="val 8992678"/>
              <a:gd name="adj4" fmla="val 10800000"/>
              <a:gd name="adj5" fmla="val 150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 name="TextBox 1"/>
          <p:cNvSpPr txBox="1"/>
          <p:nvPr/>
        </p:nvSpPr>
        <p:spPr>
          <a:xfrm>
            <a:off x="1224459" y="2682007"/>
            <a:ext cx="667070" cy="246221"/>
          </a:xfrm>
          <a:prstGeom prst="rect">
            <a:avLst/>
          </a:prstGeom>
          <a:noFill/>
        </p:spPr>
        <p:txBody>
          <a:bodyPr wrap="none" rtlCol="0">
            <a:spAutoFit/>
          </a:bodyPr>
          <a:lstStyle/>
          <a:p>
            <a:r>
              <a:rPr lang="en-GB" dirty="0" smtClean="0">
                <a:latin typeface="+mn-lt"/>
              </a:rPr>
              <a:t>Rotation:</a:t>
            </a:r>
            <a:endParaRPr lang="en-GB" dirty="0">
              <a:latin typeface="+mn-lt"/>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4145</Words>
  <Application>Microsoft Macintosh PowerPoint</Application>
  <PresentationFormat>Custom</PresentationFormat>
  <Paragraphs>522</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Alan3</dc:creator>
  <cp:lastModifiedBy>Alan Porter</cp:lastModifiedBy>
  <cp:revision>595</cp:revision>
  <dcterms:created xsi:type="dcterms:W3CDTF">2010-02-04T14:50:50Z</dcterms:created>
  <dcterms:modified xsi:type="dcterms:W3CDTF">2013-01-30T13:31:30Z</dcterms:modified>
</cp:coreProperties>
</file>