
<file path=[Content_Types].xml><?xml version="1.0" encoding="utf-8"?>
<Types xmlns="http://schemas.openxmlformats.org/package/2006/content-types">
  <Default Extension="xml" ContentType="application/xml"/>
  <Default Extension="jpeg" ContentType="image/jpeg"/>
  <Default Extension="xlsx" ContentType="application/vnd.openxmlformats-officedocument.spreadsheetml.sheet"/>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3"/>
  </p:notesMasterIdLst>
  <p:handoutMasterIdLst>
    <p:handoutMasterId r:id="rId4"/>
  </p:handoutMasterIdLst>
  <p:sldIdLst>
    <p:sldId id="279" r:id="rId2"/>
  </p:sldIdLst>
  <p:sldSz cx="9906000" cy="6858000" type="A4"/>
  <p:notesSz cx="6727825" cy="9859963"/>
  <p:defaultTextStyle>
    <a:defPPr>
      <a:defRPr lang="en-GB"/>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932">
          <p15:clr>
            <a:srgbClr val="A4A3A4"/>
          </p15:clr>
        </p15:guide>
        <p15:guide id="2" pos="330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75A428"/>
    <a:srgbClr val="000000"/>
    <a:srgbClr val="4D4D4D"/>
    <a:srgbClr val="606060"/>
    <a:srgbClr val="006600"/>
    <a:srgbClr val="B3EBCC"/>
    <a:srgbClr val="DDDDDD"/>
    <a:srgbClr val="005400"/>
    <a:srgbClr val="5577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67" autoAdjust="0"/>
    <p:restoredTop sz="95209" autoAdjust="0"/>
  </p:normalViewPr>
  <p:slideViewPr>
    <p:cSldViewPr snapToGrid="0">
      <p:cViewPr>
        <p:scale>
          <a:sx n="262" d="100"/>
          <a:sy n="262" d="100"/>
        </p:scale>
        <p:origin x="872" y="-2880"/>
      </p:cViewPr>
      <p:guideLst>
        <p:guide orient="horz" pos="1932"/>
        <p:guide pos="33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themeOverride" Target="../theme/themeOverride4.xml"/><Relationship Id="rId2" Type="http://schemas.openxmlformats.org/officeDocument/2006/relationships/oleObject" Target="file:///E:\IRAC%20Documents\@@IRAC\IRAC%20Coleoptera\2014%20Monitoring\IRAC%202014%20CALCULATIONS%20V2%20added%20DUPONT%20and%20BCS%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3544733258675"/>
          <c:y val="0.0641550522448069"/>
          <c:w val="0.750401241942774"/>
          <c:h val="0.740284091613598"/>
        </c:manualLayout>
      </c:layout>
      <c:barChart>
        <c:barDir val="col"/>
        <c:grouping val="percentStacked"/>
        <c:varyColors val="0"/>
        <c:ser>
          <c:idx val="0"/>
          <c:order val="0"/>
          <c:tx>
            <c:strRef>
              <c:f>'NNI 2014'!$K$4</c:f>
              <c:strCache>
                <c:ptCount val="1"/>
                <c:pt idx="0">
                  <c:v>&gt;95%</c:v>
                </c:pt>
              </c:strCache>
            </c:strRef>
          </c:tx>
          <c:spPr>
            <a:solidFill>
              <a:schemeClr val="accent5">
                <a:lumMod val="60000"/>
                <a:lumOff val="40000"/>
              </a:schemeClr>
            </a:solidFill>
          </c:spPr>
          <c:invertIfNegative val="0"/>
          <c:cat>
            <c:strRef>
              <c:f>'NNI 2014'!$J$5:$J$16</c:f>
              <c:strCache>
                <c:ptCount val="12"/>
                <c:pt idx="0">
                  <c:v>Austria (3)</c:v>
                </c:pt>
                <c:pt idx="1">
                  <c:v>Czech Republic (3)</c:v>
                </c:pt>
                <c:pt idx="2">
                  <c:v>Denmark (45)</c:v>
                </c:pt>
                <c:pt idx="3">
                  <c:v>Finland (10)</c:v>
                </c:pt>
                <c:pt idx="4">
                  <c:v>France (18)</c:v>
                </c:pt>
                <c:pt idx="5">
                  <c:v>Germany (130)</c:v>
                </c:pt>
                <c:pt idx="6">
                  <c:v>Latvia (7)</c:v>
                </c:pt>
                <c:pt idx="7">
                  <c:v>Lithuania (15)</c:v>
                </c:pt>
                <c:pt idx="8">
                  <c:v>Poland (9)</c:v>
                </c:pt>
                <c:pt idx="9">
                  <c:v>Sweden 34)</c:v>
                </c:pt>
                <c:pt idx="10">
                  <c:v>Switzerland (16)</c:v>
                </c:pt>
                <c:pt idx="11">
                  <c:v>UK (14)</c:v>
                </c:pt>
              </c:strCache>
            </c:strRef>
          </c:cat>
          <c:val>
            <c:numRef>
              <c:f>'NNI 2014'!$K$5:$K$16</c:f>
              <c:numCache>
                <c:formatCode>0</c:formatCode>
                <c:ptCount val="12"/>
                <c:pt idx="0">
                  <c:v>66.66666666666665</c:v>
                </c:pt>
                <c:pt idx="1">
                  <c:v>33.33333333333333</c:v>
                </c:pt>
                <c:pt idx="2">
                  <c:v>93.33333333333331</c:v>
                </c:pt>
                <c:pt idx="3">
                  <c:v>100.0</c:v>
                </c:pt>
                <c:pt idx="4">
                  <c:v>50.0</c:v>
                </c:pt>
                <c:pt idx="5">
                  <c:v>66.15384615384612</c:v>
                </c:pt>
                <c:pt idx="6">
                  <c:v>85.71428571428572</c:v>
                </c:pt>
                <c:pt idx="7">
                  <c:v>86.66666666666667</c:v>
                </c:pt>
                <c:pt idx="8">
                  <c:v>66.66666666666665</c:v>
                </c:pt>
                <c:pt idx="9">
                  <c:v>73.52941176470588</c:v>
                </c:pt>
                <c:pt idx="10">
                  <c:v>43.75</c:v>
                </c:pt>
                <c:pt idx="11">
                  <c:v>50.0</c:v>
                </c:pt>
              </c:numCache>
            </c:numRef>
          </c:val>
        </c:ser>
        <c:ser>
          <c:idx val="1"/>
          <c:order val="1"/>
          <c:tx>
            <c:strRef>
              <c:f>'NNI 2014'!$L$4</c:f>
              <c:strCache>
                <c:ptCount val="1"/>
                <c:pt idx="0">
                  <c:v>94-75%</c:v>
                </c:pt>
              </c:strCache>
            </c:strRef>
          </c:tx>
          <c:spPr>
            <a:solidFill>
              <a:schemeClr val="tx2">
                <a:lumMod val="60000"/>
                <a:lumOff val="40000"/>
              </a:schemeClr>
            </a:solidFill>
          </c:spPr>
          <c:invertIfNegative val="0"/>
          <c:cat>
            <c:strRef>
              <c:f>'NNI 2014'!$J$5:$J$16</c:f>
              <c:strCache>
                <c:ptCount val="12"/>
                <c:pt idx="0">
                  <c:v>Austria (3)</c:v>
                </c:pt>
                <c:pt idx="1">
                  <c:v>Czech Republic (3)</c:v>
                </c:pt>
                <c:pt idx="2">
                  <c:v>Denmark (45)</c:v>
                </c:pt>
                <c:pt idx="3">
                  <c:v>Finland (10)</c:v>
                </c:pt>
                <c:pt idx="4">
                  <c:v>France (18)</c:v>
                </c:pt>
                <c:pt idx="5">
                  <c:v>Germany (130)</c:v>
                </c:pt>
                <c:pt idx="6">
                  <c:v>Latvia (7)</c:v>
                </c:pt>
                <c:pt idx="7">
                  <c:v>Lithuania (15)</c:v>
                </c:pt>
                <c:pt idx="8">
                  <c:v>Poland (9)</c:v>
                </c:pt>
                <c:pt idx="9">
                  <c:v>Sweden 34)</c:v>
                </c:pt>
                <c:pt idx="10">
                  <c:v>Switzerland (16)</c:v>
                </c:pt>
                <c:pt idx="11">
                  <c:v>UK (14)</c:v>
                </c:pt>
              </c:strCache>
            </c:strRef>
          </c:cat>
          <c:val>
            <c:numRef>
              <c:f>'NNI 2014'!$L$5:$L$16</c:f>
              <c:numCache>
                <c:formatCode>0</c:formatCode>
                <c:ptCount val="12"/>
                <c:pt idx="0">
                  <c:v>0.0</c:v>
                </c:pt>
                <c:pt idx="1">
                  <c:v>33.33333333333333</c:v>
                </c:pt>
                <c:pt idx="2">
                  <c:v>6.666666666666667</c:v>
                </c:pt>
                <c:pt idx="3">
                  <c:v>0.0</c:v>
                </c:pt>
                <c:pt idx="4">
                  <c:v>50.0</c:v>
                </c:pt>
                <c:pt idx="5">
                  <c:v>31.53846153846153</c:v>
                </c:pt>
                <c:pt idx="6">
                  <c:v>14.28571428571429</c:v>
                </c:pt>
                <c:pt idx="7">
                  <c:v>13.33333333333333</c:v>
                </c:pt>
                <c:pt idx="8">
                  <c:v>33.33333333333333</c:v>
                </c:pt>
                <c:pt idx="9">
                  <c:v>26.47058823529412</c:v>
                </c:pt>
                <c:pt idx="10">
                  <c:v>56.25</c:v>
                </c:pt>
                <c:pt idx="11">
                  <c:v>50.0</c:v>
                </c:pt>
              </c:numCache>
            </c:numRef>
          </c:val>
        </c:ser>
        <c:ser>
          <c:idx val="2"/>
          <c:order val="2"/>
          <c:tx>
            <c:strRef>
              <c:f>'NNI 2014'!$M$4</c:f>
              <c:strCache>
                <c:ptCount val="1"/>
                <c:pt idx="0">
                  <c:v>&lt;75%</c:v>
                </c:pt>
              </c:strCache>
            </c:strRef>
          </c:tx>
          <c:spPr>
            <a:solidFill>
              <a:srgbClr val="002060"/>
            </a:solidFill>
          </c:spPr>
          <c:invertIfNegative val="0"/>
          <c:cat>
            <c:strRef>
              <c:f>'NNI 2014'!$J$5:$J$16</c:f>
              <c:strCache>
                <c:ptCount val="12"/>
                <c:pt idx="0">
                  <c:v>Austria (3)</c:v>
                </c:pt>
                <c:pt idx="1">
                  <c:v>Czech Republic (3)</c:v>
                </c:pt>
                <c:pt idx="2">
                  <c:v>Denmark (45)</c:v>
                </c:pt>
                <c:pt idx="3">
                  <c:v>Finland (10)</c:v>
                </c:pt>
                <c:pt idx="4">
                  <c:v>France (18)</c:v>
                </c:pt>
                <c:pt idx="5">
                  <c:v>Germany (130)</c:v>
                </c:pt>
                <c:pt idx="6">
                  <c:v>Latvia (7)</c:v>
                </c:pt>
                <c:pt idx="7">
                  <c:v>Lithuania (15)</c:v>
                </c:pt>
                <c:pt idx="8">
                  <c:v>Poland (9)</c:v>
                </c:pt>
                <c:pt idx="9">
                  <c:v>Sweden 34)</c:v>
                </c:pt>
                <c:pt idx="10">
                  <c:v>Switzerland (16)</c:v>
                </c:pt>
                <c:pt idx="11">
                  <c:v>UK (14)</c:v>
                </c:pt>
              </c:strCache>
            </c:strRef>
          </c:cat>
          <c:val>
            <c:numRef>
              <c:f>'NNI 2014'!$M$5:$M$16</c:f>
              <c:numCache>
                <c:formatCode>0</c:formatCode>
                <c:ptCount val="12"/>
                <c:pt idx="0">
                  <c:v>33.33333333333333</c:v>
                </c:pt>
                <c:pt idx="1">
                  <c:v>33.33333333333333</c:v>
                </c:pt>
                <c:pt idx="2">
                  <c:v>0.0</c:v>
                </c:pt>
                <c:pt idx="3">
                  <c:v>0.0</c:v>
                </c:pt>
                <c:pt idx="4">
                  <c:v>0.0</c:v>
                </c:pt>
                <c:pt idx="5">
                  <c:v>2.307692307692308</c:v>
                </c:pt>
                <c:pt idx="6">
                  <c:v>0.0</c:v>
                </c:pt>
                <c:pt idx="7">
                  <c:v>0.0</c:v>
                </c:pt>
                <c:pt idx="8">
                  <c:v>0.0</c:v>
                </c:pt>
                <c:pt idx="9">
                  <c:v>0.0</c:v>
                </c:pt>
                <c:pt idx="10">
                  <c:v>0.0</c:v>
                </c:pt>
                <c:pt idx="11">
                  <c:v>0.0</c:v>
                </c:pt>
              </c:numCache>
            </c:numRef>
          </c:val>
        </c:ser>
        <c:dLbls>
          <c:showLegendKey val="0"/>
          <c:showVal val="0"/>
          <c:showCatName val="0"/>
          <c:showSerName val="0"/>
          <c:showPercent val="0"/>
          <c:showBubbleSize val="0"/>
        </c:dLbls>
        <c:gapWidth val="150"/>
        <c:overlap val="100"/>
        <c:axId val="-2079658000"/>
        <c:axId val="1865924800"/>
      </c:barChart>
      <c:catAx>
        <c:axId val="-2079658000"/>
        <c:scaling>
          <c:orientation val="minMax"/>
        </c:scaling>
        <c:delete val="0"/>
        <c:axPos val="b"/>
        <c:numFmt formatCode="General" sourceLinked="0"/>
        <c:majorTickMark val="out"/>
        <c:minorTickMark val="none"/>
        <c:tickLblPos val="nextTo"/>
        <c:txPr>
          <a:bodyPr/>
          <a:lstStyle/>
          <a:p>
            <a:pPr>
              <a:defRPr sz="400"/>
            </a:pPr>
            <a:endParaRPr lang="en-US"/>
          </a:p>
        </c:txPr>
        <c:crossAx val="1865924800"/>
        <c:crosses val="autoZero"/>
        <c:auto val="1"/>
        <c:lblAlgn val="ctr"/>
        <c:lblOffset val="100"/>
        <c:noMultiLvlLbl val="0"/>
      </c:catAx>
      <c:valAx>
        <c:axId val="1865924800"/>
        <c:scaling>
          <c:orientation val="minMax"/>
        </c:scaling>
        <c:delete val="0"/>
        <c:axPos val="l"/>
        <c:majorGridlines/>
        <c:title>
          <c:tx>
            <c:rich>
              <a:bodyPr rot="-5400000" vert="horz"/>
              <a:lstStyle/>
              <a:p>
                <a:pPr>
                  <a:defRPr sz="400"/>
                </a:pPr>
                <a:r>
                  <a:rPr lang="en-US" sz="400"/>
                  <a:t>Percentage of samples which fall into each susceptibility catagory</a:t>
                </a:r>
              </a:p>
            </c:rich>
          </c:tx>
          <c:layout/>
          <c:overlay val="0"/>
        </c:title>
        <c:numFmt formatCode="0%" sourceLinked="1"/>
        <c:majorTickMark val="out"/>
        <c:minorTickMark val="none"/>
        <c:tickLblPos val="nextTo"/>
        <c:txPr>
          <a:bodyPr/>
          <a:lstStyle/>
          <a:p>
            <a:pPr>
              <a:defRPr sz="500"/>
            </a:pPr>
            <a:endParaRPr lang="en-US"/>
          </a:p>
        </c:txPr>
        <c:crossAx val="-2079658000"/>
        <c:crosses val="autoZero"/>
        <c:crossBetween val="between"/>
      </c:valAx>
    </c:plotArea>
    <c:legend>
      <c:legendPos val="r"/>
      <c:layout>
        <c:manualLayout>
          <c:xMode val="edge"/>
          <c:yMode val="edge"/>
          <c:x val="0.857373604276803"/>
          <c:y val="0.420714109636707"/>
          <c:w val="0.138132765885778"/>
          <c:h val="0.204898470152287"/>
        </c:manualLayout>
      </c:layout>
      <c:overlay val="0"/>
      <c:txPr>
        <a:bodyPr/>
        <a:lstStyle/>
        <a:p>
          <a:pPr>
            <a:defRPr sz="500"/>
          </a:pPr>
          <a:endParaRPr lang="en-US"/>
        </a:p>
      </c:txPr>
    </c:legend>
    <c:plotVisOnly val="1"/>
    <c:dispBlanksAs val="gap"/>
    <c:showDLblsOverMax val="0"/>
  </c:chart>
  <c:txPr>
    <a:bodyPr/>
    <a:lstStyle/>
    <a:p>
      <a:pPr>
        <a:defRPr sz="400"/>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6905766186366"/>
          <c:y val="0.0803628234790602"/>
          <c:w val="0.45368263343103"/>
          <c:h val="0.708745454064334"/>
        </c:manualLayout>
      </c:layout>
      <c:barChart>
        <c:barDir val="col"/>
        <c:grouping val="percentStacked"/>
        <c:varyColors val="0"/>
        <c:ser>
          <c:idx val="0"/>
          <c:order val="0"/>
          <c:tx>
            <c:strRef>
              <c:f>'PYR EU 2007-2014 (3)'!$E$6</c:f>
              <c:strCache>
                <c:ptCount val="1"/>
                <c:pt idx="0">
                  <c:v>Highly Susceptible</c:v>
                </c:pt>
              </c:strCache>
            </c:strRef>
          </c:tx>
          <c:spPr>
            <a:solidFill>
              <a:srgbClr val="92D050"/>
            </a:solidFill>
          </c:spPr>
          <c:invertIfNegative val="0"/>
          <c:cat>
            <c:strRef>
              <c:f>'PYR EU 2007-2014 (3)'!$D$7:$D$14</c:f>
              <c:strCache>
                <c:ptCount val="8"/>
                <c:pt idx="0">
                  <c:v>2007 (n.312)</c:v>
                </c:pt>
                <c:pt idx="1">
                  <c:v>2008 (n.513)</c:v>
                </c:pt>
                <c:pt idx="2">
                  <c:v>2009 (n.757)</c:v>
                </c:pt>
                <c:pt idx="3">
                  <c:v>2010 (n.680)</c:v>
                </c:pt>
                <c:pt idx="4">
                  <c:v>2011 (n.597)</c:v>
                </c:pt>
                <c:pt idx="5">
                  <c:v>2012 (n.387)</c:v>
                </c:pt>
                <c:pt idx="6">
                  <c:v>2013 (n.411)</c:v>
                </c:pt>
                <c:pt idx="7">
                  <c:v>2014 (n.403)</c:v>
                </c:pt>
              </c:strCache>
            </c:strRef>
          </c:cat>
          <c:val>
            <c:numRef>
              <c:f>'PYR EU 2007-2014 (3)'!$E$7:$E$14</c:f>
              <c:numCache>
                <c:formatCode>0.0</c:formatCode>
                <c:ptCount val="8"/>
                <c:pt idx="0">
                  <c:v>14.0</c:v>
                </c:pt>
                <c:pt idx="1">
                  <c:v>6.0</c:v>
                </c:pt>
                <c:pt idx="2">
                  <c:v>6.0</c:v>
                </c:pt>
                <c:pt idx="3">
                  <c:v>6.0</c:v>
                </c:pt>
                <c:pt idx="4">
                  <c:v>6.0</c:v>
                </c:pt>
                <c:pt idx="5">
                  <c:v>1.0</c:v>
                </c:pt>
                <c:pt idx="6">
                  <c:v>3.0</c:v>
                </c:pt>
                <c:pt idx="7">
                  <c:v>2.2</c:v>
                </c:pt>
              </c:numCache>
            </c:numRef>
          </c:val>
        </c:ser>
        <c:ser>
          <c:idx val="1"/>
          <c:order val="1"/>
          <c:tx>
            <c:strRef>
              <c:f>'PYR EU 2007-2014 (3)'!$F$6</c:f>
              <c:strCache>
                <c:ptCount val="1"/>
                <c:pt idx="0">
                  <c:v>Susceptible</c:v>
                </c:pt>
              </c:strCache>
            </c:strRef>
          </c:tx>
          <c:spPr>
            <a:solidFill>
              <a:srgbClr val="00B050"/>
            </a:solidFill>
          </c:spPr>
          <c:invertIfNegative val="0"/>
          <c:cat>
            <c:strRef>
              <c:f>'PYR EU 2007-2014 (3)'!$D$7:$D$14</c:f>
              <c:strCache>
                <c:ptCount val="8"/>
                <c:pt idx="0">
                  <c:v>2007 (n.312)</c:v>
                </c:pt>
                <c:pt idx="1">
                  <c:v>2008 (n.513)</c:v>
                </c:pt>
                <c:pt idx="2">
                  <c:v>2009 (n.757)</c:v>
                </c:pt>
                <c:pt idx="3">
                  <c:v>2010 (n.680)</c:v>
                </c:pt>
                <c:pt idx="4">
                  <c:v>2011 (n.597)</c:v>
                </c:pt>
                <c:pt idx="5">
                  <c:v>2012 (n.387)</c:v>
                </c:pt>
                <c:pt idx="6">
                  <c:v>2013 (n.411)</c:v>
                </c:pt>
                <c:pt idx="7">
                  <c:v>2014 (n.403)</c:v>
                </c:pt>
              </c:strCache>
            </c:strRef>
          </c:cat>
          <c:val>
            <c:numRef>
              <c:f>'PYR EU 2007-2014 (3)'!$F$7:$F$14</c:f>
              <c:numCache>
                <c:formatCode>0.0</c:formatCode>
                <c:ptCount val="8"/>
                <c:pt idx="0">
                  <c:v>29.0</c:v>
                </c:pt>
                <c:pt idx="1">
                  <c:v>22.0</c:v>
                </c:pt>
                <c:pt idx="2">
                  <c:v>13.0</c:v>
                </c:pt>
                <c:pt idx="3">
                  <c:v>8.0</c:v>
                </c:pt>
                <c:pt idx="4">
                  <c:v>8.0</c:v>
                </c:pt>
                <c:pt idx="5">
                  <c:v>5.0</c:v>
                </c:pt>
                <c:pt idx="6">
                  <c:v>11.0</c:v>
                </c:pt>
                <c:pt idx="7">
                  <c:v>9.200000000000001</c:v>
                </c:pt>
              </c:numCache>
            </c:numRef>
          </c:val>
        </c:ser>
        <c:ser>
          <c:idx val="2"/>
          <c:order val="2"/>
          <c:tx>
            <c:strRef>
              <c:f>'PYR EU 2007-2014 (3)'!$G$6</c:f>
              <c:strCache>
                <c:ptCount val="1"/>
                <c:pt idx="0">
                  <c:v>Moderately Resistant</c:v>
                </c:pt>
              </c:strCache>
            </c:strRef>
          </c:tx>
          <c:spPr>
            <a:solidFill>
              <a:srgbClr val="FFFF66"/>
            </a:solidFill>
          </c:spPr>
          <c:invertIfNegative val="0"/>
          <c:cat>
            <c:strRef>
              <c:f>'PYR EU 2007-2014 (3)'!$D$7:$D$14</c:f>
              <c:strCache>
                <c:ptCount val="8"/>
                <c:pt idx="0">
                  <c:v>2007 (n.312)</c:v>
                </c:pt>
                <c:pt idx="1">
                  <c:v>2008 (n.513)</c:v>
                </c:pt>
                <c:pt idx="2">
                  <c:v>2009 (n.757)</c:v>
                </c:pt>
                <c:pt idx="3">
                  <c:v>2010 (n.680)</c:v>
                </c:pt>
                <c:pt idx="4">
                  <c:v>2011 (n.597)</c:v>
                </c:pt>
                <c:pt idx="5">
                  <c:v>2012 (n.387)</c:v>
                </c:pt>
                <c:pt idx="6">
                  <c:v>2013 (n.411)</c:v>
                </c:pt>
                <c:pt idx="7">
                  <c:v>2014 (n.403)</c:v>
                </c:pt>
              </c:strCache>
            </c:strRef>
          </c:cat>
          <c:val>
            <c:numRef>
              <c:f>'PYR EU 2007-2014 (3)'!$G$7:$G$14</c:f>
              <c:numCache>
                <c:formatCode>0.0</c:formatCode>
                <c:ptCount val="8"/>
                <c:pt idx="0">
                  <c:v>16.0</c:v>
                </c:pt>
                <c:pt idx="1">
                  <c:v>17.0</c:v>
                </c:pt>
                <c:pt idx="2">
                  <c:v>22.0</c:v>
                </c:pt>
                <c:pt idx="3">
                  <c:v>18.0</c:v>
                </c:pt>
                <c:pt idx="4">
                  <c:v>22.0</c:v>
                </c:pt>
                <c:pt idx="5">
                  <c:v>21.0</c:v>
                </c:pt>
                <c:pt idx="6">
                  <c:v>18.0</c:v>
                </c:pt>
                <c:pt idx="7">
                  <c:v>15.1</c:v>
                </c:pt>
              </c:numCache>
            </c:numRef>
          </c:val>
        </c:ser>
        <c:ser>
          <c:idx val="3"/>
          <c:order val="3"/>
          <c:tx>
            <c:strRef>
              <c:f>'PYR EU 2007-2014 (3)'!$H$6</c:f>
              <c:strCache>
                <c:ptCount val="1"/>
                <c:pt idx="0">
                  <c:v>Resistant</c:v>
                </c:pt>
              </c:strCache>
            </c:strRef>
          </c:tx>
          <c:spPr>
            <a:solidFill>
              <a:srgbClr val="FF9900"/>
            </a:solidFill>
          </c:spPr>
          <c:invertIfNegative val="0"/>
          <c:cat>
            <c:strRef>
              <c:f>'PYR EU 2007-2014 (3)'!$D$7:$D$14</c:f>
              <c:strCache>
                <c:ptCount val="8"/>
                <c:pt idx="0">
                  <c:v>2007 (n.312)</c:v>
                </c:pt>
                <c:pt idx="1">
                  <c:v>2008 (n.513)</c:v>
                </c:pt>
                <c:pt idx="2">
                  <c:v>2009 (n.757)</c:v>
                </c:pt>
                <c:pt idx="3">
                  <c:v>2010 (n.680)</c:v>
                </c:pt>
                <c:pt idx="4">
                  <c:v>2011 (n.597)</c:v>
                </c:pt>
                <c:pt idx="5">
                  <c:v>2012 (n.387)</c:v>
                </c:pt>
                <c:pt idx="6">
                  <c:v>2013 (n.411)</c:v>
                </c:pt>
                <c:pt idx="7">
                  <c:v>2014 (n.403)</c:v>
                </c:pt>
              </c:strCache>
            </c:strRef>
          </c:cat>
          <c:val>
            <c:numRef>
              <c:f>'PYR EU 2007-2014 (3)'!$H$7:$H$14</c:f>
              <c:numCache>
                <c:formatCode>0.0</c:formatCode>
                <c:ptCount val="8"/>
                <c:pt idx="0">
                  <c:v>29.0</c:v>
                </c:pt>
                <c:pt idx="1">
                  <c:v>34.0</c:v>
                </c:pt>
                <c:pt idx="2">
                  <c:v>39.0</c:v>
                </c:pt>
                <c:pt idx="3">
                  <c:v>47.0</c:v>
                </c:pt>
                <c:pt idx="4">
                  <c:v>41.0</c:v>
                </c:pt>
                <c:pt idx="5">
                  <c:v>48.0</c:v>
                </c:pt>
                <c:pt idx="6">
                  <c:v>43.0</c:v>
                </c:pt>
                <c:pt idx="7">
                  <c:v>47.6</c:v>
                </c:pt>
              </c:numCache>
            </c:numRef>
          </c:val>
        </c:ser>
        <c:ser>
          <c:idx val="4"/>
          <c:order val="4"/>
          <c:tx>
            <c:strRef>
              <c:f>'PYR EU 2007-2014 (3)'!$I$6</c:f>
              <c:strCache>
                <c:ptCount val="1"/>
                <c:pt idx="0">
                  <c:v>Highly Resistant</c:v>
                </c:pt>
              </c:strCache>
            </c:strRef>
          </c:tx>
          <c:spPr>
            <a:solidFill>
              <a:srgbClr val="FF0000"/>
            </a:solidFill>
          </c:spPr>
          <c:invertIfNegative val="0"/>
          <c:cat>
            <c:strRef>
              <c:f>'PYR EU 2007-2014 (3)'!$D$7:$D$14</c:f>
              <c:strCache>
                <c:ptCount val="8"/>
                <c:pt idx="0">
                  <c:v>2007 (n.312)</c:v>
                </c:pt>
                <c:pt idx="1">
                  <c:v>2008 (n.513)</c:v>
                </c:pt>
                <c:pt idx="2">
                  <c:v>2009 (n.757)</c:v>
                </c:pt>
                <c:pt idx="3">
                  <c:v>2010 (n.680)</c:v>
                </c:pt>
                <c:pt idx="4">
                  <c:v>2011 (n.597)</c:v>
                </c:pt>
                <c:pt idx="5">
                  <c:v>2012 (n.387)</c:v>
                </c:pt>
                <c:pt idx="6">
                  <c:v>2013 (n.411)</c:v>
                </c:pt>
                <c:pt idx="7">
                  <c:v>2014 (n.403)</c:v>
                </c:pt>
              </c:strCache>
            </c:strRef>
          </c:cat>
          <c:val>
            <c:numRef>
              <c:f>'PYR EU 2007-2014 (3)'!$I$7:$I$14</c:f>
              <c:numCache>
                <c:formatCode>0.0</c:formatCode>
                <c:ptCount val="8"/>
                <c:pt idx="0">
                  <c:v>13.0</c:v>
                </c:pt>
                <c:pt idx="1">
                  <c:v>21.0</c:v>
                </c:pt>
                <c:pt idx="2">
                  <c:v>20.0</c:v>
                </c:pt>
                <c:pt idx="3">
                  <c:v>22.0</c:v>
                </c:pt>
                <c:pt idx="4">
                  <c:v>24.0</c:v>
                </c:pt>
                <c:pt idx="5">
                  <c:v>24.0</c:v>
                </c:pt>
                <c:pt idx="6">
                  <c:v>25.0</c:v>
                </c:pt>
                <c:pt idx="7">
                  <c:v>25.8</c:v>
                </c:pt>
              </c:numCache>
            </c:numRef>
          </c:val>
        </c:ser>
        <c:dLbls>
          <c:showLegendKey val="0"/>
          <c:showVal val="0"/>
          <c:showCatName val="0"/>
          <c:showSerName val="0"/>
          <c:showPercent val="0"/>
          <c:showBubbleSize val="0"/>
        </c:dLbls>
        <c:gapWidth val="55"/>
        <c:overlap val="100"/>
        <c:axId val="-2064546624"/>
        <c:axId val="-2056064560"/>
      </c:barChart>
      <c:catAx>
        <c:axId val="-2064546624"/>
        <c:scaling>
          <c:orientation val="minMax"/>
        </c:scaling>
        <c:delete val="0"/>
        <c:axPos val="b"/>
        <c:numFmt formatCode="General" sourceLinked="1"/>
        <c:majorTickMark val="none"/>
        <c:minorTickMark val="none"/>
        <c:tickLblPos val="nextTo"/>
        <c:txPr>
          <a:bodyPr rot="-3360000"/>
          <a:lstStyle/>
          <a:p>
            <a:pPr>
              <a:defRPr sz="500"/>
            </a:pPr>
            <a:endParaRPr lang="en-US"/>
          </a:p>
        </c:txPr>
        <c:crossAx val="-2056064560"/>
        <c:crosses val="autoZero"/>
        <c:auto val="1"/>
        <c:lblAlgn val="ctr"/>
        <c:lblOffset val="100"/>
        <c:noMultiLvlLbl val="0"/>
      </c:catAx>
      <c:valAx>
        <c:axId val="-2056064560"/>
        <c:scaling>
          <c:orientation val="minMax"/>
        </c:scaling>
        <c:delete val="0"/>
        <c:axPos val="l"/>
        <c:majorGridlines/>
        <c:title>
          <c:tx>
            <c:rich>
              <a:bodyPr rot="-5400000" vert="horz"/>
              <a:lstStyle/>
              <a:p>
                <a:pPr>
                  <a:defRPr sz="500" b="0">
                    <a:latin typeface="Arial" panose="020B0604020202020204" pitchFamily="34" charset="0"/>
                    <a:cs typeface="Arial" panose="020B0604020202020204" pitchFamily="34" charset="0"/>
                  </a:defRPr>
                </a:pPr>
                <a:r>
                  <a:rPr lang="de-CH" sz="500" b="0">
                    <a:latin typeface="Arial" panose="020B0604020202020204" pitchFamily="34" charset="0"/>
                    <a:cs typeface="Arial" panose="020B0604020202020204" pitchFamily="34" charset="0"/>
                  </a:rPr>
                  <a:t>% of populations in susceptibility catagory</a:t>
                </a:r>
              </a:p>
            </c:rich>
          </c:tx>
          <c:layout/>
          <c:overlay val="0"/>
        </c:title>
        <c:numFmt formatCode="0%" sourceLinked="1"/>
        <c:majorTickMark val="none"/>
        <c:minorTickMark val="none"/>
        <c:tickLblPos val="nextTo"/>
        <c:txPr>
          <a:bodyPr/>
          <a:lstStyle/>
          <a:p>
            <a:pPr>
              <a:defRPr sz="500">
                <a:latin typeface="Arial" panose="020B0604020202020204" pitchFamily="34" charset="0"/>
                <a:cs typeface="Arial" panose="020B0604020202020204" pitchFamily="34" charset="0"/>
              </a:defRPr>
            </a:pPr>
            <a:endParaRPr lang="en-US"/>
          </a:p>
        </c:txPr>
        <c:crossAx val="-2064546624"/>
        <c:crosses val="autoZero"/>
        <c:crossBetween val="between"/>
      </c:valAx>
    </c:plotArea>
    <c:legend>
      <c:legendPos val="r"/>
      <c:layout>
        <c:manualLayout>
          <c:xMode val="edge"/>
          <c:yMode val="edge"/>
          <c:x val="0.696656475335318"/>
          <c:y val="0.118213310660701"/>
          <c:w val="0.240794799307571"/>
          <c:h val="0.28288396229718"/>
        </c:manualLayout>
      </c:layout>
      <c:overlay val="0"/>
      <c:spPr>
        <a:ln>
          <a:solidFill>
            <a:schemeClr val="tx1"/>
          </a:solidFill>
        </a:ln>
      </c:spPr>
      <c:txPr>
        <a:bodyPr/>
        <a:lstStyle/>
        <a:p>
          <a:pPr>
            <a:defRPr sz="500">
              <a:latin typeface="Arial" panose="020B0604020202020204" pitchFamily="34" charset="0"/>
              <a:cs typeface="Arial" panose="020B0604020202020204" pitchFamily="34" charset="0"/>
            </a:defRPr>
          </a:pPr>
          <a:endParaRPr lang="en-US"/>
        </a:p>
      </c:txPr>
    </c:legend>
    <c:plotVisOnly val="1"/>
    <c:dispBlanksAs val="gap"/>
    <c:showDLblsOverMax val="0"/>
  </c:chart>
  <c:spPr>
    <a:ln>
      <a:noFill/>
    </a:ln>
  </c:spPr>
  <c:txPr>
    <a:bodyPr/>
    <a:lstStyle/>
    <a:p>
      <a:pPr>
        <a:defRPr sz="4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0870206973350475"/>
          <c:y val="0.0211812765579021"/>
          <c:w val="0.690322641798409"/>
          <c:h val="0.749709003209601"/>
        </c:manualLayout>
      </c:layout>
      <c:barChart>
        <c:barDir val="col"/>
        <c:grouping val="percentStacked"/>
        <c:varyColors val="0"/>
        <c:ser>
          <c:idx val="0"/>
          <c:order val="0"/>
          <c:tx>
            <c:strRef>
              <c:f>'NNI 2012-2014'!$E$6</c:f>
              <c:strCache>
                <c:ptCount val="1"/>
                <c:pt idx="0">
                  <c:v>&gt;95% </c:v>
                </c:pt>
              </c:strCache>
            </c:strRef>
          </c:tx>
          <c:spPr>
            <a:solidFill>
              <a:schemeClr val="accent5">
                <a:lumMod val="60000"/>
                <a:lumOff val="40000"/>
              </a:schemeClr>
            </a:solidFill>
          </c:spPr>
          <c:invertIfNegative val="0"/>
          <c:cat>
            <c:strRef>
              <c:f>'NNI 2012-2014'!$D$7:$D$25</c:f>
              <c:strCache>
                <c:ptCount val="19"/>
                <c:pt idx="0">
                  <c:v>Sweden 2012 (n.22)</c:v>
                </c:pt>
                <c:pt idx="1">
                  <c:v>Sweden 2013 (n.32)</c:v>
                </c:pt>
                <c:pt idx="2">
                  <c:v>Sweden 2014 (n.34)</c:v>
                </c:pt>
                <c:pt idx="4">
                  <c:v>Germany 2012 (n.169)</c:v>
                </c:pt>
                <c:pt idx="5">
                  <c:v>Germany 2013 (n.171)</c:v>
                </c:pt>
                <c:pt idx="6">
                  <c:v>Germany 2014 (n.130)</c:v>
                </c:pt>
                <c:pt idx="8">
                  <c:v>Poland 2012 (n.22)</c:v>
                </c:pt>
                <c:pt idx="9">
                  <c:v>Poland 2013 (n.26)</c:v>
                </c:pt>
                <c:pt idx="10">
                  <c:v>Poland 2014 (n.9)</c:v>
                </c:pt>
                <c:pt idx="12">
                  <c:v>France 2012 (n.98)</c:v>
                </c:pt>
                <c:pt idx="13">
                  <c:v>France 2013 (n.19)</c:v>
                </c:pt>
                <c:pt idx="14">
                  <c:v>France 2014 (n.18)</c:v>
                </c:pt>
                <c:pt idx="16">
                  <c:v>Europe 2012 (n.408)</c:v>
                </c:pt>
                <c:pt idx="17">
                  <c:v>Europe 2013 (n.326)</c:v>
                </c:pt>
                <c:pt idx="18">
                  <c:v>Europe 2014 (n.304)</c:v>
                </c:pt>
              </c:strCache>
            </c:strRef>
          </c:cat>
          <c:val>
            <c:numRef>
              <c:f>'NNI 2012-2014'!$E$7:$E$25</c:f>
              <c:numCache>
                <c:formatCode>0.0</c:formatCode>
                <c:ptCount val="19"/>
                <c:pt idx="0">
                  <c:v>64.0</c:v>
                </c:pt>
                <c:pt idx="1">
                  <c:v>59.0</c:v>
                </c:pt>
                <c:pt idx="2">
                  <c:v>73.52941176470588</c:v>
                </c:pt>
                <c:pt idx="4">
                  <c:v>69.0</c:v>
                </c:pt>
                <c:pt idx="5">
                  <c:v>77.0</c:v>
                </c:pt>
                <c:pt idx="6">
                  <c:v>66.15384615384612</c:v>
                </c:pt>
                <c:pt idx="8">
                  <c:v>91.0</c:v>
                </c:pt>
                <c:pt idx="9">
                  <c:v>81.0</c:v>
                </c:pt>
                <c:pt idx="10">
                  <c:v>67.0</c:v>
                </c:pt>
                <c:pt idx="12">
                  <c:v>94.0</c:v>
                </c:pt>
                <c:pt idx="13">
                  <c:v>89.0</c:v>
                </c:pt>
                <c:pt idx="14">
                  <c:v>50.0</c:v>
                </c:pt>
                <c:pt idx="16" formatCode="General">
                  <c:v>79.0</c:v>
                </c:pt>
                <c:pt idx="17" formatCode="General">
                  <c:v>79.0</c:v>
                </c:pt>
                <c:pt idx="18" formatCode="General">
                  <c:v>70.0</c:v>
                </c:pt>
              </c:numCache>
            </c:numRef>
          </c:val>
        </c:ser>
        <c:ser>
          <c:idx val="1"/>
          <c:order val="1"/>
          <c:tx>
            <c:strRef>
              <c:f>'NNI 2012-2014'!$F$6</c:f>
              <c:strCache>
                <c:ptCount val="1"/>
                <c:pt idx="0">
                  <c:v>94-75%</c:v>
                </c:pt>
              </c:strCache>
            </c:strRef>
          </c:tx>
          <c:spPr>
            <a:solidFill>
              <a:schemeClr val="tx2">
                <a:lumMod val="60000"/>
                <a:lumOff val="40000"/>
              </a:schemeClr>
            </a:solidFill>
          </c:spPr>
          <c:invertIfNegative val="0"/>
          <c:cat>
            <c:strRef>
              <c:f>'NNI 2012-2014'!$D$7:$D$25</c:f>
              <c:strCache>
                <c:ptCount val="19"/>
                <c:pt idx="0">
                  <c:v>Sweden 2012 (n.22)</c:v>
                </c:pt>
                <c:pt idx="1">
                  <c:v>Sweden 2013 (n.32)</c:v>
                </c:pt>
                <c:pt idx="2">
                  <c:v>Sweden 2014 (n.34)</c:v>
                </c:pt>
                <c:pt idx="4">
                  <c:v>Germany 2012 (n.169)</c:v>
                </c:pt>
                <c:pt idx="5">
                  <c:v>Germany 2013 (n.171)</c:v>
                </c:pt>
                <c:pt idx="6">
                  <c:v>Germany 2014 (n.130)</c:v>
                </c:pt>
                <c:pt idx="8">
                  <c:v>Poland 2012 (n.22)</c:v>
                </c:pt>
                <c:pt idx="9">
                  <c:v>Poland 2013 (n.26)</c:v>
                </c:pt>
                <c:pt idx="10">
                  <c:v>Poland 2014 (n.9)</c:v>
                </c:pt>
                <c:pt idx="12">
                  <c:v>France 2012 (n.98)</c:v>
                </c:pt>
                <c:pt idx="13">
                  <c:v>France 2013 (n.19)</c:v>
                </c:pt>
                <c:pt idx="14">
                  <c:v>France 2014 (n.18)</c:v>
                </c:pt>
                <c:pt idx="16">
                  <c:v>Europe 2012 (n.408)</c:v>
                </c:pt>
                <c:pt idx="17">
                  <c:v>Europe 2013 (n.326)</c:v>
                </c:pt>
                <c:pt idx="18">
                  <c:v>Europe 2014 (n.304)</c:v>
                </c:pt>
              </c:strCache>
            </c:strRef>
          </c:cat>
          <c:val>
            <c:numRef>
              <c:f>'NNI 2012-2014'!$F$7:$F$25</c:f>
              <c:numCache>
                <c:formatCode>0.0</c:formatCode>
                <c:ptCount val="19"/>
                <c:pt idx="0">
                  <c:v>32.0</c:v>
                </c:pt>
                <c:pt idx="1">
                  <c:v>41.0</c:v>
                </c:pt>
                <c:pt idx="2">
                  <c:v>26.47058823529412</c:v>
                </c:pt>
                <c:pt idx="4">
                  <c:v>26.0</c:v>
                </c:pt>
                <c:pt idx="5">
                  <c:v>21.0</c:v>
                </c:pt>
                <c:pt idx="6">
                  <c:v>31.53846153846153</c:v>
                </c:pt>
                <c:pt idx="8">
                  <c:v>9.0</c:v>
                </c:pt>
                <c:pt idx="9">
                  <c:v>19.0</c:v>
                </c:pt>
                <c:pt idx="10">
                  <c:v>33.0</c:v>
                </c:pt>
                <c:pt idx="12">
                  <c:v>6.0</c:v>
                </c:pt>
                <c:pt idx="13">
                  <c:v>11.0</c:v>
                </c:pt>
                <c:pt idx="14">
                  <c:v>50.0</c:v>
                </c:pt>
                <c:pt idx="16" formatCode="General">
                  <c:v>18.0</c:v>
                </c:pt>
                <c:pt idx="17" formatCode="General">
                  <c:v>20.0</c:v>
                </c:pt>
                <c:pt idx="18" formatCode="General">
                  <c:v>28.0</c:v>
                </c:pt>
              </c:numCache>
            </c:numRef>
          </c:val>
        </c:ser>
        <c:ser>
          <c:idx val="2"/>
          <c:order val="2"/>
          <c:tx>
            <c:strRef>
              <c:f>'NNI 2012-2014'!$G$6</c:f>
              <c:strCache>
                <c:ptCount val="1"/>
                <c:pt idx="0">
                  <c:v>&lt;75%</c:v>
                </c:pt>
              </c:strCache>
            </c:strRef>
          </c:tx>
          <c:spPr>
            <a:solidFill>
              <a:srgbClr val="002060"/>
            </a:solidFill>
          </c:spPr>
          <c:invertIfNegative val="0"/>
          <c:cat>
            <c:strRef>
              <c:f>'NNI 2012-2014'!$D$7:$D$25</c:f>
              <c:strCache>
                <c:ptCount val="19"/>
                <c:pt idx="0">
                  <c:v>Sweden 2012 (n.22)</c:v>
                </c:pt>
                <c:pt idx="1">
                  <c:v>Sweden 2013 (n.32)</c:v>
                </c:pt>
                <c:pt idx="2">
                  <c:v>Sweden 2014 (n.34)</c:v>
                </c:pt>
                <c:pt idx="4">
                  <c:v>Germany 2012 (n.169)</c:v>
                </c:pt>
                <c:pt idx="5">
                  <c:v>Germany 2013 (n.171)</c:v>
                </c:pt>
                <c:pt idx="6">
                  <c:v>Germany 2014 (n.130)</c:v>
                </c:pt>
                <c:pt idx="8">
                  <c:v>Poland 2012 (n.22)</c:v>
                </c:pt>
                <c:pt idx="9">
                  <c:v>Poland 2013 (n.26)</c:v>
                </c:pt>
                <c:pt idx="10">
                  <c:v>Poland 2014 (n.9)</c:v>
                </c:pt>
                <c:pt idx="12">
                  <c:v>France 2012 (n.98)</c:v>
                </c:pt>
                <c:pt idx="13">
                  <c:v>France 2013 (n.19)</c:v>
                </c:pt>
                <c:pt idx="14">
                  <c:v>France 2014 (n.18)</c:v>
                </c:pt>
                <c:pt idx="16">
                  <c:v>Europe 2012 (n.408)</c:v>
                </c:pt>
                <c:pt idx="17">
                  <c:v>Europe 2013 (n.326)</c:v>
                </c:pt>
                <c:pt idx="18">
                  <c:v>Europe 2014 (n.304)</c:v>
                </c:pt>
              </c:strCache>
            </c:strRef>
          </c:cat>
          <c:val>
            <c:numRef>
              <c:f>'NNI 2012-2014'!$G$7:$G$25</c:f>
              <c:numCache>
                <c:formatCode>0.0</c:formatCode>
                <c:ptCount val="19"/>
                <c:pt idx="0">
                  <c:v>5.0</c:v>
                </c:pt>
                <c:pt idx="1">
                  <c:v>0.0</c:v>
                </c:pt>
                <c:pt idx="2">
                  <c:v>0.0</c:v>
                </c:pt>
                <c:pt idx="4">
                  <c:v>5.0</c:v>
                </c:pt>
                <c:pt idx="5">
                  <c:v>2.0</c:v>
                </c:pt>
                <c:pt idx="6">
                  <c:v>2.307692307692308</c:v>
                </c:pt>
                <c:pt idx="8">
                  <c:v>0.0</c:v>
                </c:pt>
                <c:pt idx="9">
                  <c:v>0.0</c:v>
                </c:pt>
                <c:pt idx="10">
                  <c:v>0.0</c:v>
                </c:pt>
                <c:pt idx="12">
                  <c:v>0.0</c:v>
                </c:pt>
                <c:pt idx="13">
                  <c:v>0.0</c:v>
                </c:pt>
                <c:pt idx="14">
                  <c:v>0.0</c:v>
                </c:pt>
                <c:pt idx="16" formatCode="General">
                  <c:v>3.0</c:v>
                </c:pt>
                <c:pt idx="17" formatCode="General">
                  <c:v>1.0</c:v>
                </c:pt>
                <c:pt idx="18" formatCode="General">
                  <c:v>2.0</c:v>
                </c:pt>
              </c:numCache>
            </c:numRef>
          </c:val>
        </c:ser>
        <c:dLbls>
          <c:showLegendKey val="0"/>
          <c:showVal val="0"/>
          <c:showCatName val="0"/>
          <c:showSerName val="0"/>
          <c:showPercent val="0"/>
          <c:showBubbleSize val="0"/>
        </c:dLbls>
        <c:gapWidth val="55"/>
        <c:overlap val="100"/>
        <c:axId val="-2079636096"/>
        <c:axId val="-1980541536"/>
      </c:barChart>
      <c:catAx>
        <c:axId val="-2079636096"/>
        <c:scaling>
          <c:orientation val="minMax"/>
        </c:scaling>
        <c:delete val="0"/>
        <c:axPos val="b"/>
        <c:numFmt formatCode="General" sourceLinked="1"/>
        <c:majorTickMark val="none"/>
        <c:minorTickMark val="none"/>
        <c:tickLblPos val="nextTo"/>
        <c:txPr>
          <a:bodyPr rot="-2880000" vert="horz"/>
          <a:lstStyle/>
          <a:p>
            <a:pPr>
              <a:defRPr sz="400">
                <a:latin typeface="Arial" panose="020B0604020202020204" pitchFamily="34" charset="0"/>
                <a:cs typeface="Arial" panose="020B0604020202020204" pitchFamily="34" charset="0"/>
              </a:defRPr>
            </a:pPr>
            <a:endParaRPr lang="en-US"/>
          </a:p>
        </c:txPr>
        <c:crossAx val="-1980541536"/>
        <c:crosses val="autoZero"/>
        <c:auto val="1"/>
        <c:lblAlgn val="ctr"/>
        <c:lblOffset val="100"/>
        <c:noMultiLvlLbl val="0"/>
      </c:catAx>
      <c:valAx>
        <c:axId val="-1980541536"/>
        <c:scaling>
          <c:orientation val="minMax"/>
        </c:scaling>
        <c:delete val="0"/>
        <c:axPos val="l"/>
        <c:majorGridlines/>
        <c:title>
          <c:tx>
            <c:rich>
              <a:bodyPr rot="-5400000" vert="horz"/>
              <a:lstStyle/>
              <a:p>
                <a:pPr>
                  <a:defRPr sz="400">
                    <a:latin typeface="Arial" panose="020B0604020202020204" pitchFamily="34" charset="0"/>
                    <a:cs typeface="Arial" panose="020B0604020202020204" pitchFamily="34" charset="0"/>
                  </a:defRPr>
                </a:pPr>
                <a:r>
                  <a:rPr lang="de-CH" sz="400">
                    <a:latin typeface="Arial" panose="020B0604020202020204" pitchFamily="34" charset="0"/>
                    <a:cs typeface="Arial" panose="020B0604020202020204" pitchFamily="34" charset="0"/>
                  </a:rPr>
                  <a:t>% of samples which fall into each susceptibility catagory</a:t>
                </a:r>
              </a:p>
            </c:rich>
          </c:tx>
          <c:layout/>
          <c:overlay val="0"/>
        </c:title>
        <c:numFmt formatCode="0%" sourceLinked="1"/>
        <c:majorTickMark val="none"/>
        <c:minorTickMark val="none"/>
        <c:tickLblPos val="nextTo"/>
        <c:crossAx val="-2079636096"/>
        <c:crosses val="autoZero"/>
        <c:crossBetween val="between"/>
      </c:valAx>
    </c:plotArea>
    <c:legend>
      <c:legendPos val="r"/>
      <c:layout>
        <c:manualLayout>
          <c:xMode val="edge"/>
          <c:yMode val="edge"/>
          <c:x val="0.815682507183209"/>
          <c:y val="0.286342054753005"/>
          <c:w val="0.147729762505286"/>
          <c:h val="0.188888575401145"/>
        </c:manualLayout>
      </c:layout>
      <c:overlay val="0"/>
      <c:txPr>
        <a:bodyPr/>
        <a:lstStyle/>
        <a:p>
          <a:pPr>
            <a:defRPr>
              <a:latin typeface="+mn-lt"/>
            </a:defRPr>
          </a:pPr>
          <a:endParaRPr lang="en-US"/>
        </a:p>
      </c:txPr>
    </c:legend>
    <c:plotVisOnly val="1"/>
    <c:dispBlanksAs val="gap"/>
    <c:showDLblsOverMax val="0"/>
  </c:chart>
  <c:spPr>
    <a:ln>
      <a:noFill/>
    </a:ln>
  </c:spPr>
  <c:txPr>
    <a:bodyPr/>
    <a:lstStyle/>
    <a:p>
      <a:pPr>
        <a:defRPr sz="500">
          <a:latin typeface="+mj-lt"/>
          <a:cs typeface="Arial" panose="020B0604020202020204" pitchFamily="34"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800">
                <a:latin typeface="Calibri" panose="020F0502020204030204" pitchFamily="34" charset="0"/>
                <a:cs typeface="Calibri" panose="020F0502020204030204" pitchFamily="34" charset="0"/>
              </a:defRPr>
            </a:pPr>
            <a:r>
              <a:rPr lang="de-CH" sz="800" dirty="0">
                <a:latin typeface="Calibri" panose="020F0502020204030204" pitchFamily="34" charset="0"/>
                <a:cs typeface="Calibri" panose="020F0502020204030204" pitchFamily="34" charset="0"/>
              </a:rPr>
              <a:t>2014 pyrethroid resistance monitoring: </a:t>
            </a:r>
            <a:r>
              <a:rPr lang="de-CH" sz="800" i="1" dirty="0">
                <a:latin typeface="Calibri" panose="020F0502020204030204" pitchFamily="34" charset="0"/>
                <a:cs typeface="Calibri" panose="020F0502020204030204" pitchFamily="34" charset="0"/>
              </a:rPr>
              <a:t>Meligethes aeneus</a:t>
            </a:r>
          </a:p>
        </c:rich>
      </c:tx>
      <c:layout>
        <c:manualLayout>
          <c:xMode val="edge"/>
          <c:yMode val="edge"/>
          <c:x val="0.0670549779425327"/>
          <c:y val="0.0212502279933338"/>
        </c:manualLayout>
      </c:layout>
      <c:overlay val="0"/>
    </c:title>
    <c:autoTitleDeleted val="0"/>
    <c:plotArea>
      <c:layout>
        <c:manualLayout>
          <c:layoutTarget val="inner"/>
          <c:xMode val="edge"/>
          <c:yMode val="edge"/>
          <c:x val="0.101793859411903"/>
          <c:y val="0.144131763906344"/>
          <c:w val="0.455549037473425"/>
          <c:h val="0.58704348238892"/>
        </c:manualLayout>
      </c:layout>
      <c:barChart>
        <c:barDir val="col"/>
        <c:grouping val="percentStacked"/>
        <c:varyColors val="0"/>
        <c:ser>
          <c:idx val="0"/>
          <c:order val="0"/>
          <c:tx>
            <c:strRef>
              <c:f>'[IRAC 2014 CALCULATIONS V2 added DUPONT and BCS data.xlsx]PYR 2014'!$R$4</c:f>
              <c:strCache>
                <c:ptCount val="1"/>
                <c:pt idx="0">
                  <c:v>Highly susceptible</c:v>
                </c:pt>
              </c:strCache>
            </c:strRef>
          </c:tx>
          <c:spPr>
            <a:solidFill>
              <a:srgbClr val="92D050"/>
            </a:solidFill>
            <a:ln w="12700">
              <a:noFill/>
              <a:prstDash val="solid"/>
            </a:ln>
          </c:spPr>
          <c:invertIfNegative val="0"/>
          <c:cat>
            <c:strRef>
              <c:f>'[IRAC 2014 CALCULATIONS V2 added DUPONT and BCS data.xlsx]PYR 2014'!$Q$5:$Q$17</c:f>
              <c:strCache>
                <c:ptCount val="13"/>
                <c:pt idx="0">
                  <c:v>Austria (4)</c:v>
                </c:pt>
                <c:pt idx="1">
                  <c:v>Czech Republic (3)</c:v>
                </c:pt>
                <c:pt idx="2">
                  <c:v>Denmark (52)</c:v>
                </c:pt>
                <c:pt idx="3">
                  <c:v>Finland (10)</c:v>
                </c:pt>
                <c:pt idx="4">
                  <c:v>France (19)</c:v>
                </c:pt>
                <c:pt idx="5">
                  <c:v>Germany (210)</c:v>
                </c:pt>
                <c:pt idx="6">
                  <c:v>Hungary (3)</c:v>
                </c:pt>
                <c:pt idx="7">
                  <c:v>Latvia (4)</c:v>
                </c:pt>
                <c:pt idx="8">
                  <c:v>Lithuania (11)</c:v>
                </c:pt>
                <c:pt idx="9">
                  <c:v>Poland (13)</c:v>
                </c:pt>
                <c:pt idx="10">
                  <c:v>Sweden (57)</c:v>
                </c:pt>
                <c:pt idx="11">
                  <c:v>Switzerland (5)</c:v>
                </c:pt>
                <c:pt idx="12">
                  <c:v>UK (10)</c:v>
                </c:pt>
              </c:strCache>
            </c:strRef>
          </c:cat>
          <c:val>
            <c:numRef>
              <c:f>'[IRAC 2014 CALCULATIONS V2 added DUPONT and BCS data.xlsx]PYR 2014'!$R$5:$R$17</c:f>
              <c:numCache>
                <c:formatCode>0.0</c:formatCode>
                <c:ptCount val="13"/>
                <c:pt idx="0">
                  <c:v>0.0</c:v>
                </c:pt>
                <c:pt idx="1">
                  <c:v>0.0</c:v>
                </c:pt>
                <c:pt idx="2">
                  <c:v>0.0</c:v>
                </c:pt>
                <c:pt idx="3">
                  <c:v>0.0</c:v>
                </c:pt>
                <c:pt idx="4">
                  <c:v>0.0</c:v>
                </c:pt>
                <c:pt idx="5">
                  <c:v>0.476190476190476</c:v>
                </c:pt>
                <c:pt idx="6">
                  <c:v>0.0</c:v>
                </c:pt>
                <c:pt idx="7">
                  <c:v>0.0</c:v>
                </c:pt>
                <c:pt idx="8">
                  <c:v>0.0</c:v>
                </c:pt>
                <c:pt idx="9">
                  <c:v>0.0</c:v>
                </c:pt>
                <c:pt idx="10">
                  <c:v>5.263157894736842</c:v>
                </c:pt>
                <c:pt idx="11">
                  <c:v>60.0</c:v>
                </c:pt>
                <c:pt idx="12">
                  <c:v>0.0</c:v>
                </c:pt>
              </c:numCache>
            </c:numRef>
          </c:val>
        </c:ser>
        <c:ser>
          <c:idx val="1"/>
          <c:order val="1"/>
          <c:tx>
            <c:strRef>
              <c:f>'[IRAC 2014 CALCULATIONS V2 added DUPONT and BCS data.xlsx]PYR 2014'!$S$4</c:f>
              <c:strCache>
                <c:ptCount val="1"/>
                <c:pt idx="0">
                  <c:v>Susceptible</c:v>
                </c:pt>
              </c:strCache>
            </c:strRef>
          </c:tx>
          <c:spPr>
            <a:solidFill>
              <a:srgbClr val="00B050"/>
            </a:solidFill>
            <a:ln w="12700">
              <a:noFill/>
              <a:prstDash val="solid"/>
            </a:ln>
          </c:spPr>
          <c:invertIfNegative val="0"/>
          <c:cat>
            <c:strRef>
              <c:f>'[IRAC 2014 CALCULATIONS V2 added DUPONT and BCS data.xlsx]PYR 2014'!$Q$5:$Q$17</c:f>
              <c:strCache>
                <c:ptCount val="13"/>
                <c:pt idx="0">
                  <c:v>Austria (4)</c:v>
                </c:pt>
                <c:pt idx="1">
                  <c:v>Czech Republic (3)</c:v>
                </c:pt>
                <c:pt idx="2">
                  <c:v>Denmark (52)</c:v>
                </c:pt>
                <c:pt idx="3">
                  <c:v>Finland (10)</c:v>
                </c:pt>
                <c:pt idx="4">
                  <c:v>France (19)</c:v>
                </c:pt>
                <c:pt idx="5">
                  <c:v>Germany (210)</c:v>
                </c:pt>
                <c:pt idx="6">
                  <c:v>Hungary (3)</c:v>
                </c:pt>
                <c:pt idx="7">
                  <c:v>Latvia (4)</c:v>
                </c:pt>
                <c:pt idx="8">
                  <c:v>Lithuania (11)</c:v>
                </c:pt>
                <c:pt idx="9">
                  <c:v>Poland (13)</c:v>
                </c:pt>
                <c:pt idx="10">
                  <c:v>Sweden (57)</c:v>
                </c:pt>
                <c:pt idx="11">
                  <c:v>Switzerland (5)</c:v>
                </c:pt>
                <c:pt idx="12">
                  <c:v>UK (10)</c:v>
                </c:pt>
              </c:strCache>
            </c:strRef>
          </c:cat>
          <c:val>
            <c:numRef>
              <c:f>'[IRAC 2014 CALCULATIONS V2 added DUPONT and BCS data.xlsx]PYR 2014'!$S$5:$S$17</c:f>
              <c:numCache>
                <c:formatCode>0.0</c:formatCode>
                <c:ptCount val="13"/>
                <c:pt idx="0">
                  <c:v>0.0</c:v>
                </c:pt>
                <c:pt idx="1">
                  <c:v>33.33333333333333</c:v>
                </c:pt>
                <c:pt idx="2">
                  <c:v>34.6153846153846</c:v>
                </c:pt>
                <c:pt idx="3">
                  <c:v>40.0</c:v>
                </c:pt>
                <c:pt idx="4">
                  <c:v>5.263157894736842</c:v>
                </c:pt>
                <c:pt idx="5">
                  <c:v>1.428571428571429</c:v>
                </c:pt>
                <c:pt idx="6">
                  <c:v>0.0</c:v>
                </c:pt>
                <c:pt idx="7">
                  <c:v>0.0</c:v>
                </c:pt>
                <c:pt idx="8">
                  <c:v>0.0</c:v>
                </c:pt>
                <c:pt idx="9">
                  <c:v>0.0</c:v>
                </c:pt>
                <c:pt idx="10">
                  <c:v>14.03508771929825</c:v>
                </c:pt>
                <c:pt idx="11">
                  <c:v>0.0</c:v>
                </c:pt>
                <c:pt idx="12">
                  <c:v>20.0</c:v>
                </c:pt>
              </c:numCache>
            </c:numRef>
          </c:val>
        </c:ser>
        <c:ser>
          <c:idx val="2"/>
          <c:order val="2"/>
          <c:tx>
            <c:strRef>
              <c:f>'[IRAC 2014 CALCULATIONS V2 added DUPONT and BCS data.xlsx]PYR 2014'!$T$4</c:f>
              <c:strCache>
                <c:ptCount val="1"/>
                <c:pt idx="0">
                  <c:v>Moderately resistant</c:v>
                </c:pt>
              </c:strCache>
            </c:strRef>
          </c:tx>
          <c:spPr>
            <a:solidFill>
              <a:srgbClr val="FFFF99"/>
            </a:solidFill>
            <a:ln w="12700">
              <a:noFill/>
              <a:prstDash val="solid"/>
            </a:ln>
          </c:spPr>
          <c:invertIfNegative val="0"/>
          <c:cat>
            <c:strRef>
              <c:f>'[IRAC 2014 CALCULATIONS V2 added DUPONT and BCS data.xlsx]PYR 2014'!$Q$5:$Q$17</c:f>
              <c:strCache>
                <c:ptCount val="13"/>
                <c:pt idx="0">
                  <c:v>Austria (4)</c:v>
                </c:pt>
                <c:pt idx="1">
                  <c:v>Czech Republic (3)</c:v>
                </c:pt>
                <c:pt idx="2">
                  <c:v>Denmark (52)</c:v>
                </c:pt>
                <c:pt idx="3">
                  <c:v>Finland (10)</c:v>
                </c:pt>
                <c:pt idx="4">
                  <c:v>France (19)</c:v>
                </c:pt>
                <c:pt idx="5">
                  <c:v>Germany (210)</c:v>
                </c:pt>
                <c:pt idx="6">
                  <c:v>Hungary (3)</c:v>
                </c:pt>
                <c:pt idx="7">
                  <c:v>Latvia (4)</c:v>
                </c:pt>
                <c:pt idx="8">
                  <c:v>Lithuania (11)</c:v>
                </c:pt>
                <c:pt idx="9">
                  <c:v>Poland (13)</c:v>
                </c:pt>
                <c:pt idx="10">
                  <c:v>Sweden (57)</c:v>
                </c:pt>
                <c:pt idx="11">
                  <c:v>Switzerland (5)</c:v>
                </c:pt>
                <c:pt idx="12">
                  <c:v>UK (10)</c:v>
                </c:pt>
              </c:strCache>
            </c:strRef>
          </c:cat>
          <c:val>
            <c:numRef>
              <c:f>'[IRAC 2014 CALCULATIONS V2 added DUPONT and BCS data.xlsx]PYR 2014'!$T$5:$T$17</c:f>
              <c:numCache>
                <c:formatCode>0.0</c:formatCode>
                <c:ptCount val="13"/>
                <c:pt idx="0">
                  <c:v>25.0</c:v>
                </c:pt>
                <c:pt idx="1">
                  <c:v>0.0</c:v>
                </c:pt>
                <c:pt idx="2">
                  <c:v>28.84615384615384</c:v>
                </c:pt>
                <c:pt idx="3">
                  <c:v>30.0</c:v>
                </c:pt>
                <c:pt idx="4">
                  <c:v>5.263157894736842</c:v>
                </c:pt>
                <c:pt idx="5">
                  <c:v>11.42857142857143</c:v>
                </c:pt>
                <c:pt idx="6">
                  <c:v>33.33333333333333</c:v>
                </c:pt>
                <c:pt idx="7">
                  <c:v>50.0</c:v>
                </c:pt>
                <c:pt idx="8">
                  <c:v>27.27272727272726</c:v>
                </c:pt>
                <c:pt idx="9">
                  <c:v>7.692307692307692</c:v>
                </c:pt>
                <c:pt idx="10">
                  <c:v>14.03508771929825</c:v>
                </c:pt>
                <c:pt idx="11">
                  <c:v>0.0</c:v>
                </c:pt>
                <c:pt idx="12">
                  <c:v>20.0</c:v>
                </c:pt>
              </c:numCache>
            </c:numRef>
          </c:val>
        </c:ser>
        <c:ser>
          <c:idx val="4"/>
          <c:order val="3"/>
          <c:tx>
            <c:strRef>
              <c:f>'[IRAC 2014 CALCULATIONS V2 added DUPONT and BCS data.xlsx]PYR 2014'!$U$4</c:f>
              <c:strCache>
                <c:ptCount val="1"/>
                <c:pt idx="0">
                  <c:v>Resistant</c:v>
                </c:pt>
              </c:strCache>
            </c:strRef>
          </c:tx>
          <c:spPr>
            <a:solidFill>
              <a:srgbClr val="FFC000"/>
            </a:solidFill>
            <a:ln w="12700">
              <a:noFill/>
              <a:prstDash val="solid"/>
            </a:ln>
          </c:spPr>
          <c:invertIfNegative val="0"/>
          <c:cat>
            <c:strRef>
              <c:f>'[IRAC 2014 CALCULATIONS V2 added DUPONT and BCS data.xlsx]PYR 2014'!$Q$5:$Q$17</c:f>
              <c:strCache>
                <c:ptCount val="13"/>
                <c:pt idx="0">
                  <c:v>Austria (4)</c:v>
                </c:pt>
                <c:pt idx="1">
                  <c:v>Czech Republic (3)</c:v>
                </c:pt>
                <c:pt idx="2">
                  <c:v>Denmark (52)</c:v>
                </c:pt>
                <c:pt idx="3">
                  <c:v>Finland (10)</c:v>
                </c:pt>
                <c:pt idx="4">
                  <c:v>France (19)</c:v>
                </c:pt>
                <c:pt idx="5">
                  <c:v>Germany (210)</c:v>
                </c:pt>
                <c:pt idx="6">
                  <c:v>Hungary (3)</c:v>
                </c:pt>
                <c:pt idx="7">
                  <c:v>Latvia (4)</c:v>
                </c:pt>
                <c:pt idx="8">
                  <c:v>Lithuania (11)</c:v>
                </c:pt>
                <c:pt idx="9">
                  <c:v>Poland (13)</c:v>
                </c:pt>
                <c:pt idx="10">
                  <c:v>Sweden (57)</c:v>
                </c:pt>
                <c:pt idx="11">
                  <c:v>Switzerland (5)</c:v>
                </c:pt>
                <c:pt idx="12">
                  <c:v>UK (10)</c:v>
                </c:pt>
              </c:strCache>
            </c:strRef>
          </c:cat>
          <c:val>
            <c:numRef>
              <c:f>'[IRAC 2014 CALCULATIONS V2 added DUPONT and BCS data.xlsx]PYR 2014'!$U$5:$U$17</c:f>
              <c:numCache>
                <c:formatCode>0.0</c:formatCode>
                <c:ptCount val="13"/>
                <c:pt idx="0">
                  <c:v>75.0</c:v>
                </c:pt>
                <c:pt idx="1">
                  <c:v>66.66666666666665</c:v>
                </c:pt>
                <c:pt idx="2">
                  <c:v>34.6153846153846</c:v>
                </c:pt>
                <c:pt idx="3">
                  <c:v>30.0</c:v>
                </c:pt>
                <c:pt idx="4">
                  <c:v>89.4736842105263</c:v>
                </c:pt>
                <c:pt idx="5">
                  <c:v>44.28571428571428</c:v>
                </c:pt>
                <c:pt idx="6">
                  <c:v>66.66666666666665</c:v>
                </c:pt>
                <c:pt idx="7">
                  <c:v>50.0</c:v>
                </c:pt>
                <c:pt idx="8">
                  <c:v>72.72727272727273</c:v>
                </c:pt>
                <c:pt idx="9">
                  <c:v>15.38461538461538</c:v>
                </c:pt>
                <c:pt idx="10">
                  <c:v>61.40350877192983</c:v>
                </c:pt>
                <c:pt idx="11">
                  <c:v>20.0</c:v>
                </c:pt>
                <c:pt idx="12">
                  <c:v>60.0</c:v>
                </c:pt>
              </c:numCache>
            </c:numRef>
          </c:val>
        </c:ser>
        <c:ser>
          <c:idx val="5"/>
          <c:order val="4"/>
          <c:tx>
            <c:strRef>
              <c:f>'[IRAC 2014 CALCULATIONS V2 added DUPONT and BCS data.xlsx]PYR 2014'!$V$4</c:f>
              <c:strCache>
                <c:ptCount val="1"/>
                <c:pt idx="0">
                  <c:v>Highly Resistant</c:v>
                </c:pt>
              </c:strCache>
            </c:strRef>
          </c:tx>
          <c:spPr>
            <a:solidFill>
              <a:srgbClr val="FF0000"/>
            </a:solidFill>
          </c:spPr>
          <c:invertIfNegative val="0"/>
          <c:cat>
            <c:strRef>
              <c:f>'[IRAC 2014 CALCULATIONS V2 added DUPONT and BCS data.xlsx]PYR 2014'!$Q$5:$Q$17</c:f>
              <c:strCache>
                <c:ptCount val="13"/>
                <c:pt idx="0">
                  <c:v>Austria (4)</c:v>
                </c:pt>
                <c:pt idx="1">
                  <c:v>Czech Republic (3)</c:v>
                </c:pt>
                <c:pt idx="2">
                  <c:v>Denmark (52)</c:v>
                </c:pt>
                <c:pt idx="3">
                  <c:v>Finland (10)</c:v>
                </c:pt>
                <c:pt idx="4">
                  <c:v>France (19)</c:v>
                </c:pt>
                <c:pt idx="5">
                  <c:v>Germany (210)</c:v>
                </c:pt>
                <c:pt idx="6">
                  <c:v>Hungary (3)</c:v>
                </c:pt>
                <c:pt idx="7">
                  <c:v>Latvia (4)</c:v>
                </c:pt>
                <c:pt idx="8">
                  <c:v>Lithuania (11)</c:v>
                </c:pt>
                <c:pt idx="9">
                  <c:v>Poland (13)</c:v>
                </c:pt>
                <c:pt idx="10">
                  <c:v>Sweden (57)</c:v>
                </c:pt>
                <c:pt idx="11">
                  <c:v>Switzerland (5)</c:v>
                </c:pt>
                <c:pt idx="12">
                  <c:v>UK (10)</c:v>
                </c:pt>
              </c:strCache>
            </c:strRef>
          </c:cat>
          <c:val>
            <c:numRef>
              <c:f>'[IRAC 2014 CALCULATIONS V2 added DUPONT and BCS data.xlsx]PYR 2014'!$V$5:$V$17</c:f>
              <c:numCache>
                <c:formatCode>0.0</c:formatCode>
                <c:ptCount val="13"/>
                <c:pt idx="0">
                  <c:v>0.0</c:v>
                </c:pt>
                <c:pt idx="1">
                  <c:v>0.0</c:v>
                </c:pt>
                <c:pt idx="2">
                  <c:v>1.923076923076923</c:v>
                </c:pt>
                <c:pt idx="3">
                  <c:v>0.0</c:v>
                </c:pt>
                <c:pt idx="4">
                  <c:v>0.0</c:v>
                </c:pt>
                <c:pt idx="5">
                  <c:v>42.38095238095238</c:v>
                </c:pt>
                <c:pt idx="6">
                  <c:v>0.0</c:v>
                </c:pt>
                <c:pt idx="7">
                  <c:v>0.0</c:v>
                </c:pt>
                <c:pt idx="8">
                  <c:v>0.0</c:v>
                </c:pt>
                <c:pt idx="9">
                  <c:v>76.92307692307692</c:v>
                </c:pt>
                <c:pt idx="10">
                  <c:v>5.263157894736842</c:v>
                </c:pt>
                <c:pt idx="11">
                  <c:v>20.0</c:v>
                </c:pt>
                <c:pt idx="12">
                  <c:v>0.0</c:v>
                </c:pt>
              </c:numCache>
            </c:numRef>
          </c:val>
        </c:ser>
        <c:dLbls>
          <c:showLegendKey val="0"/>
          <c:showVal val="0"/>
          <c:showCatName val="0"/>
          <c:showSerName val="0"/>
          <c:showPercent val="0"/>
          <c:showBubbleSize val="0"/>
        </c:dLbls>
        <c:gapWidth val="80"/>
        <c:overlap val="100"/>
        <c:axId val="-2079585232"/>
        <c:axId val="-2076441696"/>
      </c:barChart>
      <c:catAx>
        <c:axId val="-2079585232"/>
        <c:scaling>
          <c:orientation val="minMax"/>
        </c:scaling>
        <c:delete val="0"/>
        <c:axPos val="b"/>
        <c:numFmt formatCode="General" sourceLinked="1"/>
        <c:majorTickMark val="out"/>
        <c:minorTickMark val="none"/>
        <c:tickLblPos val="nextTo"/>
        <c:spPr>
          <a:ln w="3175">
            <a:solidFill>
              <a:srgbClr val="000000"/>
            </a:solidFill>
            <a:prstDash val="solid"/>
          </a:ln>
        </c:spPr>
        <c:txPr>
          <a:bodyPr rot="-2700000" vert="horz"/>
          <a:lstStyle/>
          <a:p>
            <a:pPr>
              <a:defRPr/>
            </a:pPr>
            <a:endParaRPr lang="en-US"/>
          </a:p>
        </c:txPr>
        <c:crossAx val="-2076441696"/>
        <c:crosses val="autoZero"/>
        <c:auto val="1"/>
        <c:lblAlgn val="ctr"/>
        <c:lblOffset val="100"/>
        <c:tickLblSkip val="1"/>
        <c:tickMarkSkip val="1"/>
        <c:noMultiLvlLbl val="0"/>
      </c:catAx>
      <c:valAx>
        <c:axId val="-2076441696"/>
        <c:scaling>
          <c:orientation val="minMax"/>
        </c:scaling>
        <c:delete val="0"/>
        <c:axPos val="l"/>
        <c:majorGridlines>
          <c:spPr>
            <a:ln w="3175">
              <a:solidFill>
                <a:schemeClr val="bg1">
                  <a:lumMod val="65000"/>
                </a:schemeClr>
              </a:solidFill>
              <a:prstDash val="solid"/>
            </a:ln>
          </c:spPr>
        </c:majorGridlines>
        <c:title>
          <c:tx>
            <c:rich>
              <a:bodyPr/>
              <a:lstStyle/>
              <a:p>
                <a:pPr>
                  <a:defRPr/>
                </a:pPr>
                <a:r>
                  <a:rPr lang="de-CH"/>
                  <a:t>% of populations in susceptibility catagory</a:t>
                </a:r>
              </a:p>
            </c:rich>
          </c:tx>
          <c:layout>
            <c:manualLayout>
              <c:xMode val="edge"/>
              <c:yMode val="edge"/>
              <c:x val="0.0206451612903226"/>
              <c:y val="0.106965435290738"/>
            </c:manualLayout>
          </c:layout>
          <c:overlay val="0"/>
          <c:spPr>
            <a:noFill/>
            <a:ln w="25400">
              <a:noFill/>
            </a:ln>
          </c:spPr>
        </c:title>
        <c:numFmt formatCode="0%" sourceLinked="1"/>
        <c:majorTickMark val="out"/>
        <c:minorTickMark val="none"/>
        <c:tickLblPos val="nextTo"/>
        <c:spPr>
          <a:ln w="3175">
            <a:solidFill>
              <a:srgbClr val="000000"/>
            </a:solidFill>
            <a:prstDash val="solid"/>
          </a:ln>
        </c:spPr>
        <c:txPr>
          <a:bodyPr rot="0" vert="horz"/>
          <a:lstStyle/>
          <a:p>
            <a:pPr>
              <a:defRPr/>
            </a:pPr>
            <a:endParaRPr lang="en-US"/>
          </a:p>
        </c:txPr>
        <c:crossAx val="-2079585232"/>
        <c:crosses val="autoZero"/>
        <c:crossBetween val="between"/>
      </c:valAx>
      <c:spPr>
        <a:solidFill>
          <a:schemeClr val="bg1"/>
        </a:solidFill>
        <a:ln w="12700">
          <a:noFill/>
          <a:prstDash val="solid"/>
        </a:ln>
      </c:spPr>
    </c:plotArea>
    <c:legend>
      <c:legendPos val="r"/>
      <c:layout>
        <c:manualLayout>
          <c:xMode val="edge"/>
          <c:yMode val="edge"/>
          <c:x val="0.608700668866173"/>
          <c:y val="0.249211705240224"/>
          <c:w val="0.206064312668239"/>
          <c:h val="0.293966484355285"/>
        </c:manualLayout>
      </c:layout>
      <c:overlay val="0"/>
      <c:spPr>
        <a:solidFill>
          <a:srgbClr val="FFFFFF"/>
        </a:solidFill>
        <a:ln w="3175">
          <a:solidFill>
            <a:srgbClr val="000000"/>
          </a:solidFill>
          <a:prstDash val="solid"/>
        </a:ln>
      </c:spPr>
      <c:txPr>
        <a:bodyPr/>
        <a:lstStyle/>
        <a:p>
          <a:pPr>
            <a:defRPr sz="500"/>
          </a:pPr>
          <a:endParaRPr lang="en-US"/>
        </a:p>
      </c:txPr>
    </c:legend>
    <c:plotVisOnly val="1"/>
    <c:dispBlanksAs val="gap"/>
    <c:showDLblsOverMax val="0"/>
  </c:chart>
  <c:spPr>
    <a:solidFill>
      <a:srgbClr val="FFFFFF"/>
    </a:solidFill>
    <a:ln w="9525">
      <a:noFill/>
    </a:ln>
  </c:spPr>
  <c:txPr>
    <a:bodyPr/>
    <a:lstStyle/>
    <a:p>
      <a:pPr>
        <a:defRPr sz="400" b="0" i="0" u="none" strike="noStrike" baseline="0">
          <a:solidFill>
            <a:srgbClr val="000000"/>
          </a:solidFill>
          <a:latin typeface="Arial"/>
          <a:ea typeface="Arial"/>
          <a:cs typeface="Arial"/>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4099" name="Rectangle 1027"/>
          <p:cNvSpPr>
            <a:spLocks noGrp="1" noChangeArrowheads="1"/>
          </p:cNvSpPr>
          <p:nvPr>
            <p:ph type="dt" sz="quarter" idx="1"/>
          </p:nvPr>
        </p:nvSpPr>
        <p:spPr bwMode="auto">
          <a:xfrm>
            <a:off x="3813175"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4100" name="Rectangle 1028"/>
          <p:cNvSpPr>
            <a:spLocks noGrp="1" noChangeArrowheads="1"/>
          </p:cNvSpPr>
          <p:nvPr>
            <p:ph type="ftr" sz="quarter" idx="2"/>
          </p:nvPr>
        </p:nvSpPr>
        <p:spPr bwMode="auto">
          <a:xfrm>
            <a:off x="0"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4101" name="Rectangle 1029"/>
          <p:cNvSpPr>
            <a:spLocks noGrp="1" noChangeArrowheads="1"/>
          </p:cNvSpPr>
          <p:nvPr>
            <p:ph type="sldNum" sz="quarter" idx="3"/>
          </p:nvPr>
        </p:nvSpPr>
        <p:spPr bwMode="auto">
          <a:xfrm>
            <a:off x="3813175"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C3C898-0068-4DC0-B019-BD1B6743389D}" type="slidenum">
              <a:rPr lang="en-GB"/>
              <a:pPr>
                <a:defRPr/>
              </a:pPr>
              <a:t>‹#›</a:t>
            </a:fld>
            <a:endParaRPr lang="en-GB" dirty="0"/>
          </a:p>
        </p:txBody>
      </p:sp>
    </p:spTree>
    <p:extLst>
      <p:ext uri="{BB962C8B-B14F-4D97-AF65-F5344CB8AC3E}">
        <p14:creationId xmlns:p14="http://schemas.microsoft.com/office/powerpoint/2010/main" val="16322427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1588" y="0"/>
            <a:ext cx="2914650" cy="493713"/>
          </a:xfrm>
          <a:prstGeom prst="rect">
            <a:avLst/>
          </a:prstGeom>
        </p:spPr>
        <p:txBody>
          <a:bodyPr vert="horz" lIns="91440" tIns="45720" rIns="91440" bIns="45720" rtlCol="0"/>
          <a:lstStyle>
            <a:lvl1pPr algn="r">
              <a:defRPr sz="1200"/>
            </a:lvl1pPr>
          </a:lstStyle>
          <a:p>
            <a:fld id="{3BEE7C04-53FC-4363-A3D2-1F042203F2DE}" type="datetimeFigureOut">
              <a:rPr lang="en-US" smtClean="0"/>
              <a:pPr/>
              <a:t>5/27/15</a:t>
            </a:fld>
            <a:endParaRPr lang="en-GB"/>
          </a:p>
        </p:txBody>
      </p:sp>
      <p:sp>
        <p:nvSpPr>
          <p:cNvPr id="4" name="Slide Image Placeholder 3"/>
          <p:cNvSpPr>
            <a:spLocks noGrp="1" noRot="1" noChangeAspect="1"/>
          </p:cNvSpPr>
          <p:nvPr>
            <p:ph type="sldImg" idx="2"/>
          </p:nvPr>
        </p:nvSpPr>
        <p:spPr>
          <a:xfrm>
            <a:off x="693738" y="739775"/>
            <a:ext cx="5340350" cy="36972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100" y="4683125"/>
            <a:ext cx="5381625" cy="4437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64663"/>
            <a:ext cx="291465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1588" y="9364663"/>
            <a:ext cx="2914650" cy="493712"/>
          </a:xfrm>
          <a:prstGeom prst="rect">
            <a:avLst/>
          </a:prstGeom>
        </p:spPr>
        <p:txBody>
          <a:bodyPr vert="horz" lIns="91440" tIns="45720" rIns="91440" bIns="45720" rtlCol="0" anchor="b"/>
          <a:lstStyle>
            <a:lvl1pPr algn="r">
              <a:defRPr sz="1200"/>
            </a:lvl1pPr>
          </a:lstStyle>
          <a:p>
            <a:fld id="{72273E38-2CE0-4C50-BA61-3C206094B610}" type="slidenum">
              <a:rPr lang="en-GB" smtClean="0"/>
              <a:pPr/>
              <a:t>‹#›</a:t>
            </a:fld>
            <a:endParaRPr lang="en-GB"/>
          </a:p>
        </p:txBody>
      </p:sp>
    </p:spTree>
    <p:extLst>
      <p:ext uri="{BB962C8B-B14F-4D97-AF65-F5344CB8AC3E}">
        <p14:creationId xmlns:p14="http://schemas.microsoft.com/office/powerpoint/2010/main" val="1143205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2273E38-2CE0-4C50-BA61-3C206094B610}" type="slidenum">
              <a:rPr lang="en-GB" smtClean="0"/>
              <a:pPr/>
              <a:t>1</a:t>
            </a:fld>
            <a:endParaRPr lang="en-GB"/>
          </a:p>
        </p:txBody>
      </p:sp>
    </p:spTree>
    <p:extLst>
      <p:ext uri="{BB962C8B-B14F-4D97-AF65-F5344CB8AC3E}">
        <p14:creationId xmlns:p14="http://schemas.microsoft.com/office/powerpoint/2010/main" val="1275373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585913"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100638"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918075" y="3525838"/>
            <a:ext cx="50800"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 name="Subtitle 8"/>
          <p:cNvSpPr>
            <a:spLocks noGrp="1"/>
          </p:cNvSpPr>
          <p:nvPr>
            <p:ph type="subTitle" idx="1"/>
          </p:nvPr>
        </p:nvSpPr>
        <p:spPr>
          <a:xfrm>
            <a:off x="495300" y="3699804"/>
            <a:ext cx="899795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Title 27"/>
          <p:cNvSpPr>
            <a:spLocks noGrp="1"/>
          </p:cNvSpPr>
          <p:nvPr>
            <p:ph type="ctrTitle"/>
          </p:nvPr>
        </p:nvSpPr>
        <p:spPr>
          <a:xfrm>
            <a:off x="495300" y="1433732"/>
            <a:ext cx="899795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dirty="0" smtClean="0"/>
              <a:t>Click to edit Master title style</a:t>
            </a:r>
            <a:endParaRPr lang="en-US" dirty="0"/>
          </a:p>
        </p:txBody>
      </p:sp>
      <p:sp>
        <p:nvSpPr>
          <p:cNvPr id="7" name="Shape 14"/>
          <p:cNvSpPr>
            <a:spLocks noGrp="1"/>
          </p:cNvSpPr>
          <p:nvPr>
            <p:ph type="dt" sz="half" idx="10"/>
          </p:nvPr>
        </p:nvSpPr>
        <p:spPr/>
        <p:txBody>
          <a:bodyPr/>
          <a:lstStyle>
            <a:lvl1pPr>
              <a:defRPr/>
            </a:lvl1pPr>
          </a:lstStyle>
          <a:p>
            <a:pPr>
              <a:defRPr/>
            </a:pPr>
            <a:endParaRPr lang="en-US" dirty="0"/>
          </a:p>
        </p:txBody>
      </p:sp>
      <p:sp>
        <p:nvSpPr>
          <p:cNvPr id="8" name="Shape 15"/>
          <p:cNvSpPr>
            <a:spLocks noGrp="1"/>
          </p:cNvSpPr>
          <p:nvPr>
            <p:ph type="sldNum" sz="quarter" idx="11"/>
          </p:nvPr>
        </p:nvSpPr>
        <p:spPr/>
        <p:txBody>
          <a:bodyPr/>
          <a:lstStyle>
            <a:lvl1pPr>
              <a:defRPr/>
            </a:lvl1pPr>
          </a:lstStyle>
          <a:p>
            <a:pPr>
              <a:defRPr/>
            </a:pPr>
            <a:fld id="{70992158-492C-4246-B2C9-DFCDBA71BAEC}" type="slidenum">
              <a:rPr lang="en-GB"/>
              <a:pPr>
                <a:defRPr/>
              </a:pPr>
              <a:t>‹#›</a:t>
            </a:fld>
            <a:endParaRPr lang="en-US" dirty="0"/>
          </a:p>
        </p:txBody>
      </p:sp>
      <p:sp>
        <p:nvSpPr>
          <p:cNvPr id="10" name="Shape 16"/>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29B3D59D-CF0E-4913-92C4-D5CC803C77A4}" type="slidenum">
              <a:rPr lang="en-GB"/>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56159CC6-BC07-4264-BB06-51666A06E28B}" type="slidenum">
              <a:rPr lang="en-GB"/>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95300" y="1524000"/>
            <a:ext cx="8915400"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3326366C-4DF3-4BA0-950F-C7545D5EF79F}" type="slidenum">
              <a:rPr lang="en-GB"/>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42950" y="4916488"/>
            <a:ext cx="85852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42950" y="3505200"/>
            <a:ext cx="85852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42950" y="4958864"/>
            <a:ext cx="85852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5" name="Shape 3"/>
          <p:cNvSpPr>
            <a:spLocks noGrp="1"/>
          </p:cNvSpPr>
          <p:nvPr>
            <p:ph type="dt" sz="half" idx="10"/>
          </p:nvPr>
        </p:nvSpPr>
        <p:spPr/>
        <p:txBody>
          <a:bodyPr/>
          <a:lstStyle>
            <a:lvl1pPr>
              <a:defRPr/>
            </a:lvl1pPr>
          </a:lstStyle>
          <a:p>
            <a:pPr>
              <a:defRPr/>
            </a:pPr>
            <a:endParaRPr lang="en-US" dirty="0"/>
          </a:p>
        </p:txBody>
      </p:sp>
      <p:sp>
        <p:nvSpPr>
          <p:cNvPr id="6" name="Shape 4"/>
          <p:cNvSpPr>
            <a:spLocks noGrp="1"/>
          </p:cNvSpPr>
          <p:nvPr>
            <p:ph type="ftr" sz="quarter" idx="11"/>
          </p:nvPr>
        </p:nvSpPr>
        <p:spPr/>
        <p:txBody>
          <a:bodyPr/>
          <a:lstStyle>
            <a:lvl1pPr>
              <a:defRPr/>
            </a:lvl1pPr>
          </a:lstStyle>
          <a:p>
            <a:pPr>
              <a:defRPr/>
            </a:pPr>
            <a:endParaRPr lang="en-US" dirty="0"/>
          </a:p>
        </p:txBody>
      </p:sp>
      <p:sp>
        <p:nvSpPr>
          <p:cNvPr id="7" name="Shape 5"/>
          <p:cNvSpPr>
            <a:spLocks noGrp="1"/>
          </p:cNvSpPr>
          <p:nvPr>
            <p:ph type="sldNum" sz="quarter" idx="12"/>
          </p:nvPr>
        </p:nvSpPr>
        <p:spPr/>
        <p:txBody>
          <a:bodyPr/>
          <a:lstStyle>
            <a:lvl1pPr>
              <a:defRPr/>
            </a:lvl1pPr>
          </a:lstStyle>
          <a:p>
            <a:pPr>
              <a:defRPr/>
            </a:pPr>
            <a:fld id="{C51B7B95-DA5C-4114-B2E8-E77120482D92}" type="slidenum">
              <a:rPr lang="en-GB"/>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Content Placeholder 10"/>
          <p:cNvSpPr>
            <a:spLocks noGrp="1"/>
          </p:cNvSpPr>
          <p:nvPr>
            <p:ph sz="half" idx="1"/>
          </p:nvPr>
        </p:nvSpPr>
        <p:spPr>
          <a:xfrm>
            <a:off x="49530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503555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7B69171-99E8-45C6-A23E-8CC3B1BA7FF1}" type="slidenum">
              <a:rPr lang="en-GB"/>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609600" y="2179638"/>
            <a:ext cx="4062413"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51438" y="2179638"/>
            <a:ext cx="406082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95300" y="1399593"/>
            <a:ext cx="4376870"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32" name="Content Placeholder 31"/>
          <p:cNvSpPr>
            <a:spLocks noGrp="1"/>
          </p:cNvSpPr>
          <p:nvPr>
            <p:ph sz="half" idx="2"/>
          </p:nvPr>
        </p:nvSpPr>
        <p:spPr>
          <a:xfrm>
            <a:off x="49530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4" name="Content Placeholder 33"/>
          <p:cNvSpPr>
            <a:spLocks noGrp="1"/>
          </p:cNvSpPr>
          <p:nvPr>
            <p:ph sz="quarter" idx="4"/>
          </p:nvPr>
        </p:nvSpPr>
        <p:spPr>
          <a:xfrm>
            <a:off x="503727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95300" y="155448"/>
            <a:ext cx="8915400" cy="1143000"/>
          </a:xfrm>
        </p:spPr>
        <p:txBody>
          <a:bodyPr/>
          <a:lstStyle>
            <a:lvl1pPr>
              <a:defRPr/>
            </a:lvl1pPr>
          </a:lstStyle>
          <a:p>
            <a:r>
              <a:rPr lang="en-US" dirty="0" smtClean="0"/>
              <a:t>Click to edit Master title style</a:t>
            </a:r>
            <a:endParaRPr lang="en-US" dirty="0"/>
          </a:p>
        </p:txBody>
      </p:sp>
      <p:sp>
        <p:nvSpPr>
          <p:cNvPr id="12" name="Text Placeholder 11"/>
          <p:cNvSpPr>
            <a:spLocks noGrp="1"/>
          </p:cNvSpPr>
          <p:nvPr>
            <p:ph type="body" idx="3"/>
          </p:nvPr>
        </p:nvSpPr>
        <p:spPr>
          <a:xfrm>
            <a:off x="5035550" y="1399593"/>
            <a:ext cx="4376870"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9" name="Slide Number Placeholder 8"/>
          <p:cNvSpPr>
            <a:spLocks noGrp="1"/>
          </p:cNvSpPr>
          <p:nvPr>
            <p:ph type="sldNum" sz="quarter" idx="10"/>
          </p:nvPr>
        </p:nvSpPr>
        <p:spPr/>
        <p:txBody>
          <a:bodyPr/>
          <a:lstStyle>
            <a:lvl1pPr>
              <a:defRPr/>
            </a:lvl1pPr>
          </a:lstStyle>
          <a:p>
            <a:pPr>
              <a:defRPr/>
            </a:pPr>
            <a:fld id="{50538A66-D244-4ADE-A843-386CE3C2B458}" type="slidenum">
              <a:rPr lang="en-GB"/>
              <a:pPr>
                <a:defRPr/>
              </a:pPr>
              <a:t>‹#›</a:t>
            </a:fld>
            <a:endParaRPr lang="en-US" dirty="0"/>
          </a:p>
        </p:txBody>
      </p:sp>
      <p:sp>
        <p:nvSpPr>
          <p:cNvPr id="10" name="Shape 7"/>
          <p:cNvSpPr>
            <a:spLocks noGrp="1"/>
          </p:cNvSpPr>
          <p:nvPr>
            <p:ph type="ftr" sz="quarter" idx="11"/>
          </p:nvPr>
        </p:nvSpPr>
        <p:spPr/>
        <p:txBody>
          <a:bodyPr/>
          <a:lstStyle>
            <a:lvl1pPr>
              <a:defRPr/>
            </a:lvl1pPr>
          </a:lstStyle>
          <a:p>
            <a:pPr>
              <a:defRPr/>
            </a:pPr>
            <a:endParaRPr lang="en-US" dirty="0"/>
          </a:p>
        </p:txBody>
      </p:sp>
      <p:sp>
        <p:nvSpPr>
          <p:cNvPr id="11" name="Shape 6"/>
          <p:cNvSpPr>
            <a:spLocks noGrp="1"/>
          </p:cNvSpPr>
          <p:nvPr>
            <p:ph type="dt" sz="half"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p:cNvSpPr>
          <p:nvPr>
            <p:ph type="dt" sz="half" idx="10"/>
          </p:nvPr>
        </p:nvSpPr>
        <p:spPr/>
        <p:txBody>
          <a:bodyPr/>
          <a:lstStyle>
            <a:lvl1pPr>
              <a:defRPr/>
            </a:lvl1pPr>
          </a:lstStyle>
          <a:p>
            <a:pPr>
              <a:defRPr/>
            </a:pPr>
            <a:endParaRPr lang="en-US" dirty="0"/>
          </a:p>
        </p:txBody>
      </p:sp>
      <p:sp>
        <p:nvSpPr>
          <p:cNvPr id="4" name="Rectangle 3"/>
          <p:cNvSpPr>
            <a:spLocks noGrp="1"/>
          </p:cNvSpPr>
          <p:nvPr>
            <p:ph type="ftr" sz="quarter" idx="11"/>
          </p:nvPr>
        </p:nvSpPr>
        <p:spPr/>
        <p:txBody>
          <a:bodyPr/>
          <a:lstStyle>
            <a:lvl1pPr>
              <a:defRPr/>
            </a:lvl1pPr>
          </a:lstStyle>
          <a:p>
            <a:pPr>
              <a:defRPr/>
            </a:pPr>
            <a:endParaRPr lang="en-US" dirty="0"/>
          </a:p>
        </p:txBody>
      </p:sp>
      <p:sp>
        <p:nvSpPr>
          <p:cNvPr id="5" name="Rectangle 4"/>
          <p:cNvSpPr>
            <a:spLocks noGrp="1"/>
          </p:cNvSpPr>
          <p:nvPr>
            <p:ph type="sldNum" sz="quarter" idx="12"/>
          </p:nvPr>
        </p:nvSpPr>
        <p:spPr/>
        <p:txBody>
          <a:bodyPr/>
          <a:lstStyle>
            <a:lvl1pPr>
              <a:defRPr/>
            </a:lvl1pPr>
          </a:lstStyle>
          <a:p>
            <a:pPr>
              <a:defRPr/>
            </a:pPr>
            <a:fld id="{97096DD4-494B-4E9D-8E7F-F819EC3E9986}" type="slidenum">
              <a:rPr lang="en-GB"/>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endParaRPr lang="en-US" dirty="0"/>
          </a:p>
        </p:txBody>
      </p:sp>
      <p:sp>
        <p:nvSpPr>
          <p:cNvPr id="3" name="Rectangle 2"/>
          <p:cNvSpPr>
            <a:spLocks noGrp="1"/>
          </p:cNvSpPr>
          <p:nvPr>
            <p:ph type="ftr" sz="quarter" idx="11"/>
          </p:nvPr>
        </p:nvSpPr>
        <p:spPr/>
        <p:txBody>
          <a:bodyPr/>
          <a:lstStyle>
            <a:lvl1pPr>
              <a:defRPr/>
            </a:lvl1pPr>
          </a:lstStyle>
          <a:p>
            <a:pPr>
              <a:defRPr/>
            </a:pPr>
            <a:endParaRPr lang="en-US" dirty="0"/>
          </a:p>
        </p:txBody>
      </p:sp>
      <p:sp>
        <p:nvSpPr>
          <p:cNvPr id="4" name="Rectangle 3"/>
          <p:cNvSpPr>
            <a:spLocks noGrp="1"/>
          </p:cNvSpPr>
          <p:nvPr>
            <p:ph type="sldNum" sz="quarter" idx="12"/>
          </p:nvPr>
        </p:nvSpPr>
        <p:spPr/>
        <p:txBody>
          <a:bodyPr/>
          <a:lstStyle>
            <a:lvl1pPr>
              <a:defRPr/>
            </a:lvl1pPr>
          </a:lstStyle>
          <a:p>
            <a:pPr>
              <a:defRPr/>
            </a:pPr>
            <a:fld id="{1938924B-61F8-44DF-AA50-A4F7E5412DAB}" type="slidenum">
              <a:rPr lang="en-GB"/>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95300" y="457200"/>
            <a:ext cx="6769100" cy="5715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ext Placeholder 2"/>
          <p:cNvSpPr>
            <a:spLocks noGrp="1"/>
          </p:cNvSpPr>
          <p:nvPr>
            <p:ph type="body" idx="2"/>
          </p:nvPr>
        </p:nvSpPr>
        <p:spPr>
          <a:xfrm>
            <a:off x="7346950" y="1600200"/>
            <a:ext cx="2149602"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dirty="0" smtClean="0"/>
              <a:t>Click to edit Master text styles</a:t>
            </a:r>
            <a:endParaRPr lang="en-US" dirty="0"/>
          </a:p>
        </p:txBody>
      </p:sp>
      <p:sp>
        <p:nvSpPr>
          <p:cNvPr id="31" name="Title 30"/>
          <p:cNvSpPr>
            <a:spLocks noGrp="1"/>
          </p:cNvSpPr>
          <p:nvPr>
            <p:ph type="title"/>
          </p:nvPr>
        </p:nvSpPr>
        <p:spPr>
          <a:xfrm>
            <a:off x="7346950" y="457200"/>
            <a:ext cx="214630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51CFF5A-F672-401C-928F-523515ECE758}" type="slidenum">
              <a:rPr lang="en-GB"/>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81850" y="457200"/>
            <a:ext cx="222885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95300" y="457200"/>
            <a:ext cx="652145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pPr lvl="0"/>
            <a:endParaRPr lang="en-US" noProof="0" dirty="0"/>
          </a:p>
        </p:txBody>
      </p:sp>
      <p:sp>
        <p:nvSpPr>
          <p:cNvPr id="4" name="Text Placeholder 3"/>
          <p:cNvSpPr>
            <a:spLocks noGrp="1"/>
          </p:cNvSpPr>
          <p:nvPr>
            <p:ph type="body" sz="half" idx="2"/>
          </p:nvPr>
        </p:nvSpPr>
        <p:spPr>
          <a:xfrm>
            <a:off x="7181850" y="1600200"/>
            <a:ext cx="222885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DD62BEB3-943C-4A51-B559-8F722DFE8A3A}" type="slidenum">
              <a:rPr lang="en-GB"/>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95300" y="1447800"/>
            <a:ext cx="8915400" cy="4678363"/>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4" name="Date Placeholder 23"/>
          <p:cNvSpPr>
            <a:spLocks noGrp="1"/>
          </p:cNvSpPr>
          <p:nvPr>
            <p:ph type="dt" sz="half" idx="2"/>
          </p:nvPr>
        </p:nvSpPr>
        <p:spPr>
          <a:xfrm>
            <a:off x="6273800" y="6203950"/>
            <a:ext cx="2806700" cy="384175"/>
          </a:xfrm>
          <a:prstGeom prst="rect">
            <a:avLst/>
          </a:prstGeom>
        </p:spPr>
        <p:txBody>
          <a:bodyPr vert="horz" anchor="ctr" anchorCtr="0"/>
          <a:lstStyle>
            <a:lvl1pPr algn="l">
              <a:defRPr sz="1200">
                <a:solidFill>
                  <a:schemeClr val="tx2"/>
                </a:solidFill>
              </a:defRPr>
            </a:lvl1pPr>
          </a:lstStyle>
          <a:p>
            <a:pPr>
              <a:defRPr/>
            </a:pPr>
            <a:endParaRPr lang="en-US" dirty="0"/>
          </a:p>
        </p:txBody>
      </p:sp>
      <p:sp>
        <p:nvSpPr>
          <p:cNvPr id="10" name="Footer Placeholder 9"/>
          <p:cNvSpPr>
            <a:spLocks noGrp="1"/>
          </p:cNvSpPr>
          <p:nvPr>
            <p:ph type="ftr" sz="quarter" idx="3"/>
          </p:nvPr>
        </p:nvSpPr>
        <p:spPr>
          <a:xfrm>
            <a:off x="2311400" y="6203950"/>
            <a:ext cx="3879850" cy="384175"/>
          </a:xfrm>
          <a:prstGeom prst="rect">
            <a:avLst/>
          </a:prstGeom>
        </p:spPr>
        <p:txBody>
          <a:bodyPr vert="horz" anchor="ctr" anchorCtr="0"/>
          <a:lstStyle>
            <a:lvl1pPr algn="r">
              <a:defRPr sz="1200">
                <a:solidFill>
                  <a:schemeClr val="tx2"/>
                </a:solidFill>
              </a:defRPr>
            </a:lvl1pPr>
          </a:lstStyle>
          <a:p>
            <a:pPr>
              <a:defRPr/>
            </a:pPr>
            <a:endParaRPr lang="en-US" dirty="0"/>
          </a:p>
        </p:txBody>
      </p:sp>
      <p:sp>
        <p:nvSpPr>
          <p:cNvPr id="22" name="Slide Number Placeholder 21"/>
          <p:cNvSpPr>
            <a:spLocks noGrp="1"/>
          </p:cNvSpPr>
          <p:nvPr>
            <p:ph type="sldNum" sz="quarter" idx="4"/>
          </p:nvPr>
        </p:nvSpPr>
        <p:spPr>
          <a:xfrm>
            <a:off x="9110663" y="6181725"/>
            <a:ext cx="6604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defRPr/>
            </a:pPr>
            <a:fld id="{FD0C378C-8379-4816-B043-A17D4255C0D6}" type="slidenum">
              <a:rPr lang="en-GB"/>
              <a:pPr>
                <a:defRPr/>
              </a:pPr>
              <a:t>‹#›</a:t>
            </a:fld>
            <a:endParaRPr lang="en-US" dirty="0"/>
          </a:p>
        </p:txBody>
      </p:sp>
      <p:sp>
        <p:nvSpPr>
          <p:cNvPr id="5" name="Title Placeholder 4"/>
          <p:cNvSpPr>
            <a:spLocks noGrp="1"/>
          </p:cNvSpPr>
          <p:nvPr>
            <p:ph type="title"/>
          </p:nvPr>
        </p:nvSpPr>
        <p:spPr>
          <a:xfrm>
            <a:off x="495300" y="152400"/>
            <a:ext cx="8915400" cy="1219200"/>
          </a:xfrm>
          <a:prstGeom prst="rect">
            <a:avLst/>
          </a:prstGeom>
          <a:ln w="6350" cap="rnd">
            <a:noFill/>
          </a:ln>
        </p:spPr>
        <p:txBody>
          <a:bodyPr vert="horz" anchor="b" anchorCtr="0">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4" r:id="rId2"/>
    <p:sldLayoutId id="2147484076" r:id="rId3"/>
    <p:sldLayoutId id="2147484073" r:id="rId4"/>
    <p:sldLayoutId id="2147484077" r:id="rId5"/>
    <p:sldLayoutId id="2147484072" r:id="rId6"/>
    <p:sldLayoutId id="2147484071" r:id="rId7"/>
    <p:sldLayoutId id="2147484070" r:id="rId8"/>
    <p:sldLayoutId id="2147484069" r:id="rId9"/>
    <p:sldLayoutId id="2147484068" r:id="rId10"/>
    <p:sldLayoutId id="2147484067"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eaLnBrk="0" fontAlgn="base" hangingPunct="0">
        <a:spcBef>
          <a:spcPct val="0"/>
        </a:spcBef>
        <a:spcAft>
          <a:spcPct val="0"/>
        </a:spcAft>
        <a:defRPr sz="4200">
          <a:solidFill>
            <a:srgbClr val="F9F9F9"/>
          </a:solidFill>
          <a:latin typeface="Constantia" pitchFamily="18" charset="0"/>
        </a:defRPr>
      </a:lvl6pPr>
      <a:lvl7pPr marL="914400" algn="l" rtl="0" eaLnBrk="0" fontAlgn="base" hangingPunct="0">
        <a:spcBef>
          <a:spcPct val="0"/>
        </a:spcBef>
        <a:spcAft>
          <a:spcPct val="0"/>
        </a:spcAft>
        <a:defRPr sz="4200">
          <a:solidFill>
            <a:srgbClr val="F9F9F9"/>
          </a:solidFill>
          <a:latin typeface="Constantia" pitchFamily="18" charset="0"/>
        </a:defRPr>
      </a:lvl7pPr>
      <a:lvl8pPr marL="1371600" algn="l" rtl="0" eaLnBrk="0" fontAlgn="base" hangingPunct="0">
        <a:spcBef>
          <a:spcPct val="0"/>
        </a:spcBef>
        <a:spcAft>
          <a:spcPct val="0"/>
        </a:spcAft>
        <a:defRPr sz="4200">
          <a:solidFill>
            <a:srgbClr val="F9F9F9"/>
          </a:solidFill>
          <a:latin typeface="Constantia" pitchFamily="18" charset="0"/>
        </a:defRPr>
      </a:lvl8pPr>
      <a:lvl9pPr marL="1828800" algn="l" rtl="0" eaLnBrk="0" fontAlgn="base" hangingPunct="0">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latinLnBrk="0">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latinLnBrk="0">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rac-online.org/" TargetMode="External"/><Relationship Id="rId4" Type="http://schemas.openxmlformats.org/officeDocument/2006/relationships/image" Target="../media/image3.jpeg"/><Relationship Id="rId5" Type="http://schemas.openxmlformats.org/officeDocument/2006/relationships/chart" Target="../charts/chart1.xml"/><Relationship Id="rId6" Type="http://schemas.openxmlformats.org/officeDocument/2006/relationships/chart" Target="../charts/chart2.xml"/><Relationship Id="rId7" Type="http://schemas.openxmlformats.org/officeDocument/2006/relationships/chart" Target="../charts/chart3.xml"/><Relationship Id="rId8" Type="http://schemas.openxmlformats.org/officeDocument/2006/relationships/chart" Target="../charts/chart4.xml"/><Relationship Id="rId9" Type="http://schemas.openxmlformats.org/officeDocument/2006/relationships/image" Target="../media/image4.png"/><Relationship Id="rId10" Type="http://schemas.openxmlformats.org/officeDocument/2006/relationships/image" Target="../media/image5.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
          <p:cNvSpPr>
            <a:spLocks noChangeArrowheads="1"/>
          </p:cNvSpPr>
          <p:nvPr/>
        </p:nvSpPr>
        <p:spPr bwMode="auto">
          <a:xfrm>
            <a:off x="5938" y="0"/>
            <a:ext cx="9906000" cy="6858000"/>
          </a:xfrm>
          <a:prstGeom prst="rect">
            <a:avLst/>
          </a:prstGeom>
          <a:gradFill rotWithShape="1">
            <a:gsLst>
              <a:gs pos="0">
                <a:srgbClr val="005400"/>
              </a:gs>
              <a:gs pos="100000">
                <a:srgbClr val="008000"/>
              </a:gs>
            </a:gsLst>
            <a:lin ang="5400000" scaled="1"/>
          </a:gradFill>
          <a:ln w="9525">
            <a:solidFill>
              <a:schemeClr val="tx1"/>
            </a:solidFill>
            <a:miter lim="800000"/>
            <a:headEnd/>
            <a:tailEnd/>
          </a:ln>
        </p:spPr>
        <p:txBody>
          <a:bodyPr wrap="none" anchor="ctr"/>
          <a:lstStyle/>
          <a:p>
            <a:endParaRPr lang="en-US" dirty="0"/>
          </a:p>
        </p:txBody>
      </p:sp>
      <p:sp>
        <p:nvSpPr>
          <p:cNvPr id="5123" name="AutoShape 101"/>
          <p:cNvSpPr>
            <a:spLocks noChangeArrowheads="1"/>
          </p:cNvSpPr>
          <p:nvPr/>
        </p:nvSpPr>
        <p:spPr bwMode="auto">
          <a:xfrm>
            <a:off x="123826" y="1138238"/>
            <a:ext cx="3700751" cy="1326666"/>
          </a:xfrm>
          <a:prstGeom prst="roundRect">
            <a:avLst>
              <a:gd name="adj" fmla="val 4185"/>
            </a:avLst>
          </a:prstGeom>
          <a:solidFill>
            <a:schemeClr val="bg1"/>
          </a:solidFill>
          <a:ln w="635">
            <a:solidFill>
              <a:schemeClr val="tx1"/>
            </a:solidFill>
            <a:round/>
            <a:headEnd/>
            <a:tailEnd/>
          </a:ln>
        </p:spPr>
        <p:txBody>
          <a:bodyPr wrap="square"/>
          <a:lstStyle/>
          <a:p>
            <a:r>
              <a:rPr lang="en-GB" sz="1100" b="1" dirty="0">
                <a:solidFill>
                  <a:srgbClr val="005400"/>
                </a:solidFill>
              </a:rPr>
              <a:t>Introduction and Background</a:t>
            </a:r>
          </a:p>
          <a:p>
            <a:pPr>
              <a:spcAft>
                <a:spcPct val="50000"/>
              </a:spcAft>
            </a:pPr>
            <a:r>
              <a:rPr lang="en-GB" sz="700" dirty="0"/>
              <a:t>Pyrethroid resistance has been recorded in European populations of the pollen beetle (</a:t>
            </a:r>
            <a:r>
              <a:rPr lang="en-GB" sz="700" i="1" dirty="0"/>
              <a:t>Meligethes </a:t>
            </a:r>
            <a:r>
              <a:rPr lang="en-GB" sz="700" i="1" dirty="0" smtClean="0"/>
              <a:t>aeneus</a:t>
            </a:r>
            <a:r>
              <a:rPr lang="en-GB" sz="700" dirty="0" smtClean="0"/>
              <a:t>) </a:t>
            </a:r>
            <a:r>
              <a:rPr lang="en-GB" sz="700" dirty="0"/>
              <a:t>since 1999, when it was first reported in Eastern France. </a:t>
            </a:r>
            <a:r>
              <a:rPr lang="en-GB" sz="700" dirty="0" smtClean="0"/>
              <a:t>The IRAC Coleopteran Working Group brings </a:t>
            </a:r>
            <a:r>
              <a:rPr lang="en-GB" sz="700" dirty="0"/>
              <a:t>together expertise from agrochemical companies and independent researchers in order to monitor the development </a:t>
            </a:r>
            <a:r>
              <a:rPr lang="en-GB" sz="700" dirty="0" smtClean="0"/>
              <a:t>and spread of resistance </a:t>
            </a:r>
            <a:r>
              <a:rPr lang="en-GB" sz="700" dirty="0"/>
              <a:t>in </a:t>
            </a:r>
            <a:r>
              <a:rPr lang="en-GB" sz="700" dirty="0" smtClean="0"/>
              <a:t>pollen beetles and other coleopteran pests of oilseed rape.</a:t>
            </a:r>
          </a:p>
          <a:p>
            <a:pPr>
              <a:spcAft>
                <a:spcPct val="50000"/>
              </a:spcAft>
            </a:pPr>
            <a:r>
              <a:rPr lang="en-GB" sz="700" dirty="0" smtClean="0"/>
              <a:t>Pyrethroid, neonicotinoid and organophosphate susceptibility is measured by the use of insecticide coated glass vial assays. Results of the 2014 susceptibility monitoring program are presented in this poster. More details of the methods used in this survey can be found on the IRAC website (www.irac-online.org).</a:t>
            </a:r>
            <a:endParaRPr lang="en-GB" sz="700" dirty="0"/>
          </a:p>
        </p:txBody>
      </p:sp>
      <p:sp>
        <p:nvSpPr>
          <p:cNvPr id="5144" name="Rounded Rectangle 8"/>
          <p:cNvSpPr>
            <a:spLocks noChangeArrowheads="1"/>
          </p:cNvSpPr>
          <p:nvPr/>
        </p:nvSpPr>
        <p:spPr bwMode="auto">
          <a:xfrm>
            <a:off x="77375" y="6381503"/>
            <a:ext cx="9763125" cy="416192"/>
          </a:xfrm>
          <a:prstGeom prst="roundRect">
            <a:avLst>
              <a:gd name="adj" fmla="val 11903"/>
            </a:avLst>
          </a:prstGeom>
          <a:solidFill>
            <a:schemeClr val="bg1"/>
          </a:solidFill>
          <a:ln w="6350" cap="sq" algn="ctr">
            <a:solidFill>
              <a:srgbClr val="006600"/>
            </a:solidFill>
            <a:round/>
            <a:headEnd/>
            <a:tailEnd/>
          </a:ln>
        </p:spPr>
        <p:txBody>
          <a:bodyPr anchor="ctr"/>
          <a:lstStyle/>
          <a:p>
            <a:r>
              <a:rPr lang="en-US" sz="500" dirty="0" smtClean="0"/>
              <a:t>This poster is for educational purposes only. Details are accurate to the best of our knowledge but IRAC and its member companies cannot accept responsibility for how this information is used or interpreted. Advice should always be sought from local experts or advisors and health and safety recommendations followed. </a:t>
            </a:r>
          </a:p>
          <a:p>
            <a:r>
              <a:rPr lang="en-GB" sz="500" b="1" dirty="0" smtClean="0">
                <a:solidFill>
                  <a:srgbClr val="0000FF"/>
                </a:solidFill>
              </a:rPr>
              <a:t>	 </a:t>
            </a:r>
          </a:p>
          <a:p>
            <a:r>
              <a:rPr lang="en-GB" sz="600" dirty="0" smtClean="0"/>
              <a:t>Version 1.0, Designed and </a:t>
            </a:r>
            <a:r>
              <a:rPr lang="en-GB" sz="600" dirty="0"/>
              <a:t>produced by IRAC </a:t>
            </a:r>
            <a:r>
              <a:rPr lang="en-GB" sz="600" dirty="0" smtClean="0"/>
              <a:t>Coleopteran Working Group, </a:t>
            </a:r>
            <a:r>
              <a:rPr lang="en-GB" sz="600" dirty="0" smtClean="0"/>
              <a:t>May</a:t>
            </a:r>
            <a:r>
              <a:rPr lang="en-GB" sz="600" dirty="0" smtClean="0"/>
              <a:t> </a:t>
            </a:r>
            <a:r>
              <a:rPr lang="en-GB" sz="600" dirty="0" smtClean="0"/>
              <a:t>2015, Photographs courtesy </a:t>
            </a:r>
            <a:r>
              <a:rPr lang="en-GB" sz="600" dirty="0"/>
              <a:t>of Syngenta </a:t>
            </a:r>
            <a:r>
              <a:rPr lang="en-GB" sz="600" dirty="0" smtClean="0"/>
              <a:t>Crop Protection		</a:t>
            </a:r>
            <a:r>
              <a:rPr lang="en-GB" sz="600" dirty="0" smtClean="0"/>
              <a:t>                 </a:t>
            </a:r>
            <a:r>
              <a:rPr lang="en-US" sz="600" dirty="0" smtClean="0"/>
              <a:t>Visit </a:t>
            </a:r>
            <a:r>
              <a:rPr lang="en-US" sz="600" dirty="0" smtClean="0"/>
              <a:t>to IRAC web-site for </a:t>
            </a:r>
            <a:r>
              <a:rPr lang="en-GB" sz="600" dirty="0" smtClean="0"/>
              <a:t>further details at </a:t>
            </a:r>
            <a:r>
              <a:rPr lang="en-GB" sz="600" b="1" dirty="0" smtClean="0">
                <a:solidFill>
                  <a:srgbClr val="0000FF"/>
                </a:solidFill>
                <a:hlinkClick r:id="rId3"/>
              </a:rPr>
              <a:t>www.irac-online.org</a:t>
            </a:r>
            <a:endParaRPr lang="en-US" sz="600" dirty="0"/>
          </a:p>
        </p:txBody>
      </p:sp>
      <p:sp>
        <p:nvSpPr>
          <p:cNvPr id="9" name="Rounded Rectangle 8"/>
          <p:cNvSpPr>
            <a:spLocks noChangeArrowheads="1"/>
          </p:cNvSpPr>
          <p:nvPr/>
        </p:nvSpPr>
        <p:spPr bwMode="auto">
          <a:xfrm>
            <a:off x="142875" y="82550"/>
            <a:ext cx="9639300" cy="1000125"/>
          </a:xfrm>
          <a:prstGeom prst="roundRect">
            <a:avLst>
              <a:gd name="adj" fmla="val 11903"/>
            </a:avLst>
          </a:prstGeom>
          <a:solidFill>
            <a:schemeClr val="bg1"/>
          </a:solidFill>
          <a:ln w="6350" cap="sq" algn="ctr">
            <a:solidFill>
              <a:srgbClr val="006600"/>
            </a:solidFill>
            <a:round/>
            <a:headEnd/>
            <a:tailEnd/>
          </a:ln>
        </p:spPr>
        <p:txBody>
          <a:bodyPr anchor="ctr"/>
          <a:lstStyle/>
          <a:p>
            <a:pPr algn="ctr">
              <a:defRPr/>
            </a:pPr>
            <a:endParaRPr lang="en-US" dirty="0">
              <a:solidFill>
                <a:schemeClr val="lt1"/>
              </a:solidFill>
              <a:latin typeface="+mn-lt"/>
            </a:endParaRPr>
          </a:p>
        </p:txBody>
      </p:sp>
      <p:sp>
        <p:nvSpPr>
          <p:cNvPr id="5139" name="Text Box 9"/>
          <p:cNvSpPr txBox="1">
            <a:spLocks noChangeArrowheads="1"/>
          </p:cNvSpPr>
          <p:nvPr/>
        </p:nvSpPr>
        <p:spPr bwMode="auto">
          <a:xfrm>
            <a:off x="2436813" y="168275"/>
            <a:ext cx="7154862" cy="769441"/>
          </a:xfrm>
          <a:prstGeom prst="rect">
            <a:avLst/>
          </a:prstGeom>
          <a:noFill/>
          <a:ln w="635">
            <a:noFill/>
            <a:miter lim="800000"/>
            <a:headEnd/>
            <a:tailEnd/>
          </a:ln>
        </p:spPr>
        <p:txBody>
          <a:bodyPr>
            <a:spAutoFit/>
          </a:bodyPr>
          <a:lstStyle/>
          <a:p>
            <a:pPr algn="ctr"/>
            <a:r>
              <a:rPr lang="en-GB" sz="1600" b="1" dirty="0">
                <a:latin typeface="Calibri" pitchFamily="34" charset="0"/>
              </a:rPr>
              <a:t>IRAC </a:t>
            </a:r>
            <a:r>
              <a:rPr lang="en-GB" sz="1600" b="1" dirty="0" smtClean="0">
                <a:latin typeface="Calibri" pitchFamily="34" charset="0"/>
              </a:rPr>
              <a:t>Coleopteran Working </a:t>
            </a:r>
            <a:r>
              <a:rPr lang="en-GB" sz="1600" b="1" dirty="0">
                <a:latin typeface="Calibri" pitchFamily="34" charset="0"/>
              </a:rPr>
              <a:t>Group</a:t>
            </a:r>
            <a:r>
              <a:rPr lang="en-GB" sz="2000" b="1" dirty="0">
                <a:latin typeface="Calibri" pitchFamily="34" charset="0"/>
              </a:rPr>
              <a:t/>
            </a:r>
            <a:br>
              <a:rPr lang="en-GB" sz="2000" b="1" dirty="0">
                <a:latin typeface="Calibri" pitchFamily="34" charset="0"/>
              </a:rPr>
            </a:br>
            <a:r>
              <a:rPr lang="en-GB" sz="2800" b="1" dirty="0">
                <a:latin typeface="Calibri" pitchFamily="34" charset="0"/>
              </a:rPr>
              <a:t>Pollen Beetle Resistance Monitoring </a:t>
            </a:r>
            <a:r>
              <a:rPr lang="en-GB" sz="2800" b="1" dirty="0" smtClean="0">
                <a:latin typeface="Calibri" pitchFamily="34" charset="0"/>
              </a:rPr>
              <a:t>2014</a:t>
            </a:r>
            <a:endParaRPr lang="en-US" sz="2000" b="1" dirty="0">
              <a:latin typeface="Calibri" pitchFamily="34" charset="0"/>
            </a:endParaRPr>
          </a:p>
        </p:txBody>
      </p:sp>
      <p:sp>
        <p:nvSpPr>
          <p:cNvPr id="5140" name="Text Box 59"/>
          <p:cNvSpPr txBox="1">
            <a:spLocks noChangeArrowheads="1"/>
          </p:cNvSpPr>
          <p:nvPr/>
        </p:nvSpPr>
        <p:spPr bwMode="auto">
          <a:xfrm>
            <a:off x="8372065" y="861505"/>
            <a:ext cx="1790700" cy="261610"/>
          </a:xfrm>
          <a:prstGeom prst="rect">
            <a:avLst/>
          </a:prstGeom>
          <a:noFill/>
          <a:ln w="9525">
            <a:noFill/>
            <a:miter lim="800000"/>
            <a:headEnd/>
            <a:tailEnd/>
          </a:ln>
        </p:spPr>
        <p:txBody>
          <a:bodyPr>
            <a:spAutoFit/>
          </a:bodyPr>
          <a:lstStyle/>
          <a:p>
            <a:r>
              <a:rPr lang="en-GB" sz="1050" b="1" dirty="0">
                <a:solidFill>
                  <a:srgbClr val="008000"/>
                </a:solidFill>
                <a:latin typeface="Calibri" pitchFamily="34" charset="0"/>
                <a:cs typeface="Calibri" pitchFamily="34" charset="0"/>
              </a:rPr>
              <a:t>www.irac-online.org</a:t>
            </a:r>
            <a:endParaRPr lang="en-US" sz="1050" b="1" dirty="0">
              <a:solidFill>
                <a:srgbClr val="008000"/>
              </a:solidFill>
              <a:latin typeface="Calibri" pitchFamily="34" charset="0"/>
              <a:cs typeface="Calibri" pitchFamily="34" charset="0"/>
            </a:endParaRPr>
          </a:p>
        </p:txBody>
      </p:sp>
      <p:sp>
        <p:nvSpPr>
          <p:cNvPr id="5149" name="AutoShape 101"/>
          <p:cNvSpPr>
            <a:spLocks noChangeArrowheads="1"/>
          </p:cNvSpPr>
          <p:nvPr/>
        </p:nvSpPr>
        <p:spPr bwMode="auto">
          <a:xfrm>
            <a:off x="95005" y="4340469"/>
            <a:ext cx="3729572" cy="1999628"/>
          </a:xfrm>
          <a:prstGeom prst="roundRect">
            <a:avLst>
              <a:gd name="adj" fmla="val 4185"/>
            </a:avLst>
          </a:prstGeom>
          <a:solidFill>
            <a:schemeClr val="bg1"/>
          </a:solidFill>
          <a:ln w="635">
            <a:solidFill>
              <a:schemeClr val="tx1"/>
            </a:solidFill>
            <a:round/>
            <a:headEnd/>
            <a:tailEnd/>
          </a:ln>
        </p:spPr>
        <p:txBody>
          <a:bodyPr/>
          <a:lstStyle/>
          <a:p>
            <a:endParaRPr lang="en-GB" dirty="0"/>
          </a:p>
        </p:txBody>
      </p:sp>
      <p:sp>
        <p:nvSpPr>
          <p:cNvPr id="5151" name="AutoShape 101"/>
          <p:cNvSpPr>
            <a:spLocks noChangeArrowheads="1"/>
          </p:cNvSpPr>
          <p:nvPr/>
        </p:nvSpPr>
        <p:spPr bwMode="auto">
          <a:xfrm>
            <a:off x="3924433" y="4340470"/>
            <a:ext cx="5857742" cy="1999628"/>
          </a:xfrm>
          <a:prstGeom prst="roundRect">
            <a:avLst>
              <a:gd name="adj" fmla="val 4185"/>
            </a:avLst>
          </a:prstGeom>
          <a:solidFill>
            <a:schemeClr val="bg1"/>
          </a:solidFill>
          <a:ln w="635">
            <a:solidFill>
              <a:schemeClr val="tx1"/>
            </a:solidFill>
            <a:round/>
            <a:headEnd/>
            <a:tailEnd/>
          </a:ln>
        </p:spPr>
        <p:txBody>
          <a:bodyPr/>
          <a:lstStyle/>
          <a:p>
            <a:pPr marL="85725" indent="-85725"/>
            <a:r>
              <a:rPr lang="en-GB" sz="1050" b="1" dirty="0">
                <a:solidFill>
                  <a:srgbClr val="005400"/>
                </a:solidFill>
              </a:rPr>
              <a:t>Summary &amp; </a:t>
            </a:r>
            <a:r>
              <a:rPr lang="en-GB" sz="1050" b="1" dirty="0" smtClean="0">
                <a:solidFill>
                  <a:srgbClr val="005400"/>
                </a:solidFill>
              </a:rPr>
              <a:t>Recommendations</a:t>
            </a:r>
            <a:r>
              <a:rPr lang="en-GB" sz="1100" b="1" dirty="0" smtClean="0">
                <a:solidFill>
                  <a:srgbClr val="005400"/>
                </a:solidFill>
              </a:rPr>
              <a:t/>
            </a:r>
            <a:br>
              <a:rPr lang="en-GB" sz="1100" b="1" dirty="0" smtClean="0">
                <a:solidFill>
                  <a:srgbClr val="005400"/>
                </a:solidFill>
              </a:rPr>
            </a:br>
            <a:endParaRPr lang="en-GB" sz="100" dirty="0" smtClean="0"/>
          </a:p>
          <a:p>
            <a:pPr marL="85725" indent="-85725">
              <a:buFontTx/>
              <a:buChar char="•"/>
            </a:pPr>
            <a:r>
              <a:rPr lang="en-US" sz="650" dirty="0" smtClean="0">
                <a:solidFill>
                  <a:srgbClr val="000000"/>
                </a:solidFill>
              </a:rPr>
              <a:t>In the majority of countries surveyed, pyrethroid resistant populations of pollen beetle dominate </a:t>
            </a:r>
            <a:r>
              <a:rPr lang="en-US" sz="650" dirty="0" smtClean="0"/>
              <a:t>(&gt; 60% are resistant).</a:t>
            </a:r>
          </a:p>
          <a:p>
            <a:pPr marL="85725" indent="-85725">
              <a:buFontTx/>
              <a:buChar char="•"/>
            </a:pPr>
            <a:r>
              <a:rPr lang="en-US" sz="650" dirty="0" smtClean="0">
                <a:solidFill>
                  <a:srgbClr val="000000"/>
                </a:solidFill>
              </a:rPr>
              <a:t>From the countries surveyed, it is only in Switzerland that susceptible populations dominate but sample size was considered too small to be representative of the overall country situation.</a:t>
            </a:r>
          </a:p>
          <a:p>
            <a:pPr marL="85725" indent="-85725">
              <a:buFontTx/>
              <a:buChar char="•"/>
            </a:pPr>
            <a:r>
              <a:rPr lang="en-US" sz="650" dirty="0" smtClean="0"/>
              <a:t>During 2014, only 11</a:t>
            </a:r>
            <a:r>
              <a:rPr lang="en-US" sz="650" dirty="0"/>
              <a:t>% </a:t>
            </a:r>
            <a:r>
              <a:rPr lang="en-US" sz="650" dirty="0">
                <a:solidFill>
                  <a:srgbClr val="000000"/>
                </a:solidFill>
              </a:rPr>
              <a:t>of pollen beetle populations surveyed in Europe </a:t>
            </a:r>
            <a:r>
              <a:rPr lang="en-US" sz="650" dirty="0" smtClean="0">
                <a:solidFill>
                  <a:srgbClr val="000000"/>
                </a:solidFill>
              </a:rPr>
              <a:t>could be classified </a:t>
            </a:r>
            <a:r>
              <a:rPr lang="en-US" sz="650" dirty="0">
                <a:solidFill>
                  <a:srgbClr val="000000"/>
                </a:solidFill>
              </a:rPr>
              <a:t>as pyrethroid </a:t>
            </a:r>
            <a:r>
              <a:rPr lang="en-US" sz="650" dirty="0" smtClean="0">
                <a:solidFill>
                  <a:srgbClr val="000000"/>
                </a:solidFill>
              </a:rPr>
              <a:t>susceptible.</a:t>
            </a:r>
          </a:p>
          <a:p>
            <a:pPr marL="85725" indent="-85725">
              <a:buFontTx/>
              <a:buChar char="•"/>
            </a:pPr>
            <a:r>
              <a:rPr lang="de-CH" sz="650" dirty="0" smtClean="0">
                <a:solidFill>
                  <a:srgbClr val="000000"/>
                </a:solidFill>
              </a:rPr>
              <a:t>After an initial decline in the number of susceptible pollen beetle populations observed in Europe since the IRAC survey began in 2007, only small variations in the percentage of pyrethroid susceptible and resistant beetle populations have been observed since 2010.</a:t>
            </a:r>
            <a:endParaRPr lang="en-US" sz="650" dirty="0" smtClean="0">
              <a:solidFill>
                <a:srgbClr val="000000"/>
              </a:solidFill>
            </a:endParaRPr>
          </a:p>
          <a:p>
            <a:pPr marL="85725" indent="-85725">
              <a:buFontTx/>
              <a:buChar char="•"/>
            </a:pPr>
            <a:r>
              <a:rPr lang="en-US" sz="650" dirty="0" smtClean="0">
                <a:solidFill>
                  <a:srgbClr val="000000"/>
                </a:solidFill>
              </a:rPr>
              <a:t>The majority of populations tested across Europe remained susceptible to </a:t>
            </a:r>
            <a:r>
              <a:rPr lang="en-US" sz="650" dirty="0">
                <a:solidFill>
                  <a:srgbClr val="000000"/>
                </a:solidFill>
              </a:rPr>
              <a:t>n</a:t>
            </a:r>
            <a:r>
              <a:rPr lang="en-US" sz="650" dirty="0" smtClean="0">
                <a:solidFill>
                  <a:srgbClr val="000000"/>
                </a:solidFill>
              </a:rPr>
              <a:t>eonicotinoid insecticides, however the percentage of populations with a lower sensitivity increased to 30% (21% in 2012 &amp; 2013). </a:t>
            </a:r>
          </a:p>
          <a:p>
            <a:pPr marL="85725" indent="-85725">
              <a:buFontTx/>
              <a:buChar char="•"/>
            </a:pPr>
            <a:r>
              <a:rPr lang="en-US" sz="650" dirty="0" smtClean="0">
                <a:solidFill>
                  <a:srgbClr val="000000"/>
                </a:solidFill>
              </a:rPr>
              <a:t>There is currently no evidence to suggest that the lower sensitivity observed in the survey correlates with a reduced performance of neonicotinoid containing insecticide products which are used under field conditions, however resistance management practice should be implemented to avoid further susceptibility decline. </a:t>
            </a:r>
          </a:p>
          <a:p>
            <a:pPr marL="85725" indent="-85725">
              <a:buFontTx/>
              <a:buChar char="•"/>
            </a:pPr>
            <a:r>
              <a:rPr lang="en-US" sz="650" dirty="0" smtClean="0">
                <a:solidFill>
                  <a:srgbClr val="000000"/>
                </a:solidFill>
              </a:rPr>
              <a:t>There </a:t>
            </a:r>
            <a:r>
              <a:rPr lang="en-US" sz="650" dirty="0">
                <a:solidFill>
                  <a:srgbClr val="000000"/>
                </a:solidFill>
              </a:rPr>
              <a:t>was no evidence of changes in </a:t>
            </a:r>
            <a:r>
              <a:rPr lang="en-US" sz="650" dirty="0" smtClean="0">
                <a:solidFill>
                  <a:srgbClr val="000000"/>
                </a:solidFill>
              </a:rPr>
              <a:t>organophosphate or </a:t>
            </a:r>
            <a:r>
              <a:rPr lang="en-US" sz="650" dirty="0" err="1" smtClean="0">
                <a:solidFill>
                  <a:srgbClr val="000000"/>
                </a:solidFill>
              </a:rPr>
              <a:t>indoxacarb</a:t>
            </a:r>
            <a:r>
              <a:rPr lang="en-US" sz="650" dirty="0" smtClean="0">
                <a:solidFill>
                  <a:srgbClr val="000000"/>
                </a:solidFill>
              </a:rPr>
              <a:t> </a:t>
            </a:r>
            <a:r>
              <a:rPr lang="en-US" sz="650" dirty="0">
                <a:solidFill>
                  <a:srgbClr val="000000"/>
                </a:solidFill>
              </a:rPr>
              <a:t>susceptibility observed in </a:t>
            </a:r>
            <a:r>
              <a:rPr lang="en-US" sz="650" dirty="0" smtClean="0">
                <a:solidFill>
                  <a:srgbClr val="000000"/>
                </a:solidFill>
              </a:rPr>
              <a:t>the European countries surveyed.</a:t>
            </a:r>
            <a:endParaRPr lang="en-US" sz="650" dirty="0">
              <a:solidFill>
                <a:srgbClr val="000000"/>
              </a:solidFill>
            </a:endParaRPr>
          </a:p>
          <a:p>
            <a:pPr marL="85725" indent="-85725">
              <a:buFontTx/>
              <a:buChar char="•"/>
            </a:pPr>
            <a:r>
              <a:rPr lang="en-GB" sz="650" dirty="0" smtClean="0">
                <a:solidFill>
                  <a:srgbClr val="000000"/>
                </a:solidFill>
              </a:rPr>
              <a:t>In order to prevent further insecticide resistance development, it is recommended that insecticides with different modes of </a:t>
            </a:r>
            <a:r>
              <a:rPr lang="en-GB" sz="650" dirty="0" smtClean="0"/>
              <a:t>action are utilised in an effective resistance management program, dependent on local insecticide availability and national use guidelines. IRAC guidelines for resistance management in oilseed rape can be found on the IRAC website (www.irac-online.org).</a:t>
            </a:r>
          </a:p>
          <a:p>
            <a:pPr marL="85725" indent="-85725">
              <a:buFontTx/>
              <a:buChar char="•"/>
            </a:pPr>
            <a:r>
              <a:rPr lang="en-GB" sz="650" dirty="0" smtClean="0"/>
              <a:t>IRAC would like to thank all of those who contributed to the survey. Participants are too numerous to name, but their contributions are very much appreciated.</a:t>
            </a:r>
            <a:br>
              <a:rPr lang="en-GB" sz="650" dirty="0" smtClean="0"/>
            </a:br>
            <a:r>
              <a:rPr lang="en-GB" sz="700" dirty="0" smtClean="0"/>
              <a:t>				</a:t>
            </a:r>
            <a:endParaRPr lang="en-GB" sz="500" dirty="0"/>
          </a:p>
        </p:txBody>
      </p:sp>
      <p:sp>
        <p:nvSpPr>
          <p:cNvPr id="75" name="TextBox 38"/>
          <p:cNvSpPr txBox="1"/>
          <p:nvPr/>
        </p:nvSpPr>
        <p:spPr>
          <a:xfrm>
            <a:off x="71438" y="4340469"/>
            <a:ext cx="3753139" cy="33855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800" dirty="0">
                <a:latin typeface="Calibri" panose="020F0502020204030204" pitchFamily="34" charset="0"/>
                <a:cs typeface="Calibri" panose="020F0502020204030204" pitchFamily="34" charset="0"/>
              </a:rPr>
              <a:t>Changes in the pyrethroid susceptibility of pollen beetle </a:t>
            </a:r>
            <a:r>
              <a:rPr lang="de-CH" sz="800" dirty="0" smtClean="0">
                <a:latin typeface="Calibri" panose="020F0502020204030204" pitchFamily="34" charset="0"/>
                <a:cs typeface="Calibri" panose="020F0502020204030204" pitchFamily="34" charset="0"/>
              </a:rPr>
              <a:t>populations in Europe</a:t>
            </a:r>
            <a:br>
              <a:rPr lang="de-CH" sz="800" dirty="0" smtClean="0">
                <a:latin typeface="Calibri" panose="020F0502020204030204" pitchFamily="34" charset="0"/>
                <a:cs typeface="Calibri" panose="020F0502020204030204" pitchFamily="34" charset="0"/>
              </a:rPr>
            </a:br>
            <a:r>
              <a:rPr lang="de-CH" sz="800" dirty="0" smtClean="0">
                <a:latin typeface="Calibri" panose="020F0502020204030204" pitchFamily="34" charset="0"/>
                <a:cs typeface="Calibri" panose="020F0502020204030204" pitchFamily="34" charset="0"/>
              </a:rPr>
              <a:t>2007 </a:t>
            </a:r>
            <a:r>
              <a:rPr lang="de-CH" sz="800" dirty="0">
                <a:latin typeface="Calibri" panose="020F0502020204030204" pitchFamily="34" charset="0"/>
                <a:cs typeface="Calibri" panose="020F0502020204030204" pitchFamily="34" charset="0"/>
              </a:rPr>
              <a:t>- </a:t>
            </a:r>
            <a:r>
              <a:rPr lang="de-CH" sz="800" dirty="0" smtClean="0">
                <a:latin typeface="Calibri" panose="020F0502020204030204" pitchFamily="34" charset="0"/>
                <a:cs typeface="Calibri" panose="020F0502020204030204" pitchFamily="34" charset="0"/>
              </a:rPr>
              <a:t>2014  </a:t>
            </a:r>
            <a:endParaRPr lang="de-CH" sz="800" dirty="0">
              <a:latin typeface="Calibri" panose="020F0502020204030204" pitchFamily="34" charset="0"/>
              <a:cs typeface="Calibri" panose="020F0502020204030204" pitchFamily="34" charset="0"/>
            </a:endParaRPr>
          </a:p>
        </p:txBody>
      </p:sp>
      <p:sp>
        <p:nvSpPr>
          <p:cNvPr id="67" name="AutoShape 101"/>
          <p:cNvSpPr>
            <a:spLocks noChangeArrowheads="1"/>
          </p:cNvSpPr>
          <p:nvPr/>
        </p:nvSpPr>
        <p:spPr bwMode="auto">
          <a:xfrm>
            <a:off x="104526" y="2544414"/>
            <a:ext cx="3720051" cy="1730214"/>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100" name="TextBox 99"/>
          <p:cNvSpPr txBox="1"/>
          <p:nvPr/>
        </p:nvSpPr>
        <p:spPr>
          <a:xfrm>
            <a:off x="2881722" y="455514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pic>
        <p:nvPicPr>
          <p:cNvPr id="114" name="Picture 56" descr="SYN pollen beetle"/>
          <p:cNvPicPr>
            <a:picLocks noChangeAspect="1" noChangeArrowheads="1"/>
          </p:cNvPicPr>
          <p:nvPr/>
        </p:nvPicPr>
        <p:blipFill>
          <a:blip r:embed="rId4" cstate="print"/>
          <a:srcRect l="34616" t="33344" b="38586"/>
          <a:stretch>
            <a:fillRect/>
          </a:stretch>
        </p:blipFill>
        <p:spPr bwMode="auto">
          <a:xfrm>
            <a:off x="9117966" y="105335"/>
            <a:ext cx="631913" cy="420877"/>
          </a:xfrm>
          <a:prstGeom prst="rect">
            <a:avLst/>
          </a:prstGeom>
          <a:noFill/>
          <a:effectLst>
            <a:softEdge rad="63500"/>
          </a:effectLst>
        </p:spPr>
      </p:pic>
      <p:sp>
        <p:nvSpPr>
          <p:cNvPr id="69" name="AutoShape 101"/>
          <p:cNvSpPr>
            <a:spLocks noChangeArrowheads="1"/>
          </p:cNvSpPr>
          <p:nvPr/>
        </p:nvSpPr>
        <p:spPr bwMode="auto">
          <a:xfrm>
            <a:off x="3924434" y="1145830"/>
            <a:ext cx="2826223" cy="3128798"/>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71" name="Rounded Rectangle 70"/>
          <p:cNvSpPr/>
          <p:nvPr/>
        </p:nvSpPr>
        <p:spPr>
          <a:xfrm>
            <a:off x="4094872" y="1262168"/>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3" name="Group 2"/>
          <p:cNvGrpSpPr/>
          <p:nvPr/>
        </p:nvGrpSpPr>
        <p:grpSpPr>
          <a:xfrm>
            <a:off x="4059912" y="1237787"/>
            <a:ext cx="499550" cy="374552"/>
            <a:chOff x="4858206" y="1191675"/>
            <a:chExt cx="499550" cy="374552"/>
          </a:xfrm>
        </p:grpSpPr>
        <p:sp>
          <p:nvSpPr>
            <p:cNvPr id="72" name="TextBox 71"/>
            <p:cNvSpPr txBox="1"/>
            <p:nvPr/>
          </p:nvSpPr>
          <p:spPr>
            <a:xfrm>
              <a:off x="4858206" y="1191675"/>
              <a:ext cx="378630"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 4</a:t>
              </a:r>
              <a:r>
                <a:rPr lang="de-CH" sz="700" b="1" dirty="0" smtClean="0">
                  <a:solidFill>
                    <a:schemeClr val="bg1"/>
                  </a:solidFill>
                  <a:latin typeface="Calibri" pitchFamily="34" charset="0"/>
                  <a:cs typeface="Calibri" pitchFamily="34" charset="0"/>
                </a:rPr>
                <a:t>A</a:t>
              </a:r>
              <a:endParaRPr lang="en-US" sz="700" b="1" dirty="0">
                <a:solidFill>
                  <a:schemeClr val="bg1"/>
                </a:solidFill>
                <a:latin typeface="Calibri" pitchFamily="34" charset="0"/>
                <a:cs typeface="Calibri" pitchFamily="34" charset="0"/>
              </a:endParaRPr>
            </a:p>
          </p:txBody>
        </p:sp>
        <p:sp>
          <p:nvSpPr>
            <p:cNvPr id="73" name="TextBox 72"/>
            <p:cNvSpPr txBox="1"/>
            <p:nvPr/>
          </p:nvSpPr>
          <p:spPr>
            <a:xfrm>
              <a:off x="4872726" y="1427728"/>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76" name="TextBox 38"/>
          <p:cNvSpPr txBox="1"/>
          <p:nvPr/>
        </p:nvSpPr>
        <p:spPr>
          <a:xfrm>
            <a:off x="4495718" y="1227105"/>
            <a:ext cx="2090720" cy="58477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800" dirty="0" smtClean="0">
                <a:latin typeface="Calibri" panose="020F0502020204030204" pitchFamily="34" charset="0"/>
                <a:cs typeface="Calibri" panose="020F0502020204030204" pitchFamily="34" charset="0"/>
              </a:rPr>
              <a:t>2014 </a:t>
            </a:r>
            <a:br>
              <a:rPr lang="de-CH" sz="800" dirty="0" smtClean="0">
                <a:latin typeface="Calibri" panose="020F0502020204030204" pitchFamily="34" charset="0"/>
                <a:cs typeface="Calibri" panose="020F0502020204030204" pitchFamily="34" charset="0"/>
              </a:rPr>
            </a:br>
            <a:r>
              <a:rPr lang="de-CH" sz="800" dirty="0" smtClean="0">
                <a:latin typeface="Calibri" panose="020F0502020204030204" pitchFamily="34" charset="0"/>
                <a:cs typeface="Calibri" panose="020F0502020204030204" pitchFamily="34" charset="0"/>
              </a:rPr>
              <a:t>Neonicotinoid susceptibility monitoring: </a:t>
            </a:r>
            <a:r>
              <a:rPr lang="de-CH" sz="800" i="1" dirty="0" smtClean="0">
                <a:latin typeface="Calibri" panose="020F0502020204030204" pitchFamily="34" charset="0"/>
                <a:cs typeface="Calibri" panose="020F0502020204030204" pitchFamily="34" charset="0"/>
              </a:rPr>
              <a:t>Meligethes aeneus</a:t>
            </a:r>
            <a:r>
              <a:rPr lang="de-CH" sz="800" dirty="0" smtClean="0">
                <a:latin typeface="Calibri" panose="020F0502020204030204" pitchFamily="34" charset="0"/>
                <a:cs typeface="Calibri" panose="020F0502020204030204" pitchFamily="34" charset="0"/>
              </a:rPr>
              <a:t/>
            </a:r>
            <a:br>
              <a:rPr lang="de-CH" sz="800" dirty="0" smtClean="0">
                <a:latin typeface="Calibri" panose="020F0502020204030204" pitchFamily="34" charset="0"/>
                <a:cs typeface="Calibri" panose="020F0502020204030204" pitchFamily="34" charset="0"/>
              </a:rPr>
            </a:br>
            <a:endParaRPr lang="de-CH" sz="800" dirty="0">
              <a:latin typeface="Calibri" panose="020F0502020204030204" pitchFamily="34" charset="0"/>
              <a:cs typeface="Calibri" panose="020F0502020204030204" pitchFamily="34" charset="0"/>
            </a:endParaRPr>
          </a:p>
        </p:txBody>
      </p:sp>
      <p:sp>
        <p:nvSpPr>
          <p:cNvPr id="66" name="TextBox 65"/>
          <p:cNvSpPr txBox="1"/>
          <p:nvPr/>
        </p:nvSpPr>
        <p:spPr>
          <a:xfrm>
            <a:off x="4074430" y="3744643"/>
            <a:ext cx="2512008" cy="630942"/>
          </a:xfrm>
          <a:prstGeom prst="rect">
            <a:avLst/>
          </a:prstGeom>
          <a:noFill/>
        </p:spPr>
        <p:txBody>
          <a:bodyPr wrap="square" rtlCol="0">
            <a:spAutoFit/>
          </a:bodyPr>
          <a:lstStyle/>
          <a:p>
            <a:pPr>
              <a:buFont typeface="Arial" pitchFamily="34" charset="0"/>
              <a:buChar char="•"/>
            </a:pPr>
            <a:r>
              <a:rPr lang="de-CH" sz="500" dirty="0" smtClean="0"/>
              <a:t>  </a:t>
            </a:r>
            <a:r>
              <a:rPr lang="de-CH" sz="500" dirty="0"/>
              <a:t>IRAC method </a:t>
            </a:r>
            <a:r>
              <a:rPr lang="de-CH" sz="500" dirty="0" smtClean="0"/>
              <a:t> # 21</a:t>
            </a:r>
            <a:endParaRPr lang="de-CH" sz="500" dirty="0"/>
          </a:p>
          <a:p>
            <a:pPr>
              <a:buFont typeface="Arial" pitchFamily="34" charset="0"/>
              <a:buChar char="•"/>
            </a:pPr>
            <a:r>
              <a:rPr lang="de-CH" sz="500" dirty="0"/>
              <a:t> 1.44ug/cm</a:t>
            </a:r>
            <a:r>
              <a:rPr lang="de-CH" sz="500" baseline="30000" dirty="0"/>
              <a:t>2 </a:t>
            </a:r>
            <a:r>
              <a:rPr lang="de-CH" sz="500" dirty="0"/>
              <a:t>thiacloprid </a:t>
            </a:r>
            <a:r>
              <a:rPr lang="de-CH" sz="500" dirty="0" smtClean="0"/>
              <a:t>dose:  </a:t>
            </a:r>
            <a:r>
              <a:rPr lang="de-CH" sz="500" dirty="0"/>
              <a:t>&gt; 95% mortality indicates </a:t>
            </a:r>
            <a:r>
              <a:rPr lang="de-CH" sz="500" dirty="0" smtClean="0"/>
              <a:t>high susceptibility.</a:t>
            </a:r>
          </a:p>
          <a:p>
            <a:pPr>
              <a:buFont typeface="Arial" pitchFamily="34" charset="0"/>
              <a:buChar char="•"/>
            </a:pPr>
            <a:endParaRPr lang="de-CH" sz="500" dirty="0"/>
          </a:p>
          <a:p>
            <a:r>
              <a:rPr lang="de-CH" sz="500" dirty="0" smtClean="0"/>
              <a:t>Pollen beetle populations with lower neonicotinoid susceptibility (&lt;75% mortality) are observed in Austria, Germany and the Czech Republic .</a:t>
            </a:r>
            <a:endParaRPr lang="de-CH" sz="500" dirty="0"/>
          </a:p>
          <a:p>
            <a:endParaRPr lang="de-CH" sz="500" dirty="0"/>
          </a:p>
          <a:p>
            <a:endParaRPr lang="en-US" sz="500" dirty="0"/>
          </a:p>
        </p:txBody>
      </p:sp>
      <p:sp>
        <p:nvSpPr>
          <p:cNvPr id="50" name="AutoShape 101"/>
          <p:cNvSpPr>
            <a:spLocks noChangeArrowheads="1"/>
          </p:cNvSpPr>
          <p:nvPr/>
        </p:nvSpPr>
        <p:spPr bwMode="auto">
          <a:xfrm>
            <a:off x="6853304" y="1123115"/>
            <a:ext cx="2928871" cy="3140741"/>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graphicFrame>
        <p:nvGraphicFramePr>
          <p:cNvPr id="77" name="Chart 76"/>
          <p:cNvGraphicFramePr>
            <a:graphicFrameLocks/>
          </p:cNvGraphicFramePr>
          <p:nvPr>
            <p:extLst>
              <p:ext uri="{D42A27DB-BD31-4B8C-83A1-F6EECF244321}">
                <p14:modId xmlns:p14="http://schemas.microsoft.com/office/powerpoint/2010/main" val="2517254480"/>
              </p:ext>
            </p:extLst>
          </p:nvPr>
        </p:nvGraphicFramePr>
        <p:xfrm>
          <a:off x="3917322" y="1591226"/>
          <a:ext cx="2826223" cy="2247386"/>
        </p:xfrm>
        <a:graphic>
          <a:graphicData uri="http://schemas.openxmlformats.org/drawingml/2006/chart">
            <c:chart xmlns:c="http://schemas.openxmlformats.org/drawingml/2006/chart" xmlns:r="http://schemas.openxmlformats.org/officeDocument/2006/relationships" r:id="rId5"/>
          </a:graphicData>
        </a:graphic>
      </p:graphicFrame>
      <p:sp>
        <p:nvSpPr>
          <p:cNvPr id="82" name="Rounded Rectangle 81"/>
          <p:cNvSpPr/>
          <p:nvPr/>
        </p:nvSpPr>
        <p:spPr>
          <a:xfrm>
            <a:off x="7193222" y="1223656"/>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84" name="Group 83"/>
          <p:cNvGrpSpPr/>
          <p:nvPr/>
        </p:nvGrpSpPr>
        <p:grpSpPr>
          <a:xfrm>
            <a:off x="7166213" y="1199275"/>
            <a:ext cx="499550" cy="374552"/>
            <a:chOff x="4858206" y="1191675"/>
            <a:chExt cx="499550" cy="374552"/>
          </a:xfrm>
        </p:grpSpPr>
        <p:sp>
          <p:nvSpPr>
            <p:cNvPr id="86" name="TextBox 85"/>
            <p:cNvSpPr txBox="1"/>
            <p:nvPr/>
          </p:nvSpPr>
          <p:spPr>
            <a:xfrm>
              <a:off x="4858206" y="1191675"/>
              <a:ext cx="378630"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 4</a:t>
              </a:r>
              <a:r>
                <a:rPr lang="de-CH" sz="700" b="1" dirty="0" smtClean="0">
                  <a:solidFill>
                    <a:schemeClr val="bg1"/>
                  </a:solidFill>
                  <a:latin typeface="Calibri" pitchFamily="34" charset="0"/>
                  <a:cs typeface="Calibri" pitchFamily="34" charset="0"/>
                </a:rPr>
                <a:t>A</a:t>
              </a:r>
              <a:endParaRPr lang="en-US" sz="700" b="1" dirty="0">
                <a:solidFill>
                  <a:schemeClr val="bg1"/>
                </a:solidFill>
                <a:latin typeface="Calibri" pitchFamily="34" charset="0"/>
                <a:cs typeface="Calibri" pitchFamily="34" charset="0"/>
              </a:endParaRPr>
            </a:p>
          </p:txBody>
        </p:sp>
        <p:sp>
          <p:nvSpPr>
            <p:cNvPr id="87" name="TextBox 86"/>
            <p:cNvSpPr txBox="1"/>
            <p:nvPr/>
          </p:nvSpPr>
          <p:spPr>
            <a:xfrm>
              <a:off x="4872726" y="1427728"/>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88" name="TextBox 38"/>
          <p:cNvSpPr txBox="1"/>
          <p:nvPr/>
        </p:nvSpPr>
        <p:spPr>
          <a:xfrm>
            <a:off x="7474803" y="1204495"/>
            <a:ext cx="2090720" cy="58477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800" dirty="0" smtClean="0">
                <a:latin typeface="Calibri" panose="020F0502020204030204" pitchFamily="34" charset="0"/>
                <a:cs typeface="Calibri" panose="020F0502020204030204" pitchFamily="34" charset="0"/>
              </a:rPr>
              <a:t>2012-14</a:t>
            </a:r>
            <a:br>
              <a:rPr lang="de-CH" sz="800" dirty="0" smtClean="0">
                <a:latin typeface="Calibri" panose="020F0502020204030204" pitchFamily="34" charset="0"/>
                <a:cs typeface="Calibri" panose="020F0502020204030204" pitchFamily="34" charset="0"/>
              </a:rPr>
            </a:br>
            <a:r>
              <a:rPr lang="de-CH" sz="800" dirty="0" smtClean="0">
                <a:latin typeface="Calibri" panose="020F0502020204030204" pitchFamily="34" charset="0"/>
                <a:cs typeface="Calibri" panose="020F0502020204030204" pitchFamily="34" charset="0"/>
              </a:rPr>
              <a:t>Neonicotinoid susceptibility monitoring: </a:t>
            </a:r>
            <a:r>
              <a:rPr lang="de-CH" sz="800" i="1" dirty="0" smtClean="0">
                <a:latin typeface="Calibri" panose="020F0502020204030204" pitchFamily="34" charset="0"/>
                <a:cs typeface="Calibri" panose="020F0502020204030204" pitchFamily="34" charset="0"/>
              </a:rPr>
              <a:t>Meligethes aeneus</a:t>
            </a:r>
            <a:r>
              <a:rPr lang="de-CH" sz="800" dirty="0" smtClean="0">
                <a:latin typeface="Calibri" panose="020F0502020204030204" pitchFamily="34" charset="0"/>
                <a:cs typeface="Calibri" panose="020F0502020204030204" pitchFamily="34" charset="0"/>
              </a:rPr>
              <a:t/>
            </a:r>
            <a:br>
              <a:rPr lang="de-CH" sz="800" dirty="0" smtClean="0">
                <a:latin typeface="Calibri" panose="020F0502020204030204" pitchFamily="34" charset="0"/>
                <a:cs typeface="Calibri" panose="020F0502020204030204" pitchFamily="34" charset="0"/>
              </a:rPr>
            </a:br>
            <a:endParaRPr lang="de-CH" sz="800" dirty="0">
              <a:latin typeface="Calibri" panose="020F0502020204030204" pitchFamily="34" charset="0"/>
              <a:cs typeface="Calibri" panose="020F0502020204030204" pitchFamily="34" charset="0"/>
            </a:endParaRPr>
          </a:p>
        </p:txBody>
      </p:sp>
      <p:grpSp>
        <p:nvGrpSpPr>
          <p:cNvPr id="89" name="Group 88"/>
          <p:cNvGrpSpPr/>
          <p:nvPr/>
        </p:nvGrpSpPr>
        <p:grpSpPr>
          <a:xfrm>
            <a:off x="3207136" y="4648246"/>
            <a:ext cx="505555" cy="383784"/>
            <a:chOff x="3351628" y="2368289"/>
            <a:chExt cx="505555" cy="383784"/>
          </a:xfrm>
        </p:grpSpPr>
        <p:sp>
          <p:nvSpPr>
            <p:cNvPr id="90" name="Rounded Rectangle 89"/>
            <p:cNvSpPr/>
            <p:nvPr/>
          </p:nvSpPr>
          <p:spPr>
            <a:xfrm>
              <a:off x="3388984" y="240009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1" name="TextBox 90"/>
            <p:cNvSpPr txBox="1"/>
            <p:nvPr/>
          </p:nvSpPr>
          <p:spPr>
            <a:xfrm>
              <a:off x="3351628" y="2368289"/>
              <a:ext cx="378630"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 3</a:t>
              </a:r>
              <a:r>
                <a:rPr lang="de-CH" sz="700" b="1" dirty="0" smtClean="0">
                  <a:solidFill>
                    <a:schemeClr val="bg1"/>
                  </a:solidFill>
                  <a:latin typeface="Calibri" pitchFamily="34" charset="0"/>
                  <a:cs typeface="Calibri" pitchFamily="34" charset="0"/>
                </a:rPr>
                <a:t>A</a:t>
              </a:r>
              <a:endParaRPr lang="en-US" sz="700" b="1" dirty="0">
                <a:solidFill>
                  <a:schemeClr val="bg1"/>
                </a:solidFill>
                <a:latin typeface="Calibri" pitchFamily="34" charset="0"/>
                <a:cs typeface="Calibri" pitchFamily="34" charset="0"/>
              </a:endParaRPr>
            </a:p>
          </p:txBody>
        </p:sp>
        <p:sp>
          <p:nvSpPr>
            <p:cNvPr id="92" name="TextBox 91"/>
            <p:cNvSpPr txBox="1"/>
            <p:nvPr/>
          </p:nvSpPr>
          <p:spPr>
            <a:xfrm>
              <a:off x="3372153" y="261357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graphicFrame>
        <p:nvGraphicFramePr>
          <p:cNvPr id="105" name="Chart 104"/>
          <p:cNvGraphicFramePr>
            <a:graphicFrameLocks/>
          </p:cNvGraphicFramePr>
          <p:nvPr>
            <p:extLst>
              <p:ext uri="{D42A27DB-BD31-4B8C-83A1-F6EECF244321}">
                <p14:modId xmlns:p14="http://schemas.microsoft.com/office/powerpoint/2010/main" val="4159052208"/>
              </p:ext>
            </p:extLst>
          </p:nvPr>
        </p:nvGraphicFramePr>
        <p:xfrm>
          <a:off x="104526" y="4525903"/>
          <a:ext cx="3211880" cy="1799441"/>
        </p:xfrm>
        <a:graphic>
          <a:graphicData uri="http://schemas.openxmlformats.org/drawingml/2006/chart">
            <c:chart xmlns:c="http://schemas.openxmlformats.org/drawingml/2006/chart" xmlns:r="http://schemas.openxmlformats.org/officeDocument/2006/relationships" r:id="rId6"/>
          </a:graphicData>
        </a:graphic>
      </p:graphicFrame>
      <p:sp>
        <p:nvSpPr>
          <p:cNvPr id="43" name="TextBox 42"/>
          <p:cNvSpPr txBox="1"/>
          <p:nvPr/>
        </p:nvSpPr>
        <p:spPr>
          <a:xfrm>
            <a:off x="2072244" y="5357159"/>
            <a:ext cx="1636773" cy="861774"/>
          </a:xfrm>
          <a:prstGeom prst="rect">
            <a:avLst/>
          </a:prstGeom>
          <a:noFill/>
        </p:spPr>
        <p:txBody>
          <a:bodyPr wrap="square" rtlCol="0">
            <a:spAutoFit/>
          </a:bodyPr>
          <a:lstStyle/>
          <a:p>
            <a:endParaRPr lang="de-CH" sz="500" dirty="0" smtClean="0"/>
          </a:p>
          <a:p>
            <a:r>
              <a:rPr lang="en-GB" sz="500" dirty="0" smtClean="0"/>
              <a:t>Susceptibility surveys conducted in Europe between 2007 &amp; 2014 suggest that in general pyrethroid resistant populations of pollen beetle have been on the increase at least until 2010. There are suggestions that the proportion of resistant populations have stabilised at about 85% since then. However, we have to consider that the countries  and number of samples included in the survey have varied during each year.</a:t>
            </a:r>
            <a:endParaRPr lang="en-US" sz="500" dirty="0"/>
          </a:p>
        </p:txBody>
      </p:sp>
      <p:graphicFrame>
        <p:nvGraphicFramePr>
          <p:cNvPr id="106" name="Chart 105"/>
          <p:cNvGraphicFramePr>
            <a:graphicFrameLocks/>
          </p:cNvGraphicFramePr>
          <p:nvPr>
            <p:extLst>
              <p:ext uri="{D42A27DB-BD31-4B8C-83A1-F6EECF244321}">
                <p14:modId xmlns:p14="http://schemas.microsoft.com/office/powerpoint/2010/main" val="2945127080"/>
              </p:ext>
            </p:extLst>
          </p:nvPr>
        </p:nvGraphicFramePr>
        <p:xfrm>
          <a:off x="6956410" y="1669368"/>
          <a:ext cx="2981258" cy="2256972"/>
        </p:xfrm>
        <a:graphic>
          <a:graphicData uri="http://schemas.openxmlformats.org/drawingml/2006/chart">
            <c:chart xmlns:c="http://schemas.openxmlformats.org/drawingml/2006/chart" xmlns:r="http://schemas.openxmlformats.org/officeDocument/2006/relationships" r:id="rId7"/>
          </a:graphicData>
        </a:graphic>
      </p:graphicFrame>
      <p:cxnSp>
        <p:nvCxnSpPr>
          <p:cNvPr id="8" name="Straight Connector 7"/>
          <p:cNvCxnSpPr/>
          <p:nvPr/>
        </p:nvCxnSpPr>
        <p:spPr>
          <a:xfrm>
            <a:off x="8967869" y="1715976"/>
            <a:ext cx="0" cy="1699886"/>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330597" y="2100099"/>
            <a:ext cx="471604" cy="200055"/>
          </a:xfrm>
          <a:prstGeom prst="rect">
            <a:avLst/>
          </a:prstGeom>
          <a:noFill/>
        </p:spPr>
        <p:txBody>
          <a:bodyPr wrap="none" rtlCol="0">
            <a:spAutoFit/>
          </a:bodyPr>
          <a:lstStyle/>
          <a:p>
            <a:r>
              <a:rPr lang="de-CH" sz="350" dirty="0" smtClean="0"/>
              <a:t>% mortality at </a:t>
            </a:r>
          </a:p>
          <a:p>
            <a:r>
              <a:rPr lang="de-CH" sz="350" dirty="0" smtClean="0"/>
              <a:t>1.44ug/cm2</a:t>
            </a:r>
            <a:endParaRPr lang="en-US" sz="350" dirty="0"/>
          </a:p>
        </p:txBody>
      </p:sp>
      <p:sp>
        <p:nvSpPr>
          <p:cNvPr id="107" name="TextBox 106"/>
          <p:cNvSpPr txBox="1"/>
          <p:nvPr/>
        </p:nvSpPr>
        <p:spPr>
          <a:xfrm>
            <a:off x="9350795" y="2140746"/>
            <a:ext cx="471604" cy="200055"/>
          </a:xfrm>
          <a:prstGeom prst="rect">
            <a:avLst/>
          </a:prstGeom>
          <a:noFill/>
        </p:spPr>
        <p:txBody>
          <a:bodyPr wrap="none" rtlCol="0">
            <a:spAutoFit/>
          </a:bodyPr>
          <a:lstStyle/>
          <a:p>
            <a:r>
              <a:rPr lang="de-CH" sz="350" dirty="0" smtClean="0"/>
              <a:t>% mortality at </a:t>
            </a:r>
          </a:p>
          <a:p>
            <a:r>
              <a:rPr lang="de-CH" sz="350" dirty="0" smtClean="0"/>
              <a:t>1.44ug/cm2</a:t>
            </a:r>
            <a:endParaRPr lang="en-US" sz="350" dirty="0"/>
          </a:p>
        </p:txBody>
      </p:sp>
      <p:sp>
        <p:nvSpPr>
          <p:cNvPr id="108" name="TextBox 107"/>
          <p:cNvSpPr txBox="1"/>
          <p:nvPr/>
        </p:nvSpPr>
        <p:spPr>
          <a:xfrm>
            <a:off x="7008255" y="3787015"/>
            <a:ext cx="2543620" cy="630942"/>
          </a:xfrm>
          <a:prstGeom prst="rect">
            <a:avLst/>
          </a:prstGeom>
          <a:noFill/>
        </p:spPr>
        <p:txBody>
          <a:bodyPr wrap="square" rtlCol="0">
            <a:spAutoFit/>
          </a:bodyPr>
          <a:lstStyle/>
          <a:p>
            <a:pPr>
              <a:buFont typeface="Arial" pitchFamily="34" charset="0"/>
              <a:buChar char="•"/>
            </a:pPr>
            <a:endParaRPr lang="de-CH" sz="500" dirty="0"/>
          </a:p>
          <a:p>
            <a:r>
              <a:rPr lang="de-CH" sz="500" dirty="0" smtClean="0"/>
              <a:t>Pollen beetle populations with lower neonicotinoid susceptibility  (94-75% mortality &amp; &lt;75% mortality catagories combined) are observed at slightly higher frequencies than previous years, with frequencies over or equal to 50% observed in the Czech Republic, France, Switzerland and the UK.</a:t>
            </a:r>
            <a:endParaRPr lang="de-CH" sz="500" dirty="0"/>
          </a:p>
          <a:p>
            <a:endParaRPr lang="de-CH" sz="500" dirty="0"/>
          </a:p>
          <a:p>
            <a:endParaRPr lang="en-US" sz="500" dirty="0"/>
          </a:p>
        </p:txBody>
      </p:sp>
      <p:graphicFrame>
        <p:nvGraphicFramePr>
          <p:cNvPr id="54" name="Chart 53"/>
          <p:cNvGraphicFramePr>
            <a:graphicFrameLocks/>
          </p:cNvGraphicFramePr>
          <p:nvPr>
            <p:extLst>
              <p:ext uri="{D42A27DB-BD31-4B8C-83A1-F6EECF244321}">
                <p14:modId xmlns:p14="http://schemas.microsoft.com/office/powerpoint/2010/main" val="3055311198"/>
              </p:ext>
            </p:extLst>
          </p:nvPr>
        </p:nvGraphicFramePr>
        <p:xfrm>
          <a:off x="177921" y="2616200"/>
          <a:ext cx="3605355" cy="1600924"/>
        </p:xfrm>
        <a:graphic>
          <a:graphicData uri="http://schemas.openxmlformats.org/drawingml/2006/chart">
            <c:chart xmlns:c="http://schemas.openxmlformats.org/drawingml/2006/chart" xmlns:r="http://schemas.openxmlformats.org/officeDocument/2006/relationships" r:id="rId8"/>
          </a:graphicData>
        </a:graphic>
      </p:graphicFrame>
      <p:sp>
        <p:nvSpPr>
          <p:cNvPr id="41" name="TextBox 40"/>
          <p:cNvSpPr txBox="1"/>
          <p:nvPr/>
        </p:nvSpPr>
        <p:spPr>
          <a:xfrm>
            <a:off x="2181384" y="3573380"/>
            <a:ext cx="1743049" cy="630942"/>
          </a:xfrm>
          <a:prstGeom prst="rect">
            <a:avLst/>
          </a:prstGeom>
          <a:noFill/>
        </p:spPr>
        <p:txBody>
          <a:bodyPr wrap="square" rtlCol="0">
            <a:spAutoFit/>
          </a:bodyPr>
          <a:lstStyle/>
          <a:p>
            <a:pPr>
              <a:buFont typeface="Arial" pitchFamily="34" charset="0"/>
              <a:buChar char="•"/>
            </a:pPr>
            <a:r>
              <a:rPr lang="de-CH" sz="500" dirty="0" smtClean="0"/>
              <a:t> IRAC method #11</a:t>
            </a:r>
          </a:p>
          <a:p>
            <a:pPr>
              <a:buFont typeface="Arial" pitchFamily="34" charset="0"/>
              <a:buChar char="•"/>
            </a:pPr>
            <a:r>
              <a:rPr lang="de-CH" sz="500" dirty="0" smtClean="0"/>
              <a:t> 0.075 &amp; 0.015 ug/cm</a:t>
            </a:r>
            <a:r>
              <a:rPr lang="de-CH" sz="500" baseline="30000" dirty="0" smtClean="0"/>
              <a:t>2 </a:t>
            </a:r>
            <a:r>
              <a:rPr lang="de-CH" sz="500" dirty="0" smtClean="0"/>
              <a:t>lambda-cyhalothrin  doses</a:t>
            </a:r>
          </a:p>
          <a:p>
            <a:pPr>
              <a:buFont typeface="Arial" pitchFamily="34" charset="0"/>
              <a:buChar char="•"/>
            </a:pPr>
            <a:r>
              <a:rPr lang="de-CH" sz="500" dirty="0" smtClean="0"/>
              <a:t> Scoring system based on mortality at both doses indicates susceptibility status.</a:t>
            </a:r>
          </a:p>
          <a:p>
            <a:endParaRPr lang="de-CH" sz="500" dirty="0" smtClean="0"/>
          </a:p>
          <a:p>
            <a:r>
              <a:rPr lang="en-GB" sz="500" dirty="0" smtClean="0"/>
              <a:t>Pyrethroid resistant populations of pollen beetle dominate in almost all European countries surveyed.</a:t>
            </a:r>
            <a:endParaRPr lang="en-US" sz="500" dirty="0"/>
          </a:p>
        </p:txBody>
      </p:sp>
      <p:grpSp>
        <p:nvGrpSpPr>
          <p:cNvPr id="5" name="Group 4"/>
          <p:cNvGrpSpPr/>
          <p:nvPr/>
        </p:nvGrpSpPr>
        <p:grpSpPr>
          <a:xfrm>
            <a:off x="3207136" y="2701493"/>
            <a:ext cx="505555" cy="383784"/>
            <a:chOff x="3351628" y="2368289"/>
            <a:chExt cx="505555" cy="383784"/>
          </a:xfrm>
        </p:grpSpPr>
        <p:sp>
          <p:nvSpPr>
            <p:cNvPr id="93" name="Rounded Rectangle 92"/>
            <p:cNvSpPr/>
            <p:nvPr/>
          </p:nvSpPr>
          <p:spPr>
            <a:xfrm>
              <a:off x="3388984" y="240009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4" name="TextBox 93"/>
            <p:cNvSpPr txBox="1"/>
            <p:nvPr/>
          </p:nvSpPr>
          <p:spPr>
            <a:xfrm>
              <a:off x="3351628" y="2368289"/>
              <a:ext cx="378630"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 3</a:t>
              </a:r>
              <a:r>
                <a:rPr lang="de-CH" sz="700" b="1" dirty="0" smtClean="0">
                  <a:solidFill>
                    <a:schemeClr val="bg1"/>
                  </a:solidFill>
                  <a:latin typeface="Calibri" pitchFamily="34" charset="0"/>
                  <a:cs typeface="Calibri" pitchFamily="34" charset="0"/>
                </a:rPr>
                <a:t>A</a:t>
              </a:r>
              <a:endParaRPr lang="en-US" sz="700" b="1" dirty="0">
                <a:solidFill>
                  <a:schemeClr val="bg1"/>
                </a:solidFill>
                <a:latin typeface="Calibri" pitchFamily="34" charset="0"/>
                <a:cs typeface="Calibri" pitchFamily="34" charset="0"/>
              </a:endParaRPr>
            </a:p>
          </p:txBody>
        </p:sp>
        <p:sp>
          <p:nvSpPr>
            <p:cNvPr id="95" name="TextBox 94"/>
            <p:cNvSpPr txBox="1"/>
            <p:nvPr/>
          </p:nvSpPr>
          <p:spPr>
            <a:xfrm>
              <a:off x="3372153" y="261357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pic>
        <p:nvPicPr>
          <p:cNvPr id="2" name="Picture 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96504" y="217119"/>
            <a:ext cx="2176293" cy="622420"/>
          </a:xfrm>
          <a:prstGeom prst="rect">
            <a:avLst/>
          </a:prstGeom>
        </p:spPr>
      </p:pic>
      <p:sp>
        <p:nvSpPr>
          <p:cNvPr id="4" name="TextBox 3"/>
          <p:cNvSpPr txBox="1"/>
          <p:nvPr/>
        </p:nvSpPr>
        <p:spPr>
          <a:xfrm>
            <a:off x="194148" y="808598"/>
            <a:ext cx="2327881" cy="223138"/>
          </a:xfrm>
          <a:prstGeom prst="rect">
            <a:avLst/>
          </a:prstGeom>
          <a:noFill/>
        </p:spPr>
        <p:txBody>
          <a:bodyPr wrap="none" rtlCol="0">
            <a:spAutoFit/>
          </a:bodyPr>
          <a:lstStyle/>
          <a:p>
            <a:r>
              <a:rPr lang="en-US" sz="850" b="1" dirty="0" smtClean="0">
                <a:solidFill>
                  <a:srgbClr val="008000"/>
                </a:solidFill>
              </a:rPr>
              <a:t>Insecticide Resistance Action Committee</a:t>
            </a:r>
            <a:endParaRPr lang="en-US" sz="850" b="1" dirty="0">
              <a:solidFill>
                <a:srgbClr val="008000"/>
              </a:solidFill>
            </a:endParaRPr>
          </a:p>
        </p:txBody>
      </p:sp>
      <p:sp>
        <p:nvSpPr>
          <p:cNvPr id="53" name="TextBox 52"/>
          <p:cNvSpPr txBox="1"/>
          <p:nvPr/>
        </p:nvSpPr>
        <p:spPr>
          <a:xfrm>
            <a:off x="5130947" y="6575007"/>
            <a:ext cx="1625766" cy="184666"/>
          </a:xfrm>
          <a:prstGeom prst="rect">
            <a:avLst/>
          </a:prstGeom>
          <a:noFill/>
        </p:spPr>
        <p:txBody>
          <a:bodyPr wrap="none" rtlCol="0">
            <a:spAutoFit/>
          </a:bodyPr>
          <a:lstStyle/>
          <a:p>
            <a:r>
              <a:rPr lang="en-US" sz="600" baseline="0" dirty="0" smtClean="0"/>
              <a:t>IRAC document protected by </a:t>
            </a:r>
            <a:r>
              <a:rPr lang="en-GB" sz="600" baseline="0" dirty="0" smtClean="0"/>
              <a:t>© </a:t>
            </a:r>
            <a:r>
              <a:rPr lang="en-US" sz="600" baseline="0" dirty="0" smtClean="0"/>
              <a:t>Copyright</a:t>
            </a:r>
            <a:endParaRPr lang="en-US" sz="600" baseline="0" dirty="0"/>
          </a:p>
        </p:txBody>
      </p:sp>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117966" y="6458273"/>
            <a:ext cx="762028" cy="246619"/>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Paper</Template>
  <TotalTime>513</TotalTime>
  <Words>466</Words>
  <Application>Microsoft Macintosh PowerPoint</Application>
  <PresentationFormat>A4 Paper (210x297 mm)</PresentationFormat>
  <Paragraphs>61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Constantia</vt:lpstr>
      <vt:lpstr>Wingdings 2</vt:lpstr>
      <vt:lpstr>Arial</vt:lpstr>
      <vt:lpstr>Paper</vt:lpstr>
      <vt:lpstr>PowerPoint Presentation</vt:lpstr>
    </vt:vector>
  </TitlesOfParts>
  <Company>Syngenta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Syngenta User</dc:creator>
  <cp:lastModifiedBy>Microsoft Office User</cp:lastModifiedBy>
  <cp:revision>306</cp:revision>
  <cp:lastPrinted>2015-05-27T15:20:20Z</cp:lastPrinted>
  <dcterms:created xsi:type="dcterms:W3CDTF">2002-11-07T16:02:06Z</dcterms:created>
  <dcterms:modified xsi:type="dcterms:W3CDTF">2015-05-27T15:31:32Z</dcterms:modified>
</cp:coreProperties>
</file>