
<file path=[Content_Types].xml><?xml version="1.0" encoding="utf-8"?>
<Types xmlns="http://schemas.openxmlformats.org/package/2006/content-types">
  <Default Extension="xml" ContentType="application/xml"/>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21488400"/>
  <p:notesSz cx="7315200" cy="9601200"/>
  <p:defaultTextStyle>
    <a:defPPr>
      <a:defRPr lang="en-US"/>
    </a:defPPr>
    <a:lvl1pPr algn="l" defTabSz="2166938" rtl="0" fontAlgn="base">
      <a:spcBef>
        <a:spcPct val="0"/>
      </a:spcBef>
      <a:spcAft>
        <a:spcPct val="0"/>
      </a:spcAft>
      <a:defRPr sz="4300" kern="1200">
        <a:solidFill>
          <a:schemeClr val="tx1"/>
        </a:solidFill>
        <a:latin typeface="Calibri" pitchFamily="34" charset="0"/>
        <a:ea typeface="+mn-ea"/>
        <a:cs typeface="Arial" charset="0"/>
      </a:defRPr>
    </a:lvl1pPr>
    <a:lvl2pPr marL="1082675" indent="-625475" algn="l" defTabSz="2166938" rtl="0" fontAlgn="base">
      <a:spcBef>
        <a:spcPct val="0"/>
      </a:spcBef>
      <a:spcAft>
        <a:spcPct val="0"/>
      </a:spcAft>
      <a:defRPr sz="4300" kern="1200">
        <a:solidFill>
          <a:schemeClr val="tx1"/>
        </a:solidFill>
        <a:latin typeface="Calibri" pitchFamily="34" charset="0"/>
        <a:ea typeface="+mn-ea"/>
        <a:cs typeface="Arial" charset="0"/>
      </a:defRPr>
    </a:lvl2pPr>
    <a:lvl3pPr marL="2166938" indent="-1252538" algn="l" defTabSz="2166938" rtl="0" fontAlgn="base">
      <a:spcBef>
        <a:spcPct val="0"/>
      </a:spcBef>
      <a:spcAft>
        <a:spcPct val="0"/>
      </a:spcAft>
      <a:defRPr sz="4300" kern="1200">
        <a:solidFill>
          <a:schemeClr val="tx1"/>
        </a:solidFill>
        <a:latin typeface="Calibri" pitchFamily="34" charset="0"/>
        <a:ea typeface="+mn-ea"/>
        <a:cs typeface="Arial" charset="0"/>
      </a:defRPr>
    </a:lvl3pPr>
    <a:lvl4pPr marL="3251200" indent="-1879600" algn="l" defTabSz="2166938" rtl="0" fontAlgn="base">
      <a:spcBef>
        <a:spcPct val="0"/>
      </a:spcBef>
      <a:spcAft>
        <a:spcPct val="0"/>
      </a:spcAft>
      <a:defRPr sz="4300" kern="1200">
        <a:solidFill>
          <a:schemeClr val="tx1"/>
        </a:solidFill>
        <a:latin typeface="Calibri" pitchFamily="34" charset="0"/>
        <a:ea typeface="+mn-ea"/>
        <a:cs typeface="Arial" charset="0"/>
      </a:defRPr>
    </a:lvl4pPr>
    <a:lvl5pPr marL="4335463" indent="-2506663" algn="l" defTabSz="2166938" rtl="0" fontAlgn="base">
      <a:spcBef>
        <a:spcPct val="0"/>
      </a:spcBef>
      <a:spcAft>
        <a:spcPct val="0"/>
      </a:spcAft>
      <a:defRPr sz="4300" kern="1200">
        <a:solidFill>
          <a:schemeClr val="tx1"/>
        </a:solidFill>
        <a:latin typeface="Calibri" pitchFamily="34" charset="0"/>
        <a:ea typeface="+mn-ea"/>
        <a:cs typeface="Arial" charset="0"/>
      </a:defRPr>
    </a:lvl5pPr>
    <a:lvl6pPr marL="2286000" algn="l" defTabSz="914400" rtl="0" eaLnBrk="1" latinLnBrk="0" hangingPunct="1">
      <a:defRPr sz="4300" kern="1200">
        <a:solidFill>
          <a:schemeClr val="tx1"/>
        </a:solidFill>
        <a:latin typeface="Calibri" pitchFamily="34" charset="0"/>
        <a:ea typeface="+mn-ea"/>
        <a:cs typeface="Arial" charset="0"/>
      </a:defRPr>
    </a:lvl6pPr>
    <a:lvl7pPr marL="2743200" algn="l" defTabSz="914400" rtl="0" eaLnBrk="1" latinLnBrk="0" hangingPunct="1">
      <a:defRPr sz="4300" kern="1200">
        <a:solidFill>
          <a:schemeClr val="tx1"/>
        </a:solidFill>
        <a:latin typeface="Calibri" pitchFamily="34" charset="0"/>
        <a:ea typeface="+mn-ea"/>
        <a:cs typeface="Arial" charset="0"/>
      </a:defRPr>
    </a:lvl7pPr>
    <a:lvl8pPr marL="3200400" algn="l" defTabSz="914400" rtl="0" eaLnBrk="1" latinLnBrk="0" hangingPunct="1">
      <a:defRPr sz="4300" kern="1200">
        <a:solidFill>
          <a:schemeClr val="tx1"/>
        </a:solidFill>
        <a:latin typeface="Calibri" pitchFamily="34" charset="0"/>
        <a:ea typeface="+mn-ea"/>
        <a:cs typeface="Arial" charset="0"/>
      </a:defRPr>
    </a:lvl8pPr>
    <a:lvl9pPr marL="3657600" algn="l" defTabSz="914400" rtl="0" eaLnBrk="1" latinLnBrk="0" hangingPunct="1">
      <a:defRPr sz="4300"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CTOR AREVALO" initials="H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0AFD4"/>
    <a:srgbClr val="A4BDDC"/>
    <a:srgbClr val="C8D7EA"/>
    <a:srgbClr val="95959D"/>
    <a:srgbClr val="4476B2"/>
    <a:srgbClr val="2D6F87"/>
    <a:srgbClr val="336699"/>
    <a:srgbClr val="F5AF23"/>
    <a:srgbClr val="F79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450" autoAdjust="0"/>
  </p:normalViewPr>
  <p:slideViewPr>
    <p:cSldViewPr>
      <p:cViewPr>
        <p:scale>
          <a:sx n="66" d="100"/>
          <a:sy n="66" d="100"/>
        </p:scale>
        <p:origin x="-1448" y="392"/>
      </p:cViewPr>
      <p:guideLst>
        <p:guide orient="horz" pos="6768"/>
        <p:guide pos="9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245306015897631"/>
          <c:y val="0.0713054839384015"/>
          <c:w val="0.927683607462628"/>
          <c:h val="0.830365712029359"/>
        </c:manualLayout>
      </c:layout>
      <c:doughnutChart>
        <c:varyColors val="1"/>
        <c:ser>
          <c:idx val="0"/>
          <c:order val="0"/>
          <c:tx>
            <c:strRef>
              <c:f>Sheet1!$B$1</c:f>
              <c:strCache>
                <c:ptCount val="1"/>
                <c:pt idx="0">
                  <c:v>Sales</c:v>
                </c:pt>
              </c:strCache>
            </c:strRef>
          </c:tx>
          <c:dPt>
            <c:idx val="0"/>
            <c:bubble3D val="0"/>
            <c:spPr>
              <a:noFill/>
              <a:ln>
                <a:noFill/>
              </a:ln>
            </c:spPr>
          </c:dPt>
          <c:dPt>
            <c:idx val="1"/>
            <c:bubble3D val="0"/>
          </c:dPt>
          <c:dPt>
            <c:idx val="2"/>
            <c:bubble3D val="0"/>
            <c:spPr>
              <a:noFill/>
              <a:ln>
                <a:noFill/>
              </a:ln>
            </c:spPr>
          </c:dPt>
          <c:dPt>
            <c:idx val="3"/>
            <c:bubble3D val="0"/>
            <c:spPr>
              <a:noFill/>
            </c:spPr>
          </c:dPt>
          <c:dPt>
            <c:idx val="4"/>
            <c:bubble3D val="0"/>
          </c:dPt>
          <c:dPt>
            <c:idx val="5"/>
            <c:bubble3D val="0"/>
            <c:spPr>
              <a:noFill/>
            </c:spPr>
          </c:dPt>
          <c:dPt>
            <c:idx val="6"/>
            <c:bubble3D val="0"/>
            <c:spPr>
              <a:noFill/>
            </c:spPr>
          </c:dPt>
          <c:dPt>
            <c:idx val="7"/>
            <c:bubble3D val="0"/>
          </c:dPt>
          <c:dPt>
            <c:idx val="8"/>
            <c:bubble3D val="0"/>
            <c:spPr>
              <a:noFill/>
            </c:spPr>
          </c:dPt>
          <c:dPt>
            <c:idx val="9"/>
            <c:bubble3D val="0"/>
            <c:spPr>
              <a:noFill/>
            </c:spPr>
          </c:dPt>
          <c:dPt>
            <c:idx val="10"/>
            <c:bubble3D val="0"/>
          </c:dPt>
          <c:dPt>
            <c:idx val="11"/>
            <c:bubble3D val="0"/>
          </c:dPt>
          <c:dPt>
            <c:idx val="12"/>
            <c:bubble3D val="0"/>
          </c:dPt>
          <c:dPt>
            <c:idx val="13"/>
            <c:bubble3D val="0"/>
            <c:spPr>
              <a:noFill/>
            </c:spPr>
          </c:dPt>
          <c:dPt>
            <c:idx val="14"/>
            <c:bubble3D val="0"/>
            <c:spPr>
              <a:noFill/>
            </c:spPr>
          </c:dPt>
          <c:dPt>
            <c:idx val="15"/>
            <c:bubble3D val="0"/>
          </c:dPt>
          <c:dPt>
            <c:idx val="16"/>
            <c:bubble3D val="0"/>
          </c:dPt>
          <c:dPt>
            <c:idx val="17"/>
            <c:bubble3D val="0"/>
          </c:dPt>
          <c:dPt>
            <c:idx val="18"/>
            <c:bubble3D val="0"/>
          </c:dPt>
          <c:dPt>
            <c:idx val="19"/>
            <c:bubble3D val="0"/>
          </c:dPt>
          <c:dPt>
            <c:idx val="20"/>
            <c:bubble3D val="0"/>
            <c:spPr>
              <a:noFill/>
            </c:spPr>
          </c:dPt>
          <c:dPt>
            <c:idx val="21"/>
            <c:bubble3D val="0"/>
          </c:dPt>
          <c:dPt>
            <c:idx val="22"/>
            <c:bubble3D val="0"/>
          </c:dPt>
          <c:dPt>
            <c:idx val="23"/>
            <c:bubble3D val="0"/>
          </c:dPt>
          <c:dPt>
            <c:idx val="24"/>
            <c:bubble3D val="0"/>
          </c:dPt>
          <c:dPt>
            <c:idx val="25"/>
            <c:bubble3D val="0"/>
          </c:dPt>
          <c:dPt>
            <c:idx val="26"/>
            <c:bubble3D val="0"/>
          </c:dPt>
          <c:dPt>
            <c:idx val="27"/>
            <c:bubble3D val="0"/>
          </c:dPt>
          <c:dPt>
            <c:idx val="28"/>
            <c:bubble3D val="0"/>
            <c:spPr>
              <a:noFill/>
              <a:ln>
                <a:noFill/>
              </a:ln>
            </c:spPr>
          </c:dPt>
          <c:dLbls>
            <c:dLbl>
              <c:idx val="1"/>
              <c:spPr/>
              <c:txPr>
                <a:bodyPr rot="-4500000"/>
                <a:lstStyle/>
                <a:p>
                  <a:pPr>
                    <a:defRPr>
                      <a:solidFill>
                        <a:schemeClr val="bg1"/>
                      </a:solidFill>
                    </a:defRPr>
                  </a:pPr>
                  <a:endParaRPr lang="en-US"/>
                </a:p>
              </c:txPr>
              <c:showLegendKey val="0"/>
              <c:showVal val="0"/>
              <c:showCatName val="1"/>
              <c:showSerName val="0"/>
              <c:showPercent val="0"/>
              <c:showBubbleSize val="0"/>
            </c:dLbl>
            <c:dLbl>
              <c:idx val="2"/>
              <c:layout>
                <c:manualLayout>
                  <c:x val="0.0156555783715788"/>
                  <c:y val="-0.012456461478293"/>
                </c:manualLayout>
              </c:layout>
              <c:spPr/>
              <c:txPr>
                <a:bodyPr rot="-3420000"/>
                <a:lstStyle/>
                <a:p>
                  <a:pPr>
                    <a:defRPr/>
                  </a:pPr>
                  <a:endParaRPr lang="en-US"/>
                </a:p>
              </c:txPr>
              <c:showLegendKey val="0"/>
              <c:showVal val="0"/>
              <c:showCatName val="1"/>
              <c:showSerName val="0"/>
              <c:showPercent val="0"/>
              <c:showBubbleSize val="0"/>
            </c:dLbl>
            <c:dLbl>
              <c:idx val="4"/>
              <c:spPr/>
              <c:txPr>
                <a:bodyPr rot="-2220000"/>
                <a:lstStyle/>
                <a:p>
                  <a:pPr>
                    <a:defRPr>
                      <a:solidFill>
                        <a:schemeClr val="bg1"/>
                      </a:solidFill>
                    </a:defRPr>
                  </a:pPr>
                  <a:endParaRPr lang="en-US"/>
                </a:p>
              </c:txPr>
              <c:showLegendKey val="0"/>
              <c:showVal val="0"/>
              <c:showCatName val="1"/>
              <c:showSerName val="0"/>
              <c:showPercent val="0"/>
              <c:showBubbleSize val="0"/>
            </c:dLbl>
            <c:dLbl>
              <c:idx val="5"/>
              <c:layout>
                <c:manualLayout>
                  <c:x val="0.0469667351147364"/>
                  <c:y val="-0.0155702703464814"/>
                </c:manualLayout>
              </c:layout>
              <c:spPr/>
              <c:txPr>
                <a:bodyPr rot="-480000"/>
                <a:lstStyle/>
                <a:p>
                  <a:pPr>
                    <a:defRPr/>
                  </a:pPr>
                  <a:endParaRPr lang="en-US"/>
                </a:p>
              </c:txPr>
              <c:showLegendKey val="0"/>
              <c:showVal val="0"/>
              <c:showCatName val="1"/>
              <c:showSerName val="0"/>
              <c:showPercent val="0"/>
              <c:showBubbleSize val="0"/>
            </c:dLbl>
            <c:dLbl>
              <c:idx val="7"/>
              <c:spPr/>
              <c:txPr>
                <a:bodyPr/>
                <a:lstStyle/>
                <a:p>
                  <a:pPr>
                    <a:defRPr>
                      <a:solidFill>
                        <a:schemeClr val="bg1"/>
                      </a:solidFill>
                    </a:defRPr>
                  </a:pPr>
                  <a:endParaRPr lang="en-US"/>
                </a:p>
              </c:txPr>
              <c:showLegendKey val="0"/>
              <c:showVal val="0"/>
              <c:showCatName val="1"/>
              <c:showSerName val="0"/>
              <c:showPercent val="0"/>
              <c:showBubbleSize val="0"/>
            </c:dLbl>
            <c:dLbl>
              <c:idx val="9"/>
              <c:layout>
                <c:manualLayout>
                  <c:x val="-0.0313111567431576"/>
                  <c:y val="-0.0155702703464814"/>
                </c:manualLayout>
              </c:layout>
              <c:showLegendKey val="0"/>
              <c:showVal val="0"/>
              <c:showCatName val="1"/>
              <c:showSerName val="0"/>
              <c:showPercent val="0"/>
              <c:showBubbleSize val="0"/>
            </c:dLbl>
            <c:dLbl>
              <c:idx val="10"/>
              <c:layout>
                <c:manualLayout>
                  <c:x val="-0.0104370522477192"/>
                  <c:y val="-0.0124562162771851"/>
                </c:manualLayout>
              </c:layout>
              <c:spPr/>
              <c:txPr>
                <a:bodyPr rot="2640000"/>
                <a:lstStyle/>
                <a:p>
                  <a:pPr>
                    <a:defRPr>
                      <a:solidFill>
                        <a:schemeClr val="bg1"/>
                      </a:solidFill>
                    </a:defRPr>
                  </a:pPr>
                  <a:endParaRPr lang="en-US"/>
                </a:p>
              </c:txPr>
              <c:showLegendKey val="0"/>
              <c:showVal val="0"/>
              <c:showCatName val="1"/>
              <c:showSerName val="0"/>
              <c:showPercent val="0"/>
              <c:showBubbleSize val="0"/>
            </c:dLbl>
            <c:dLbl>
              <c:idx val="11"/>
              <c:layout>
                <c:manualLayout>
                  <c:x val="-0.0139162066328152"/>
                  <c:y val="-0.0233554055197221"/>
                </c:manualLayout>
              </c:layout>
              <c:spPr/>
              <c:txPr>
                <a:bodyPr rot="3240000"/>
                <a:lstStyle/>
                <a:p>
                  <a:pPr>
                    <a:defRPr>
                      <a:solidFill>
                        <a:schemeClr val="bg1"/>
                      </a:solidFill>
                    </a:defRPr>
                  </a:pPr>
                  <a:endParaRPr lang="en-US"/>
                </a:p>
              </c:txPr>
              <c:showLegendKey val="0"/>
              <c:showVal val="0"/>
              <c:showCatName val="1"/>
              <c:showSerName val="0"/>
              <c:showPercent val="0"/>
              <c:showBubbleSize val="0"/>
            </c:dLbl>
            <c:dLbl>
              <c:idx val="12"/>
              <c:layout>
                <c:manualLayout>
                  <c:x val="0.000370490573978817"/>
                  <c:y val="-0.00924023929438548"/>
                </c:manualLayout>
              </c:layout>
              <c:spPr/>
              <c:txPr>
                <a:bodyPr rot="3840000"/>
                <a:lstStyle/>
                <a:p>
                  <a:pPr>
                    <a:defRPr>
                      <a:solidFill>
                        <a:schemeClr val="bg1"/>
                      </a:solidFill>
                    </a:defRPr>
                  </a:pPr>
                  <a:endParaRPr lang="en-US"/>
                </a:p>
              </c:txPr>
              <c:showLegendKey val="0"/>
              <c:showVal val="0"/>
              <c:showCatName val="1"/>
              <c:showSerName val="0"/>
              <c:showPercent val="0"/>
              <c:showBubbleSize val="0"/>
            </c:dLbl>
            <c:dLbl>
              <c:idx val="14"/>
              <c:spPr/>
              <c:txPr>
                <a:bodyPr rot="-5400000"/>
                <a:lstStyle/>
                <a:p>
                  <a:pPr>
                    <a:defRPr/>
                  </a:pPr>
                  <a:endParaRPr lang="en-US"/>
                </a:p>
              </c:txPr>
              <c:showLegendKey val="0"/>
              <c:showVal val="0"/>
              <c:showCatName val="1"/>
              <c:showSerName val="0"/>
              <c:showPercent val="0"/>
              <c:showBubbleSize val="0"/>
            </c:dLbl>
            <c:dLbl>
              <c:idx val="15"/>
              <c:spPr/>
              <c:txPr>
                <a:bodyPr rot="-4200000"/>
                <a:lstStyle/>
                <a:p>
                  <a:pPr>
                    <a:defRPr/>
                  </a:pPr>
                  <a:endParaRPr lang="en-US"/>
                </a:p>
              </c:txPr>
              <c:showLegendKey val="0"/>
              <c:showVal val="0"/>
              <c:showCatName val="1"/>
              <c:showSerName val="0"/>
              <c:showPercent val="0"/>
              <c:showBubbleSize val="0"/>
            </c:dLbl>
            <c:dLbl>
              <c:idx val="16"/>
              <c:spPr/>
              <c:txPr>
                <a:bodyPr rot="-3780000"/>
                <a:lstStyle/>
                <a:p>
                  <a:pPr>
                    <a:defRPr/>
                  </a:pPr>
                  <a:endParaRPr lang="en-US"/>
                </a:p>
              </c:txPr>
              <c:showLegendKey val="0"/>
              <c:showVal val="0"/>
              <c:showCatName val="1"/>
              <c:showSerName val="0"/>
              <c:showPercent val="0"/>
              <c:showBubbleSize val="0"/>
            </c:dLbl>
            <c:dLbl>
              <c:idx val="17"/>
              <c:spPr/>
              <c:txPr>
                <a:bodyPr rot="-2940000"/>
                <a:lstStyle/>
                <a:p>
                  <a:pPr>
                    <a:defRPr/>
                  </a:pPr>
                  <a:endParaRPr lang="en-US"/>
                </a:p>
              </c:txPr>
              <c:showLegendKey val="0"/>
              <c:showVal val="0"/>
              <c:showCatName val="1"/>
              <c:showSerName val="0"/>
              <c:showPercent val="0"/>
              <c:showBubbleSize val="0"/>
            </c:dLbl>
            <c:dLbl>
              <c:idx val="18"/>
              <c:spPr/>
              <c:txPr>
                <a:bodyPr rot="-2340000"/>
                <a:lstStyle/>
                <a:p>
                  <a:pPr>
                    <a:defRPr/>
                  </a:pPr>
                  <a:endParaRPr lang="en-US"/>
                </a:p>
              </c:txPr>
              <c:showLegendKey val="0"/>
              <c:showVal val="0"/>
              <c:showCatName val="1"/>
              <c:showSerName val="0"/>
              <c:showPercent val="0"/>
              <c:showBubbleSize val="0"/>
            </c:dLbl>
            <c:dLbl>
              <c:idx val="19"/>
              <c:layout>
                <c:manualLayout>
                  <c:x val="-0.00906829195118284"/>
                  <c:y val="-0.00124219189978276"/>
                </c:manualLayout>
              </c:layout>
              <c:spPr/>
              <c:txPr>
                <a:bodyPr rot="-2280000" vert="horz"/>
                <a:lstStyle/>
                <a:p>
                  <a:pPr>
                    <a:defRPr/>
                  </a:pPr>
                  <a:endParaRPr lang="en-US"/>
                </a:p>
              </c:txPr>
              <c:showLegendKey val="0"/>
              <c:showVal val="0"/>
              <c:showCatName val="1"/>
              <c:showSerName val="0"/>
              <c:showPercent val="0"/>
              <c:showBubbleSize val="0"/>
            </c:dLbl>
            <c:dLbl>
              <c:idx val="20"/>
              <c:spPr/>
              <c:txPr>
                <a:bodyPr rot="-420000"/>
                <a:lstStyle/>
                <a:p>
                  <a:pPr>
                    <a:defRPr/>
                  </a:pPr>
                  <a:endParaRPr lang="en-US"/>
                </a:p>
              </c:txPr>
              <c:showLegendKey val="0"/>
              <c:showVal val="0"/>
              <c:showCatName val="1"/>
              <c:showSerName val="0"/>
              <c:showPercent val="0"/>
              <c:showBubbleSize val="0"/>
            </c:dLbl>
            <c:dLbl>
              <c:idx val="22"/>
              <c:layout>
                <c:manualLayout>
                  <c:x val="-0.00723362262883974"/>
                  <c:y val="0.00530053954578637"/>
                </c:manualLayout>
              </c:layout>
              <c:spPr/>
              <c:txPr>
                <a:bodyPr rot="240000"/>
                <a:lstStyle/>
                <a:p>
                  <a:pPr>
                    <a:defRPr/>
                  </a:pPr>
                  <a:endParaRPr lang="en-US"/>
                </a:p>
              </c:txPr>
              <c:showLegendKey val="0"/>
              <c:showVal val="0"/>
              <c:showCatName val="1"/>
              <c:showSerName val="0"/>
              <c:showPercent val="0"/>
              <c:showBubbleSize val="0"/>
            </c:dLbl>
            <c:dLbl>
              <c:idx val="23"/>
              <c:layout>
                <c:manualLayout>
                  <c:x val="-0.0208171243707218"/>
                  <c:y val="-0.00402474302413004"/>
                </c:manualLayout>
              </c:layout>
              <c:numFmt formatCode="@" sourceLinked="0"/>
              <c:spPr/>
              <c:txPr>
                <a:bodyPr rot="1740000" vert="horz"/>
                <a:lstStyle/>
                <a:p>
                  <a:pPr>
                    <a:defRPr/>
                  </a:pPr>
                  <a:endParaRPr lang="en-US"/>
                </a:p>
              </c:txPr>
              <c:showLegendKey val="0"/>
              <c:showVal val="0"/>
              <c:showCatName val="1"/>
              <c:showSerName val="0"/>
              <c:showPercent val="0"/>
              <c:showBubbleSize val="0"/>
            </c:dLbl>
            <c:dLbl>
              <c:idx val="24"/>
              <c:layout>
                <c:manualLayout>
                  <c:x val="-0.022946704189952"/>
                  <c:y val="-0.00899336323456863"/>
                </c:manualLayout>
              </c:layout>
              <c:spPr/>
              <c:txPr>
                <a:bodyPr rot="2520000"/>
                <a:lstStyle/>
                <a:p>
                  <a:pPr>
                    <a:defRPr/>
                  </a:pPr>
                  <a:endParaRPr lang="en-US"/>
                </a:p>
              </c:txPr>
              <c:showLegendKey val="0"/>
              <c:showVal val="0"/>
              <c:showCatName val="1"/>
              <c:showSerName val="0"/>
              <c:showPercent val="0"/>
              <c:showBubbleSize val="0"/>
            </c:dLbl>
            <c:dLbl>
              <c:idx val="25"/>
              <c:spPr/>
              <c:txPr>
                <a:bodyPr rot="3300000"/>
                <a:lstStyle/>
                <a:p>
                  <a:pPr>
                    <a:defRPr/>
                  </a:pPr>
                  <a:endParaRPr lang="en-US"/>
                </a:p>
              </c:txPr>
              <c:showLegendKey val="0"/>
              <c:showVal val="0"/>
              <c:showCatName val="1"/>
              <c:showSerName val="0"/>
              <c:showPercent val="0"/>
              <c:showBubbleSize val="0"/>
            </c:dLbl>
            <c:dLbl>
              <c:idx val="26"/>
              <c:spPr/>
              <c:txPr>
                <a:bodyPr rot="4260000"/>
                <a:lstStyle/>
                <a:p>
                  <a:pPr>
                    <a:defRPr/>
                  </a:pPr>
                  <a:endParaRPr lang="en-US"/>
                </a:p>
              </c:txPr>
              <c:showLegendKey val="0"/>
              <c:showVal val="0"/>
              <c:showCatName val="1"/>
              <c:showSerName val="0"/>
              <c:showPercent val="0"/>
              <c:showBubbleSize val="0"/>
            </c:dLbl>
            <c:dLbl>
              <c:idx val="27"/>
              <c:spPr/>
              <c:txPr>
                <a:bodyPr rot="4500000" vert="horz"/>
                <a:lstStyle/>
                <a:p>
                  <a:pPr>
                    <a:defRPr/>
                  </a:pPr>
                  <a:endParaRPr lang="en-US"/>
                </a:p>
              </c:txPr>
              <c:showLegendKey val="0"/>
              <c:showVal val="0"/>
              <c:showCatName val="1"/>
              <c:showSerName val="0"/>
              <c:showPercent val="0"/>
              <c:showBubbleSize val="0"/>
            </c:dLbl>
            <c:showLegendKey val="0"/>
            <c:showVal val="0"/>
            <c:showCatName val="1"/>
            <c:showSerName val="0"/>
            <c:showPercent val="0"/>
            <c:showBubbleSize val="0"/>
            <c:showLeaderLines val="1"/>
          </c:dLbls>
          <c:cat>
            <c:strRef>
              <c:f>Sheet1!$A$2:$A$30</c:f>
              <c:strCache>
                <c:ptCount val="28"/>
                <c:pt idx="1">
                  <c:v>MoA 1 A/B</c:v>
                </c:pt>
                <c:pt idx="4">
                  <c:v>MoA 3</c:v>
                </c:pt>
                <c:pt idx="7">
                  <c:v>MoA 28</c:v>
                </c:pt>
                <c:pt idx="10">
                  <c:v>MoA 23</c:v>
                </c:pt>
                <c:pt idx="11">
                  <c:v>MoA 6</c:v>
                </c:pt>
                <c:pt idx="12">
                  <c:v>MoA 4C</c:v>
                </c:pt>
                <c:pt idx="15">
                  <c:v>MoA 21A</c:v>
                </c:pt>
                <c:pt idx="16">
                  <c:v>MoA 4 A/C</c:v>
                </c:pt>
                <c:pt idx="17">
                  <c:v>MoA 18</c:v>
                </c:pt>
                <c:pt idx="18">
                  <c:v>MoA 5</c:v>
                </c:pt>
                <c:pt idx="19">
                  <c:v>NR (oil)</c:v>
                </c:pt>
                <c:pt idx="21">
                  <c:v>MoA 28</c:v>
                </c:pt>
                <c:pt idx="22">
                  <c:v>MoA 15</c:v>
                </c:pt>
                <c:pt idx="23">
                  <c:v>MoA 4 A/C</c:v>
                </c:pt>
                <c:pt idx="24">
                  <c:v>MoA 23</c:v>
                </c:pt>
                <c:pt idx="25">
                  <c:v>MoA 5</c:v>
                </c:pt>
                <c:pt idx="26">
                  <c:v>MoA 15</c:v>
                </c:pt>
                <c:pt idx="27">
                  <c:v>MoA 2B</c:v>
                </c:pt>
              </c:strCache>
            </c:strRef>
          </c:cat>
          <c:val>
            <c:numRef>
              <c:f>Sheet1!$B$2:$B$30</c:f>
              <c:numCache>
                <c:formatCode>General</c:formatCode>
                <c:ptCount val="29"/>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numCache>
            </c:numRef>
          </c:val>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smtClean="0"/>
            </a:lvl1pPr>
          </a:lstStyle>
          <a:p>
            <a:pPr>
              <a:defRPr/>
            </a:pPr>
            <a:fld id="{EC95EDBC-2658-4F64-84FD-8014D7CFBA41}" type="datetimeFigureOut">
              <a:rPr lang="en-US"/>
              <a:pPr>
                <a:defRPr/>
              </a:pPr>
              <a:t>24/09/2014</a:t>
            </a:fld>
            <a:endParaRPr lang="en-US" dirty="0"/>
          </a:p>
        </p:txBody>
      </p:sp>
      <p:sp>
        <p:nvSpPr>
          <p:cNvPr id="4" name="Slide Image Placeholder 3"/>
          <p:cNvSpPr>
            <a:spLocks noGrp="1" noRot="1" noChangeAspect="1"/>
          </p:cNvSpPr>
          <p:nvPr>
            <p:ph type="sldImg" idx="2"/>
          </p:nvPr>
        </p:nvSpPr>
        <p:spPr>
          <a:xfrm>
            <a:off x="1130300" y="719138"/>
            <a:ext cx="5054600" cy="3600450"/>
          </a:xfrm>
          <a:prstGeom prst="rect">
            <a:avLst/>
          </a:prstGeom>
          <a:noFill/>
          <a:ln w="12700">
            <a:solidFill>
              <a:prstClr val="black"/>
            </a:solidFill>
          </a:ln>
        </p:spPr>
        <p:txBody>
          <a:bodyPr vert="horz" lIns="96653" tIns="48327" rIns="96653" bIns="48327"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smtClean="0"/>
            </a:lvl1pPr>
          </a:lstStyle>
          <a:p>
            <a:pPr>
              <a:defRPr/>
            </a:pPr>
            <a:fld id="{9F3C35F3-5CDF-4EB7-BF59-223489AA2462}" type="slidenum">
              <a:rPr lang="en-US"/>
              <a:pPr>
                <a:defRPr/>
              </a:pPr>
              <a:t>‹#›</a:t>
            </a:fld>
            <a:endParaRPr lang="en-US" dirty="0"/>
          </a:p>
        </p:txBody>
      </p:sp>
    </p:spTree>
    <p:extLst>
      <p:ext uri="{BB962C8B-B14F-4D97-AF65-F5344CB8AC3E}">
        <p14:creationId xmlns:p14="http://schemas.microsoft.com/office/powerpoint/2010/main" val="1581454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600">
                <a:solidFill>
                  <a:schemeClr val="tx1"/>
                </a:solidFill>
                <a:latin typeface="Calibri" pitchFamily="34" charset="0"/>
                <a:cs typeface="Arial" charset="0"/>
              </a:defRPr>
            </a:lvl1pPr>
            <a:lvl2pPr marL="785305" indent="-302040" eaLnBrk="0" hangingPunct="0">
              <a:defRPr sz="4600">
                <a:solidFill>
                  <a:schemeClr val="tx1"/>
                </a:solidFill>
                <a:latin typeface="Calibri" pitchFamily="34" charset="0"/>
                <a:cs typeface="Arial" charset="0"/>
              </a:defRPr>
            </a:lvl2pPr>
            <a:lvl3pPr marL="1208161" indent="-241632" eaLnBrk="0" hangingPunct="0">
              <a:defRPr sz="4600">
                <a:solidFill>
                  <a:schemeClr val="tx1"/>
                </a:solidFill>
                <a:latin typeface="Calibri" pitchFamily="34" charset="0"/>
                <a:cs typeface="Arial" charset="0"/>
              </a:defRPr>
            </a:lvl3pPr>
            <a:lvl4pPr marL="1691426" indent="-241632" eaLnBrk="0" hangingPunct="0">
              <a:defRPr sz="4600">
                <a:solidFill>
                  <a:schemeClr val="tx1"/>
                </a:solidFill>
                <a:latin typeface="Calibri" pitchFamily="34" charset="0"/>
                <a:cs typeface="Arial" charset="0"/>
              </a:defRPr>
            </a:lvl4pPr>
            <a:lvl5pPr marL="2174690" indent="-241632" eaLnBrk="0" hangingPunct="0">
              <a:defRPr sz="4600">
                <a:solidFill>
                  <a:schemeClr val="tx1"/>
                </a:solidFill>
                <a:latin typeface="Calibri" pitchFamily="34" charset="0"/>
                <a:cs typeface="Arial" charset="0"/>
              </a:defRPr>
            </a:lvl5pPr>
            <a:lvl6pPr marL="2657954" indent="-241632" defTabSz="2290473" eaLnBrk="0" fontAlgn="base" hangingPunct="0">
              <a:spcBef>
                <a:spcPct val="0"/>
              </a:spcBef>
              <a:spcAft>
                <a:spcPct val="0"/>
              </a:spcAft>
              <a:defRPr sz="4600">
                <a:solidFill>
                  <a:schemeClr val="tx1"/>
                </a:solidFill>
                <a:latin typeface="Calibri" pitchFamily="34" charset="0"/>
                <a:cs typeface="Arial" charset="0"/>
              </a:defRPr>
            </a:lvl6pPr>
            <a:lvl7pPr marL="3141218" indent="-241632" defTabSz="2290473" eaLnBrk="0" fontAlgn="base" hangingPunct="0">
              <a:spcBef>
                <a:spcPct val="0"/>
              </a:spcBef>
              <a:spcAft>
                <a:spcPct val="0"/>
              </a:spcAft>
              <a:defRPr sz="4600">
                <a:solidFill>
                  <a:schemeClr val="tx1"/>
                </a:solidFill>
                <a:latin typeface="Calibri" pitchFamily="34" charset="0"/>
                <a:cs typeface="Arial" charset="0"/>
              </a:defRPr>
            </a:lvl7pPr>
            <a:lvl8pPr marL="3624483" indent="-241632" defTabSz="2290473" eaLnBrk="0" fontAlgn="base" hangingPunct="0">
              <a:spcBef>
                <a:spcPct val="0"/>
              </a:spcBef>
              <a:spcAft>
                <a:spcPct val="0"/>
              </a:spcAft>
              <a:defRPr sz="4600">
                <a:solidFill>
                  <a:schemeClr val="tx1"/>
                </a:solidFill>
                <a:latin typeface="Calibri" pitchFamily="34" charset="0"/>
                <a:cs typeface="Arial" charset="0"/>
              </a:defRPr>
            </a:lvl8pPr>
            <a:lvl9pPr marL="4107747" indent="-241632" defTabSz="2290473" eaLnBrk="0" fontAlgn="base" hangingPunct="0">
              <a:spcBef>
                <a:spcPct val="0"/>
              </a:spcBef>
              <a:spcAft>
                <a:spcPct val="0"/>
              </a:spcAft>
              <a:defRPr sz="4600">
                <a:solidFill>
                  <a:schemeClr val="tx1"/>
                </a:solidFill>
                <a:latin typeface="Calibri" pitchFamily="34" charset="0"/>
                <a:cs typeface="Arial" charset="0"/>
              </a:defRPr>
            </a:lvl9pPr>
          </a:lstStyle>
          <a:p>
            <a:pPr eaLnBrk="1" hangingPunct="1"/>
            <a:fld id="{A8910DD9-2F62-4061-835A-4B36D48BF0FF}" type="slidenum">
              <a:rPr lang="en-US" sz="1200"/>
              <a:pPr eaLnBrk="1" hangingPunct="1"/>
              <a:t>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675333"/>
            <a:ext cx="25648920" cy="4606077"/>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280" y="12176760"/>
            <a:ext cx="21122640" cy="5491480"/>
          </a:xfrm>
        </p:spPr>
        <p:txBody>
          <a:bodyPr/>
          <a:lstStyle>
            <a:lvl1pPr marL="0" indent="0" algn="ctr">
              <a:buNone/>
              <a:defRPr>
                <a:solidFill>
                  <a:schemeClr val="tx1">
                    <a:tint val="75000"/>
                  </a:schemeClr>
                </a:solidFill>
              </a:defRPr>
            </a:lvl1pPr>
            <a:lvl2pPr marL="1084204" indent="0" algn="ctr">
              <a:buNone/>
              <a:defRPr>
                <a:solidFill>
                  <a:schemeClr val="tx1">
                    <a:tint val="75000"/>
                  </a:schemeClr>
                </a:solidFill>
              </a:defRPr>
            </a:lvl2pPr>
            <a:lvl3pPr marL="2168408" indent="0" algn="ctr">
              <a:buNone/>
              <a:defRPr>
                <a:solidFill>
                  <a:schemeClr val="tx1">
                    <a:tint val="75000"/>
                  </a:schemeClr>
                </a:solidFill>
              </a:defRPr>
            </a:lvl3pPr>
            <a:lvl4pPr marL="3252612" indent="0" algn="ctr">
              <a:buNone/>
              <a:defRPr>
                <a:solidFill>
                  <a:schemeClr val="tx1">
                    <a:tint val="75000"/>
                  </a:schemeClr>
                </a:solidFill>
              </a:defRPr>
            </a:lvl4pPr>
            <a:lvl5pPr marL="4336816" indent="0" algn="ctr">
              <a:buNone/>
              <a:defRPr>
                <a:solidFill>
                  <a:schemeClr val="tx1">
                    <a:tint val="75000"/>
                  </a:schemeClr>
                </a:solidFill>
              </a:defRPr>
            </a:lvl5pPr>
            <a:lvl6pPr marL="5421020" indent="0" algn="ctr">
              <a:buNone/>
              <a:defRPr>
                <a:solidFill>
                  <a:schemeClr val="tx1">
                    <a:tint val="75000"/>
                  </a:schemeClr>
                </a:solidFill>
              </a:defRPr>
            </a:lvl6pPr>
            <a:lvl7pPr marL="6505224" indent="0" algn="ctr">
              <a:buNone/>
              <a:defRPr>
                <a:solidFill>
                  <a:schemeClr val="tx1">
                    <a:tint val="75000"/>
                  </a:schemeClr>
                </a:solidFill>
              </a:defRPr>
            </a:lvl7pPr>
            <a:lvl8pPr marL="7589429" indent="0" algn="ctr">
              <a:buNone/>
              <a:defRPr>
                <a:solidFill>
                  <a:schemeClr val="tx1">
                    <a:tint val="75000"/>
                  </a:schemeClr>
                </a:solidFill>
              </a:defRPr>
            </a:lvl8pPr>
            <a:lvl9pPr marL="86736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909EF5-E020-49A8-8E11-9164EEB56F56}" type="datetimeFigureOut">
              <a:rPr lang="en-US"/>
              <a:pPr>
                <a:defRPr/>
              </a:pPr>
              <a:t>24/09/2014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D798D7-D393-43D4-9BC4-5364FE09C181}" type="slidenum">
              <a:rPr lang="en-US"/>
              <a:pPr>
                <a:defRPr/>
              </a:pPr>
              <a:t>‹#›</a:t>
            </a:fld>
            <a:endParaRPr lang="en-US" dirty="0"/>
          </a:p>
        </p:txBody>
      </p:sp>
    </p:spTree>
    <p:extLst>
      <p:ext uri="{BB962C8B-B14F-4D97-AF65-F5344CB8AC3E}">
        <p14:creationId xmlns:p14="http://schemas.microsoft.com/office/powerpoint/2010/main" val="118882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BBFCC-5804-4362-8D26-1FD52601BB8B}" type="datetimeFigureOut">
              <a:rPr lang="en-US"/>
              <a:pPr>
                <a:defRPr/>
              </a:pPr>
              <a:t>24/09/2014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81DB77-F4A9-49DC-AC25-B8772AC0632E}" type="slidenum">
              <a:rPr lang="en-US"/>
              <a:pPr>
                <a:defRPr/>
              </a:pPr>
              <a:t>‹#›</a:t>
            </a:fld>
            <a:endParaRPr lang="en-US" dirty="0"/>
          </a:p>
        </p:txBody>
      </p:sp>
    </p:spTree>
    <p:extLst>
      <p:ext uri="{BB962C8B-B14F-4D97-AF65-F5344CB8AC3E}">
        <p14:creationId xmlns:p14="http://schemas.microsoft.com/office/powerpoint/2010/main" val="395394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5217" y="974938"/>
            <a:ext cx="22406132" cy="207820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76815" y="974938"/>
            <a:ext cx="66715483" cy="207820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A8A0DF-C843-49C9-8F78-D0D8E9860C76}" type="datetimeFigureOut">
              <a:rPr lang="en-US"/>
              <a:pPr>
                <a:defRPr/>
              </a:pPr>
              <a:t>24/09/2014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F1F7C9-DC36-4246-B9C4-99BAF0228756}" type="slidenum">
              <a:rPr lang="en-US"/>
              <a:pPr>
                <a:defRPr/>
              </a:pPr>
              <a:t>‹#›</a:t>
            </a:fld>
            <a:endParaRPr lang="en-US" dirty="0"/>
          </a:p>
        </p:txBody>
      </p:sp>
    </p:spTree>
    <p:extLst>
      <p:ext uri="{BB962C8B-B14F-4D97-AF65-F5344CB8AC3E}">
        <p14:creationId xmlns:p14="http://schemas.microsoft.com/office/powerpoint/2010/main" val="414434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8388A-62BD-4DA9-8441-970726502465}" type="datetimeFigureOut">
              <a:rPr lang="en-US"/>
              <a:pPr>
                <a:defRPr/>
              </a:pPr>
              <a:t>24/09/2014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5240D5-D929-4B1C-BD76-1984914F0FB7}" type="slidenum">
              <a:rPr lang="en-US"/>
              <a:pPr>
                <a:defRPr/>
              </a:pPr>
              <a:t>‹#›</a:t>
            </a:fld>
            <a:endParaRPr lang="en-US" dirty="0"/>
          </a:p>
        </p:txBody>
      </p:sp>
    </p:spTree>
    <p:extLst>
      <p:ext uri="{BB962C8B-B14F-4D97-AF65-F5344CB8AC3E}">
        <p14:creationId xmlns:p14="http://schemas.microsoft.com/office/powerpoint/2010/main" val="333151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13808289"/>
            <a:ext cx="25648920" cy="4267835"/>
          </a:xfr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3" y="9107702"/>
            <a:ext cx="25648920" cy="4700586"/>
          </a:xfrm>
        </p:spPr>
        <p:txBody>
          <a:bodyPr anchor="b"/>
          <a:lstStyle>
            <a:lvl1pPr marL="0" indent="0">
              <a:buNone/>
              <a:defRPr sz="4700">
                <a:solidFill>
                  <a:schemeClr val="tx1">
                    <a:tint val="75000"/>
                  </a:schemeClr>
                </a:solidFill>
              </a:defRPr>
            </a:lvl1pPr>
            <a:lvl2pPr marL="1084204" indent="0">
              <a:buNone/>
              <a:defRPr sz="4300">
                <a:solidFill>
                  <a:schemeClr val="tx1">
                    <a:tint val="75000"/>
                  </a:schemeClr>
                </a:solidFill>
              </a:defRPr>
            </a:lvl2pPr>
            <a:lvl3pPr marL="2168408" indent="0">
              <a:buNone/>
              <a:defRPr sz="3800">
                <a:solidFill>
                  <a:schemeClr val="tx1">
                    <a:tint val="75000"/>
                  </a:schemeClr>
                </a:solidFill>
              </a:defRPr>
            </a:lvl3pPr>
            <a:lvl4pPr marL="3252612" indent="0">
              <a:buNone/>
              <a:defRPr sz="3300">
                <a:solidFill>
                  <a:schemeClr val="tx1">
                    <a:tint val="75000"/>
                  </a:schemeClr>
                </a:solidFill>
              </a:defRPr>
            </a:lvl4pPr>
            <a:lvl5pPr marL="4336816" indent="0">
              <a:buNone/>
              <a:defRPr sz="3300">
                <a:solidFill>
                  <a:schemeClr val="tx1">
                    <a:tint val="75000"/>
                  </a:schemeClr>
                </a:solidFill>
              </a:defRPr>
            </a:lvl5pPr>
            <a:lvl6pPr marL="5421020" indent="0">
              <a:buNone/>
              <a:defRPr sz="3300">
                <a:solidFill>
                  <a:schemeClr val="tx1">
                    <a:tint val="75000"/>
                  </a:schemeClr>
                </a:solidFill>
              </a:defRPr>
            </a:lvl6pPr>
            <a:lvl7pPr marL="6505224" indent="0">
              <a:buNone/>
              <a:defRPr sz="3300">
                <a:solidFill>
                  <a:schemeClr val="tx1">
                    <a:tint val="75000"/>
                  </a:schemeClr>
                </a:solidFill>
              </a:defRPr>
            </a:lvl7pPr>
            <a:lvl8pPr marL="7589429" indent="0">
              <a:buNone/>
              <a:defRPr sz="3300">
                <a:solidFill>
                  <a:schemeClr val="tx1">
                    <a:tint val="75000"/>
                  </a:schemeClr>
                </a:solidFill>
              </a:defRPr>
            </a:lvl8pPr>
            <a:lvl9pPr marL="8673633"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ABBE06-5BE2-46BD-9F76-57633CC7900B}" type="datetimeFigureOut">
              <a:rPr lang="en-US"/>
              <a:pPr>
                <a:defRPr/>
              </a:pPr>
              <a:t>24/09/2014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5E7BEB-EF42-42F1-A820-04E87D425A21}" type="slidenum">
              <a:rPr lang="en-US"/>
              <a:pPr>
                <a:defRPr/>
              </a:pPr>
              <a:t>‹#›</a:t>
            </a:fld>
            <a:endParaRPr lang="en-US" dirty="0"/>
          </a:p>
        </p:txBody>
      </p:sp>
    </p:spTree>
    <p:extLst>
      <p:ext uri="{BB962C8B-B14F-4D97-AF65-F5344CB8AC3E}">
        <p14:creationId xmlns:p14="http://schemas.microsoft.com/office/powerpoint/2010/main" val="7403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76814" y="5680499"/>
            <a:ext cx="44560808" cy="16076508"/>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0541" y="5680499"/>
            <a:ext cx="44560808" cy="16076508"/>
          </a:xfrm>
        </p:spPr>
        <p:txBody>
          <a:bodyPr/>
          <a:lstStyle>
            <a:lvl1pPr>
              <a:defRPr sz="6600"/>
            </a:lvl1pPr>
            <a:lvl2pPr>
              <a:defRPr sz="5700"/>
            </a:lvl2pPr>
            <a:lvl3pPr>
              <a:defRPr sz="47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E490E3-32D9-485B-9FB1-F51A6FAA3A9D}" type="datetimeFigureOut">
              <a:rPr lang="en-US"/>
              <a:pPr>
                <a:defRPr/>
              </a:pPr>
              <a:t>24/09/2014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CE2C02-CFDF-4176-80D3-F51599F168DF}" type="slidenum">
              <a:rPr lang="en-US"/>
              <a:pPr>
                <a:defRPr/>
              </a:pPr>
              <a:t>‹#›</a:t>
            </a:fld>
            <a:endParaRPr lang="en-US" dirty="0"/>
          </a:p>
        </p:txBody>
      </p:sp>
    </p:spTree>
    <p:extLst>
      <p:ext uri="{BB962C8B-B14F-4D97-AF65-F5344CB8AC3E}">
        <p14:creationId xmlns:p14="http://schemas.microsoft.com/office/powerpoint/2010/main" val="35427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860531"/>
            <a:ext cx="27157680" cy="3581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760" y="4810021"/>
            <a:ext cx="13332620" cy="2004589"/>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508760" y="6814610"/>
            <a:ext cx="13332620" cy="12380701"/>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584" y="4810021"/>
            <a:ext cx="13337858" cy="2004589"/>
          </a:xfrm>
        </p:spPr>
        <p:txBody>
          <a:bodyPr anchor="b"/>
          <a:lstStyle>
            <a:lvl1pPr marL="0" indent="0">
              <a:buNone/>
              <a:defRPr sz="5700" b="1"/>
            </a:lvl1pPr>
            <a:lvl2pPr marL="1084204" indent="0">
              <a:buNone/>
              <a:defRPr sz="4700" b="1"/>
            </a:lvl2pPr>
            <a:lvl3pPr marL="2168408" indent="0">
              <a:buNone/>
              <a:defRPr sz="4300" b="1"/>
            </a:lvl3pPr>
            <a:lvl4pPr marL="3252612" indent="0">
              <a:buNone/>
              <a:defRPr sz="3800" b="1"/>
            </a:lvl4pPr>
            <a:lvl5pPr marL="4336816" indent="0">
              <a:buNone/>
              <a:defRPr sz="3800" b="1"/>
            </a:lvl5pPr>
            <a:lvl6pPr marL="5421020" indent="0">
              <a:buNone/>
              <a:defRPr sz="3800" b="1"/>
            </a:lvl6pPr>
            <a:lvl7pPr marL="6505224" indent="0">
              <a:buNone/>
              <a:defRPr sz="3800" b="1"/>
            </a:lvl7pPr>
            <a:lvl8pPr marL="7589429" indent="0">
              <a:buNone/>
              <a:defRPr sz="3800" b="1"/>
            </a:lvl8pPr>
            <a:lvl9pPr marL="8673633"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5328584" y="6814610"/>
            <a:ext cx="13337858" cy="12380701"/>
          </a:xfrm>
        </p:spPr>
        <p:txBody>
          <a:bodyPr/>
          <a:lstStyle>
            <a:lvl1pPr>
              <a:defRPr sz="5700"/>
            </a:lvl1pPr>
            <a:lvl2pPr>
              <a:defRPr sz="47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2E1F6C-0514-4D25-BB1E-A391E4F3FB97}" type="datetimeFigureOut">
              <a:rPr lang="en-US"/>
              <a:pPr>
                <a:defRPr/>
              </a:pPr>
              <a:t>24/09/2014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C4E7141-EB82-4322-9342-73662C347D2A}" type="slidenum">
              <a:rPr lang="en-US"/>
              <a:pPr>
                <a:defRPr/>
              </a:pPr>
              <a:t>‹#›</a:t>
            </a:fld>
            <a:endParaRPr lang="en-US" dirty="0"/>
          </a:p>
        </p:txBody>
      </p:sp>
    </p:spTree>
    <p:extLst>
      <p:ext uri="{BB962C8B-B14F-4D97-AF65-F5344CB8AC3E}">
        <p14:creationId xmlns:p14="http://schemas.microsoft.com/office/powerpoint/2010/main" val="197052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C934AC-1225-4AC9-A932-BE22F9B61269}" type="datetimeFigureOut">
              <a:rPr lang="en-US"/>
              <a:pPr>
                <a:defRPr/>
              </a:pPr>
              <a:t>24/09/2014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48E41E-2CF0-422E-9D05-2CF701FFEB31}" type="slidenum">
              <a:rPr lang="en-US"/>
              <a:pPr>
                <a:defRPr/>
              </a:pPr>
              <a:t>‹#›</a:t>
            </a:fld>
            <a:endParaRPr lang="en-US" dirty="0"/>
          </a:p>
        </p:txBody>
      </p:sp>
    </p:spTree>
    <p:extLst>
      <p:ext uri="{BB962C8B-B14F-4D97-AF65-F5344CB8AC3E}">
        <p14:creationId xmlns:p14="http://schemas.microsoft.com/office/powerpoint/2010/main" val="80178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005A20-BDB7-4B40-B168-405EDBA39CA9}" type="datetimeFigureOut">
              <a:rPr lang="en-US"/>
              <a:pPr>
                <a:defRPr/>
              </a:pPr>
              <a:t>24/09/2014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A850C48-8607-4E70-BAF3-0B5D12A9ABD0}" type="slidenum">
              <a:rPr lang="en-US"/>
              <a:pPr>
                <a:defRPr/>
              </a:pPr>
              <a:t>‹#›</a:t>
            </a:fld>
            <a:endParaRPr lang="en-US" dirty="0"/>
          </a:p>
        </p:txBody>
      </p:sp>
    </p:spTree>
    <p:extLst>
      <p:ext uri="{BB962C8B-B14F-4D97-AF65-F5344CB8AC3E}">
        <p14:creationId xmlns:p14="http://schemas.microsoft.com/office/powerpoint/2010/main" val="5881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3" y="855558"/>
            <a:ext cx="9927433" cy="3641090"/>
          </a:xfrm>
        </p:spPr>
        <p:txBody>
          <a:bodyPr anchor="b"/>
          <a:lstStyle>
            <a:lvl1pPr algn="l">
              <a:defRPr sz="4700" b="1"/>
            </a:lvl1pPr>
          </a:lstStyle>
          <a:p>
            <a:r>
              <a:rPr lang="en-US" smtClean="0"/>
              <a:t>Click to edit Master title style</a:t>
            </a:r>
            <a:endParaRPr lang="en-US"/>
          </a:p>
        </p:txBody>
      </p:sp>
      <p:sp>
        <p:nvSpPr>
          <p:cNvPr id="3" name="Content Placeholder 2"/>
          <p:cNvSpPr>
            <a:spLocks noGrp="1"/>
          </p:cNvSpPr>
          <p:nvPr>
            <p:ph idx="1"/>
          </p:nvPr>
        </p:nvSpPr>
        <p:spPr>
          <a:xfrm>
            <a:off x="11797666" y="855558"/>
            <a:ext cx="16868775" cy="18339754"/>
          </a:xfrm>
        </p:spPr>
        <p:txBody>
          <a:bodyPr/>
          <a:lstStyle>
            <a:lvl1pPr>
              <a:defRPr sz="7600"/>
            </a:lvl1pPr>
            <a:lvl2pPr>
              <a:defRPr sz="6600"/>
            </a:lvl2pPr>
            <a:lvl3pPr>
              <a:defRPr sz="57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763" y="4496648"/>
            <a:ext cx="9927433" cy="14698664"/>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E99EE1-3F33-4CFA-9C56-3205AB6DB040}" type="datetimeFigureOut">
              <a:rPr lang="en-US"/>
              <a:pPr>
                <a:defRPr/>
              </a:pPr>
              <a:t>24/09/2014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F66325-0107-48C3-A711-354DD6020FFB}" type="slidenum">
              <a:rPr lang="en-US"/>
              <a:pPr>
                <a:defRPr/>
              </a:pPr>
              <a:t>‹#›</a:t>
            </a:fld>
            <a:endParaRPr lang="en-US" dirty="0"/>
          </a:p>
        </p:txBody>
      </p:sp>
    </p:spTree>
    <p:extLst>
      <p:ext uri="{BB962C8B-B14F-4D97-AF65-F5344CB8AC3E}">
        <p14:creationId xmlns:p14="http://schemas.microsoft.com/office/powerpoint/2010/main" val="155751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15041881"/>
            <a:ext cx="18105120" cy="1775779"/>
          </a:xfrm>
        </p:spPr>
        <p:txBody>
          <a:bodyPr anchor="b"/>
          <a:lstStyle>
            <a:lvl1pPr algn="l">
              <a:defRPr sz="4700" b="1"/>
            </a:lvl1pPr>
          </a:lstStyle>
          <a:p>
            <a:r>
              <a:rPr lang="en-US" smtClean="0"/>
              <a:t>Click to edit Master title style</a:t>
            </a:r>
            <a:endParaRPr lang="en-US"/>
          </a:p>
        </p:txBody>
      </p:sp>
      <p:sp>
        <p:nvSpPr>
          <p:cNvPr id="3" name="Picture Placeholder 2"/>
          <p:cNvSpPr>
            <a:spLocks noGrp="1"/>
          </p:cNvSpPr>
          <p:nvPr>
            <p:ph type="pic" idx="1"/>
          </p:nvPr>
        </p:nvSpPr>
        <p:spPr>
          <a:xfrm>
            <a:off x="5914550" y="1920027"/>
            <a:ext cx="18105120" cy="12893040"/>
          </a:xfrm>
        </p:spPr>
        <p:txBody>
          <a:bodyPr rtlCol="0">
            <a:normAutofit/>
          </a:bodyPr>
          <a:lstStyle>
            <a:lvl1pPr marL="0" indent="0">
              <a:buNone/>
              <a:defRPr sz="7600"/>
            </a:lvl1pPr>
            <a:lvl2pPr marL="1084204" indent="0">
              <a:buNone/>
              <a:defRPr sz="6600"/>
            </a:lvl2pPr>
            <a:lvl3pPr marL="2168408" indent="0">
              <a:buNone/>
              <a:defRPr sz="5700"/>
            </a:lvl3pPr>
            <a:lvl4pPr marL="3252612" indent="0">
              <a:buNone/>
              <a:defRPr sz="4700"/>
            </a:lvl4pPr>
            <a:lvl5pPr marL="4336816" indent="0">
              <a:buNone/>
              <a:defRPr sz="4700"/>
            </a:lvl5pPr>
            <a:lvl6pPr marL="5421020" indent="0">
              <a:buNone/>
              <a:defRPr sz="4700"/>
            </a:lvl6pPr>
            <a:lvl7pPr marL="6505224" indent="0">
              <a:buNone/>
              <a:defRPr sz="4700"/>
            </a:lvl7pPr>
            <a:lvl8pPr marL="7589429" indent="0">
              <a:buNone/>
              <a:defRPr sz="4700"/>
            </a:lvl8pPr>
            <a:lvl9pPr marL="8673633" indent="0">
              <a:buNone/>
              <a:defRPr sz="4700"/>
            </a:lvl9pPr>
          </a:lstStyle>
          <a:p>
            <a:pPr lvl="0"/>
            <a:endParaRPr lang="en-US" noProof="0" dirty="0" smtClean="0"/>
          </a:p>
        </p:txBody>
      </p:sp>
      <p:sp>
        <p:nvSpPr>
          <p:cNvPr id="4" name="Text Placeholder 3"/>
          <p:cNvSpPr>
            <a:spLocks noGrp="1"/>
          </p:cNvSpPr>
          <p:nvPr>
            <p:ph type="body" sz="half" idx="2"/>
          </p:nvPr>
        </p:nvSpPr>
        <p:spPr>
          <a:xfrm>
            <a:off x="5914550" y="16817660"/>
            <a:ext cx="18105120" cy="2521901"/>
          </a:xfrm>
        </p:spPr>
        <p:txBody>
          <a:bodyPr/>
          <a:lstStyle>
            <a:lvl1pPr marL="0" indent="0">
              <a:buNone/>
              <a:defRPr sz="3300"/>
            </a:lvl1pPr>
            <a:lvl2pPr marL="1084204" indent="0">
              <a:buNone/>
              <a:defRPr sz="2800"/>
            </a:lvl2pPr>
            <a:lvl3pPr marL="2168408" indent="0">
              <a:buNone/>
              <a:defRPr sz="2400"/>
            </a:lvl3pPr>
            <a:lvl4pPr marL="3252612" indent="0">
              <a:buNone/>
              <a:defRPr sz="2100"/>
            </a:lvl4pPr>
            <a:lvl5pPr marL="4336816" indent="0">
              <a:buNone/>
              <a:defRPr sz="2100"/>
            </a:lvl5pPr>
            <a:lvl6pPr marL="5421020" indent="0">
              <a:buNone/>
              <a:defRPr sz="2100"/>
            </a:lvl6pPr>
            <a:lvl7pPr marL="6505224" indent="0">
              <a:buNone/>
              <a:defRPr sz="2100"/>
            </a:lvl7pPr>
            <a:lvl8pPr marL="7589429" indent="0">
              <a:buNone/>
              <a:defRPr sz="2100"/>
            </a:lvl8pPr>
            <a:lvl9pPr marL="8673633" indent="0">
              <a:buNone/>
              <a:defRPr sz="2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B07D7C-DF00-4352-B4A5-F93C37167F8A}" type="datetimeFigureOut">
              <a:rPr lang="en-US"/>
              <a:pPr>
                <a:defRPr/>
              </a:pPr>
              <a:t>24/09/2014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DF0893-2FDC-4753-A0BA-E0E2C3FBAFDC}" type="slidenum">
              <a:rPr lang="en-US"/>
              <a:pPr>
                <a:defRPr/>
              </a:pPr>
              <a:t>‹#›</a:t>
            </a:fld>
            <a:endParaRPr lang="en-US" dirty="0"/>
          </a:p>
        </p:txBody>
      </p:sp>
    </p:spTree>
    <p:extLst>
      <p:ext uri="{BB962C8B-B14F-4D97-AF65-F5344CB8AC3E}">
        <p14:creationId xmlns:p14="http://schemas.microsoft.com/office/powerpoint/2010/main" val="1761722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25" y="860425"/>
            <a:ext cx="27158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841" tIns="108420" rIns="216841" bIns="1084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08125" y="5013325"/>
            <a:ext cx="27158950" cy="141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841" tIns="108420" rIns="216841" bIns="1084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08125" y="19916775"/>
            <a:ext cx="7042150" cy="1144588"/>
          </a:xfrm>
          <a:prstGeom prst="rect">
            <a:avLst/>
          </a:prstGeom>
        </p:spPr>
        <p:txBody>
          <a:bodyPr vert="horz" lIns="216841" tIns="108420" rIns="216841" bIns="108420" rtlCol="0" anchor="ctr"/>
          <a:lstStyle>
            <a:lvl1pPr algn="l" defTabSz="2168408" fontAlgn="auto">
              <a:spcBef>
                <a:spcPts val="0"/>
              </a:spcBef>
              <a:spcAft>
                <a:spcPts val="0"/>
              </a:spcAft>
              <a:defRPr sz="2800">
                <a:solidFill>
                  <a:schemeClr val="tx1">
                    <a:tint val="75000"/>
                  </a:schemeClr>
                </a:solidFill>
                <a:latin typeface="+mn-lt"/>
                <a:cs typeface="+mn-cs"/>
              </a:defRPr>
            </a:lvl1pPr>
          </a:lstStyle>
          <a:p>
            <a:pPr>
              <a:defRPr/>
            </a:pPr>
            <a:fld id="{8F5E2F86-67C0-4544-B047-91EB1138E8B0}" type="datetimeFigureOut">
              <a:rPr lang="en-US"/>
              <a:pPr>
                <a:defRPr/>
              </a:pPr>
              <a:t>24/09/2014</a:t>
            </a:fld>
            <a:endParaRPr lang="en-US" dirty="0"/>
          </a:p>
        </p:txBody>
      </p:sp>
      <p:sp>
        <p:nvSpPr>
          <p:cNvPr id="5" name="Footer Placeholder 4"/>
          <p:cNvSpPr>
            <a:spLocks noGrp="1"/>
          </p:cNvSpPr>
          <p:nvPr>
            <p:ph type="ftr" sz="quarter" idx="3"/>
          </p:nvPr>
        </p:nvSpPr>
        <p:spPr>
          <a:xfrm>
            <a:off x="10309225" y="19916775"/>
            <a:ext cx="9556750" cy="1144588"/>
          </a:xfrm>
          <a:prstGeom prst="rect">
            <a:avLst/>
          </a:prstGeom>
        </p:spPr>
        <p:txBody>
          <a:bodyPr vert="horz" lIns="216841" tIns="108420" rIns="216841" bIns="108420" rtlCol="0" anchor="ctr"/>
          <a:lstStyle>
            <a:lvl1pPr algn="ctr" defTabSz="2168408" fontAlgn="auto">
              <a:spcBef>
                <a:spcPts val="0"/>
              </a:spcBef>
              <a:spcAft>
                <a:spcPts val="0"/>
              </a:spcAft>
              <a:defRPr sz="28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21624925" y="19916775"/>
            <a:ext cx="7042150" cy="1144588"/>
          </a:xfrm>
          <a:prstGeom prst="rect">
            <a:avLst/>
          </a:prstGeom>
        </p:spPr>
        <p:txBody>
          <a:bodyPr vert="horz" lIns="216841" tIns="108420" rIns="216841" bIns="108420" rtlCol="0" anchor="ctr"/>
          <a:lstStyle>
            <a:lvl1pPr algn="r" defTabSz="2168408" fontAlgn="auto">
              <a:spcBef>
                <a:spcPts val="0"/>
              </a:spcBef>
              <a:spcAft>
                <a:spcPts val="0"/>
              </a:spcAft>
              <a:defRPr sz="2800">
                <a:solidFill>
                  <a:schemeClr val="tx1">
                    <a:tint val="75000"/>
                  </a:schemeClr>
                </a:solidFill>
                <a:latin typeface="+mn-lt"/>
                <a:cs typeface="+mn-cs"/>
              </a:defRPr>
            </a:lvl1pPr>
          </a:lstStyle>
          <a:p>
            <a:pPr>
              <a:defRPr/>
            </a:pPr>
            <a:fld id="{ADE9C15A-EE3B-4C65-8CBB-2717C4DB15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6938" rtl="0" eaLnBrk="0" fontAlgn="base" hangingPunct="0">
        <a:spcBef>
          <a:spcPct val="0"/>
        </a:spcBef>
        <a:spcAft>
          <a:spcPct val="0"/>
        </a:spcAft>
        <a:defRPr sz="10400" kern="1200">
          <a:solidFill>
            <a:schemeClr val="tx1"/>
          </a:solidFill>
          <a:latin typeface="+mj-lt"/>
          <a:ea typeface="+mj-ea"/>
          <a:cs typeface="+mj-cs"/>
        </a:defRPr>
      </a:lvl1pPr>
      <a:lvl2pPr algn="ctr" defTabSz="2166938" rtl="0" eaLnBrk="0" fontAlgn="base" hangingPunct="0">
        <a:spcBef>
          <a:spcPct val="0"/>
        </a:spcBef>
        <a:spcAft>
          <a:spcPct val="0"/>
        </a:spcAft>
        <a:defRPr sz="10400">
          <a:solidFill>
            <a:schemeClr val="tx1"/>
          </a:solidFill>
          <a:latin typeface="Calibri" pitchFamily="34" charset="0"/>
        </a:defRPr>
      </a:lvl2pPr>
      <a:lvl3pPr algn="ctr" defTabSz="2166938" rtl="0" eaLnBrk="0" fontAlgn="base" hangingPunct="0">
        <a:spcBef>
          <a:spcPct val="0"/>
        </a:spcBef>
        <a:spcAft>
          <a:spcPct val="0"/>
        </a:spcAft>
        <a:defRPr sz="10400">
          <a:solidFill>
            <a:schemeClr val="tx1"/>
          </a:solidFill>
          <a:latin typeface="Calibri" pitchFamily="34" charset="0"/>
        </a:defRPr>
      </a:lvl3pPr>
      <a:lvl4pPr algn="ctr" defTabSz="2166938" rtl="0" eaLnBrk="0" fontAlgn="base" hangingPunct="0">
        <a:spcBef>
          <a:spcPct val="0"/>
        </a:spcBef>
        <a:spcAft>
          <a:spcPct val="0"/>
        </a:spcAft>
        <a:defRPr sz="10400">
          <a:solidFill>
            <a:schemeClr val="tx1"/>
          </a:solidFill>
          <a:latin typeface="Calibri" pitchFamily="34" charset="0"/>
        </a:defRPr>
      </a:lvl4pPr>
      <a:lvl5pPr algn="ctr" defTabSz="2166938" rtl="0" eaLnBrk="0" fontAlgn="base" hangingPunct="0">
        <a:spcBef>
          <a:spcPct val="0"/>
        </a:spcBef>
        <a:spcAft>
          <a:spcPct val="0"/>
        </a:spcAft>
        <a:defRPr sz="10400">
          <a:solidFill>
            <a:schemeClr val="tx1"/>
          </a:solidFill>
          <a:latin typeface="Calibri" pitchFamily="34" charset="0"/>
        </a:defRPr>
      </a:lvl5pPr>
      <a:lvl6pPr marL="457200" algn="ctr" defTabSz="2166938" rtl="0" fontAlgn="base">
        <a:spcBef>
          <a:spcPct val="0"/>
        </a:spcBef>
        <a:spcAft>
          <a:spcPct val="0"/>
        </a:spcAft>
        <a:defRPr sz="10400">
          <a:solidFill>
            <a:schemeClr val="tx1"/>
          </a:solidFill>
          <a:latin typeface="Calibri" pitchFamily="34" charset="0"/>
        </a:defRPr>
      </a:lvl6pPr>
      <a:lvl7pPr marL="914400" algn="ctr" defTabSz="2166938" rtl="0" fontAlgn="base">
        <a:spcBef>
          <a:spcPct val="0"/>
        </a:spcBef>
        <a:spcAft>
          <a:spcPct val="0"/>
        </a:spcAft>
        <a:defRPr sz="10400">
          <a:solidFill>
            <a:schemeClr val="tx1"/>
          </a:solidFill>
          <a:latin typeface="Calibri" pitchFamily="34" charset="0"/>
        </a:defRPr>
      </a:lvl7pPr>
      <a:lvl8pPr marL="1371600" algn="ctr" defTabSz="2166938" rtl="0" fontAlgn="base">
        <a:spcBef>
          <a:spcPct val="0"/>
        </a:spcBef>
        <a:spcAft>
          <a:spcPct val="0"/>
        </a:spcAft>
        <a:defRPr sz="10400">
          <a:solidFill>
            <a:schemeClr val="tx1"/>
          </a:solidFill>
          <a:latin typeface="Calibri" pitchFamily="34" charset="0"/>
        </a:defRPr>
      </a:lvl8pPr>
      <a:lvl9pPr marL="1828800" algn="ctr" defTabSz="2166938" rtl="0" fontAlgn="base">
        <a:spcBef>
          <a:spcPct val="0"/>
        </a:spcBef>
        <a:spcAft>
          <a:spcPct val="0"/>
        </a:spcAft>
        <a:defRPr sz="10400">
          <a:solidFill>
            <a:schemeClr val="tx1"/>
          </a:solidFill>
          <a:latin typeface="Calibri" pitchFamily="34" charset="0"/>
        </a:defRPr>
      </a:lvl9pPr>
    </p:titleStyle>
    <p:bodyStyle>
      <a:lvl1pPr marL="812800" indent="-812800" algn="l" defTabSz="2166938" rtl="0" eaLnBrk="0" fontAlgn="base" hangingPunct="0">
        <a:spcBef>
          <a:spcPct val="20000"/>
        </a:spcBef>
        <a:spcAft>
          <a:spcPct val="0"/>
        </a:spcAft>
        <a:buFont typeface="Arial" charset="0"/>
        <a:buChar char="•"/>
        <a:defRPr sz="7600" kern="1200">
          <a:solidFill>
            <a:schemeClr val="tx1"/>
          </a:solidFill>
          <a:latin typeface="+mn-lt"/>
          <a:ea typeface="+mn-ea"/>
          <a:cs typeface="+mn-cs"/>
        </a:defRPr>
      </a:lvl1pPr>
      <a:lvl2pPr marL="1760538" indent="-676275" algn="l" defTabSz="2166938" rtl="0" eaLnBrk="0" fontAlgn="base" hangingPunct="0">
        <a:spcBef>
          <a:spcPct val="20000"/>
        </a:spcBef>
        <a:spcAft>
          <a:spcPct val="0"/>
        </a:spcAft>
        <a:buFont typeface="Arial" charset="0"/>
        <a:buChar char="–"/>
        <a:defRPr sz="6600" kern="1200">
          <a:solidFill>
            <a:schemeClr val="tx1"/>
          </a:solidFill>
          <a:latin typeface="+mn-lt"/>
          <a:ea typeface="+mn-ea"/>
          <a:cs typeface="+mn-cs"/>
        </a:defRPr>
      </a:lvl2pPr>
      <a:lvl3pPr marL="2709863" indent="-541338" algn="l" defTabSz="2166938" rtl="0" eaLnBrk="0" fontAlgn="base" hangingPunct="0">
        <a:spcBef>
          <a:spcPct val="20000"/>
        </a:spcBef>
        <a:spcAft>
          <a:spcPct val="0"/>
        </a:spcAft>
        <a:buFont typeface="Arial" charset="0"/>
        <a:buChar char="•"/>
        <a:defRPr sz="5700" kern="1200">
          <a:solidFill>
            <a:schemeClr val="tx1"/>
          </a:solidFill>
          <a:latin typeface="+mn-lt"/>
          <a:ea typeface="+mn-ea"/>
          <a:cs typeface="+mn-cs"/>
        </a:defRPr>
      </a:lvl3pPr>
      <a:lvl4pPr marL="3794125" indent="-541338" algn="l" defTabSz="2166938" rtl="0" eaLnBrk="0" fontAlgn="base" hangingPunct="0">
        <a:spcBef>
          <a:spcPct val="20000"/>
        </a:spcBef>
        <a:spcAft>
          <a:spcPct val="0"/>
        </a:spcAft>
        <a:buFont typeface="Arial" charset="0"/>
        <a:buChar char="–"/>
        <a:defRPr sz="4700" kern="1200">
          <a:solidFill>
            <a:schemeClr val="tx1"/>
          </a:solidFill>
          <a:latin typeface="+mn-lt"/>
          <a:ea typeface="+mn-ea"/>
          <a:cs typeface="+mn-cs"/>
        </a:defRPr>
      </a:lvl4pPr>
      <a:lvl5pPr marL="4878388" indent="-541338" algn="l" defTabSz="2166938" rtl="0" eaLnBrk="0" fontAlgn="base" hangingPunct="0">
        <a:spcBef>
          <a:spcPct val="20000"/>
        </a:spcBef>
        <a:spcAft>
          <a:spcPct val="0"/>
        </a:spcAft>
        <a:buFont typeface="Arial" charset="0"/>
        <a:buChar char="»"/>
        <a:defRPr sz="4700" kern="1200">
          <a:solidFill>
            <a:schemeClr val="tx1"/>
          </a:solidFill>
          <a:latin typeface="+mn-lt"/>
          <a:ea typeface="+mn-ea"/>
          <a:cs typeface="+mn-cs"/>
        </a:defRPr>
      </a:lvl5pPr>
      <a:lvl6pPr marL="5963122"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7047327"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131531"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215735" indent="-542102" algn="l" defTabSz="2168408"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68408" rtl="0" eaLnBrk="1" latinLnBrk="0" hangingPunct="1">
        <a:defRPr sz="4300" kern="1200">
          <a:solidFill>
            <a:schemeClr val="tx1"/>
          </a:solidFill>
          <a:latin typeface="+mn-lt"/>
          <a:ea typeface="+mn-ea"/>
          <a:cs typeface="+mn-cs"/>
        </a:defRPr>
      </a:lvl1pPr>
      <a:lvl2pPr marL="1084204" algn="l" defTabSz="2168408" rtl="0" eaLnBrk="1" latinLnBrk="0" hangingPunct="1">
        <a:defRPr sz="4300" kern="1200">
          <a:solidFill>
            <a:schemeClr val="tx1"/>
          </a:solidFill>
          <a:latin typeface="+mn-lt"/>
          <a:ea typeface="+mn-ea"/>
          <a:cs typeface="+mn-cs"/>
        </a:defRPr>
      </a:lvl2pPr>
      <a:lvl3pPr marL="2168408" algn="l" defTabSz="2168408" rtl="0" eaLnBrk="1" latinLnBrk="0" hangingPunct="1">
        <a:defRPr sz="4300" kern="1200">
          <a:solidFill>
            <a:schemeClr val="tx1"/>
          </a:solidFill>
          <a:latin typeface="+mn-lt"/>
          <a:ea typeface="+mn-ea"/>
          <a:cs typeface="+mn-cs"/>
        </a:defRPr>
      </a:lvl3pPr>
      <a:lvl4pPr marL="3252612" algn="l" defTabSz="2168408" rtl="0" eaLnBrk="1" latinLnBrk="0" hangingPunct="1">
        <a:defRPr sz="4300" kern="1200">
          <a:solidFill>
            <a:schemeClr val="tx1"/>
          </a:solidFill>
          <a:latin typeface="+mn-lt"/>
          <a:ea typeface="+mn-ea"/>
          <a:cs typeface="+mn-cs"/>
        </a:defRPr>
      </a:lvl4pPr>
      <a:lvl5pPr marL="4336816" algn="l" defTabSz="2168408" rtl="0" eaLnBrk="1" latinLnBrk="0" hangingPunct="1">
        <a:defRPr sz="4300" kern="1200">
          <a:solidFill>
            <a:schemeClr val="tx1"/>
          </a:solidFill>
          <a:latin typeface="+mn-lt"/>
          <a:ea typeface="+mn-ea"/>
          <a:cs typeface="+mn-cs"/>
        </a:defRPr>
      </a:lvl5pPr>
      <a:lvl6pPr marL="5421020" algn="l" defTabSz="2168408" rtl="0" eaLnBrk="1" latinLnBrk="0" hangingPunct="1">
        <a:defRPr sz="4300" kern="1200">
          <a:solidFill>
            <a:schemeClr val="tx1"/>
          </a:solidFill>
          <a:latin typeface="+mn-lt"/>
          <a:ea typeface="+mn-ea"/>
          <a:cs typeface="+mn-cs"/>
        </a:defRPr>
      </a:lvl6pPr>
      <a:lvl7pPr marL="6505224" algn="l" defTabSz="2168408" rtl="0" eaLnBrk="1" latinLnBrk="0" hangingPunct="1">
        <a:defRPr sz="4300" kern="1200">
          <a:solidFill>
            <a:schemeClr val="tx1"/>
          </a:solidFill>
          <a:latin typeface="+mn-lt"/>
          <a:ea typeface="+mn-ea"/>
          <a:cs typeface="+mn-cs"/>
        </a:defRPr>
      </a:lvl7pPr>
      <a:lvl8pPr marL="7589429" algn="l" defTabSz="2168408" rtl="0" eaLnBrk="1" latinLnBrk="0" hangingPunct="1">
        <a:defRPr sz="4300" kern="1200">
          <a:solidFill>
            <a:schemeClr val="tx1"/>
          </a:solidFill>
          <a:latin typeface="+mn-lt"/>
          <a:ea typeface="+mn-ea"/>
          <a:cs typeface="+mn-cs"/>
        </a:defRPr>
      </a:lvl8pPr>
      <a:lvl9pPr marL="8673633" algn="l" defTabSz="216840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png"/><Relationship Id="rId5" Type="http://schemas.openxmlformats.org/officeDocument/2006/relationships/hyperlink" Target="http://www.teses.usp.br/teses/disponiveis/11/11146/tde-16052013-162931/pt-br.php" TargetMode="External"/><Relationship Id="rId6" Type="http://schemas.openxmlformats.org/officeDocument/2006/relationships/hyperlink" Target="http://edis.ifas.ufl.edu/in686" TargetMode="External"/><Relationship Id="rId7" Type="http://schemas.openxmlformats.org/officeDocument/2006/relationships/hyperlink" Target="http://swfrec.ifas.ufl.edu/programs/entomology/hlb_db.php" TargetMode="External"/><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1"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334893" y="3778884"/>
            <a:ext cx="9236075" cy="11765916"/>
          </a:xfrm>
          <a:prstGeom prst="roundRect">
            <a:avLst>
              <a:gd name="adj" fmla="val 666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graphicFrame>
        <p:nvGraphicFramePr>
          <p:cNvPr id="52" name="Chart 51"/>
          <p:cNvGraphicFramePr/>
          <p:nvPr>
            <p:extLst>
              <p:ext uri="{D42A27DB-BD31-4B8C-83A1-F6EECF244321}">
                <p14:modId xmlns:p14="http://schemas.microsoft.com/office/powerpoint/2010/main" val="3659029787"/>
              </p:ext>
            </p:extLst>
          </p:nvPr>
        </p:nvGraphicFramePr>
        <p:xfrm>
          <a:off x="22200155" y="6042615"/>
          <a:ext cx="6073029" cy="678478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914400" y="533400"/>
            <a:ext cx="28627422" cy="303597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sp>
        <p:nvSpPr>
          <p:cNvPr id="2051" name="TextBox 4"/>
          <p:cNvSpPr txBox="1">
            <a:spLocks noChangeArrowheads="1"/>
          </p:cNvSpPr>
          <p:nvPr/>
        </p:nvSpPr>
        <p:spPr bwMode="auto">
          <a:xfrm>
            <a:off x="8402015" y="936580"/>
            <a:ext cx="2110130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2500"/>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6500" b="1" dirty="0"/>
              <a:t>The Asian citrus psyllid, </a:t>
            </a:r>
            <a:r>
              <a:rPr lang="en-US" sz="6500" b="1" i="1" dirty="0"/>
              <a:t>Diaphorina citri:</a:t>
            </a:r>
          </a:p>
          <a:p>
            <a:pPr eaLnBrk="1" hangingPunct="1"/>
            <a:r>
              <a:rPr lang="en-US" sz="5400" b="1" dirty="0" smtClean="0"/>
              <a:t>‘Insecticide Resistance Management’ is the Basis of a Successful </a:t>
            </a:r>
            <a:r>
              <a:rPr lang="en-US" sz="5400" b="1" dirty="0"/>
              <a:t>IPM </a:t>
            </a:r>
            <a:r>
              <a:rPr lang="en-US" sz="5400" b="1" dirty="0" smtClean="0"/>
              <a:t>Program </a:t>
            </a:r>
            <a:endParaRPr lang="en-US" sz="5400" b="1" dirty="0"/>
          </a:p>
        </p:txBody>
      </p:sp>
      <p:sp>
        <p:nvSpPr>
          <p:cNvPr id="6" name="TextBox 5"/>
          <p:cNvSpPr txBox="1"/>
          <p:nvPr/>
        </p:nvSpPr>
        <p:spPr>
          <a:xfrm>
            <a:off x="24879686" y="2859088"/>
            <a:ext cx="4210050" cy="646112"/>
          </a:xfrm>
          <a:prstGeom prst="rect">
            <a:avLst/>
          </a:prstGeom>
          <a:noFill/>
        </p:spPr>
        <p:txBody>
          <a:bodyPr wrap="none">
            <a:spAutoFit/>
          </a:bodyPr>
          <a:lstStyle/>
          <a:p>
            <a:pPr defTabSz="2168408" fontAlgn="auto">
              <a:spcBef>
                <a:spcPts val="0"/>
              </a:spcBef>
              <a:spcAft>
                <a:spcPts val="0"/>
              </a:spcAft>
              <a:defRPr/>
            </a:pPr>
            <a:r>
              <a:rPr lang="en-US" sz="3600" b="1" dirty="0">
                <a:solidFill>
                  <a:schemeClr val="accent3">
                    <a:lumMod val="50000"/>
                  </a:schemeClr>
                </a:solidFill>
                <a:latin typeface="+mn-lt"/>
                <a:cs typeface="+mn-cs"/>
              </a:rPr>
              <a:t>www.irac-online.org </a:t>
            </a:r>
          </a:p>
        </p:txBody>
      </p:sp>
      <p:sp>
        <p:nvSpPr>
          <p:cNvPr id="7" name="Rounded Rectangle 6"/>
          <p:cNvSpPr/>
          <p:nvPr/>
        </p:nvSpPr>
        <p:spPr>
          <a:xfrm>
            <a:off x="914400" y="3778884"/>
            <a:ext cx="9236075" cy="16459200"/>
          </a:xfrm>
          <a:prstGeom prst="roundRect">
            <a:avLst>
              <a:gd name="adj" fmla="val 3118"/>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sp>
        <p:nvSpPr>
          <p:cNvPr id="8" name="Rounded Rectangle 7"/>
          <p:cNvSpPr/>
          <p:nvPr/>
        </p:nvSpPr>
        <p:spPr>
          <a:xfrm>
            <a:off x="10553700" y="3805238"/>
            <a:ext cx="9236075" cy="7243762"/>
          </a:xfrm>
          <a:prstGeom prst="roundRect">
            <a:avLst>
              <a:gd name="adj" fmla="val 519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168408" fontAlgn="auto">
              <a:spcBef>
                <a:spcPts val="0"/>
              </a:spcBef>
              <a:spcAft>
                <a:spcPts val="0"/>
              </a:spcAft>
              <a:defRPr/>
            </a:pPr>
            <a:endParaRPr lang="en-US" dirty="0"/>
          </a:p>
        </p:txBody>
      </p:sp>
      <p:sp>
        <p:nvSpPr>
          <p:cNvPr id="13" name="Rounded Rectangle 12"/>
          <p:cNvSpPr/>
          <p:nvPr/>
        </p:nvSpPr>
        <p:spPr>
          <a:xfrm>
            <a:off x="914400" y="3774122"/>
            <a:ext cx="9228138" cy="762000"/>
          </a:xfrm>
          <a:prstGeom prst="roundRect">
            <a:avLst>
              <a:gd name="adj" fmla="val 28545"/>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effectLst>
                  <a:outerShdw blurRad="38100" dist="38100" dir="2700000" algn="tl">
                    <a:srgbClr val="000000">
                      <a:alpha val="43137"/>
                    </a:srgbClr>
                  </a:outerShdw>
                </a:effectLst>
              </a:rPr>
              <a:t>Introduction and Biology </a:t>
            </a:r>
          </a:p>
        </p:txBody>
      </p:sp>
      <p:sp>
        <p:nvSpPr>
          <p:cNvPr id="2057" name="TextBox 13"/>
          <p:cNvSpPr txBox="1">
            <a:spLocks noChangeArrowheads="1"/>
          </p:cNvSpPr>
          <p:nvPr/>
        </p:nvSpPr>
        <p:spPr bwMode="auto">
          <a:xfrm>
            <a:off x="917575" y="4551997"/>
            <a:ext cx="9234488" cy="466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a:p>
            <a:pPr eaLnBrk="1" hangingPunct="1"/>
            <a:endParaRPr lang="en-US" sz="2700" dirty="0"/>
          </a:p>
        </p:txBody>
      </p:sp>
      <p:pic>
        <p:nvPicPr>
          <p:cNvPr id="2058" name="Picture 3" descr="C:\Users\AREVALH\AppData\Local\Temp\notesF9357B\IRAC logo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83223"/>
            <a:ext cx="65627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676400" y="2753311"/>
            <a:ext cx="6723063" cy="554037"/>
          </a:xfrm>
          <a:prstGeom prst="rect">
            <a:avLst/>
          </a:prstGeom>
          <a:noFill/>
        </p:spPr>
        <p:txBody>
          <a:bodyPr wrap="none">
            <a:spAutoFit/>
          </a:bodyPr>
          <a:lstStyle/>
          <a:p>
            <a:pPr defTabSz="2168408" fontAlgn="auto">
              <a:spcBef>
                <a:spcPts val="0"/>
              </a:spcBef>
              <a:spcAft>
                <a:spcPts val="0"/>
              </a:spcAft>
              <a:defRPr/>
            </a:pPr>
            <a:r>
              <a:rPr lang="en-US" sz="3000" b="1" dirty="0">
                <a:solidFill>
                  <a:schemeClr val="accent3">
                    <a:lumMod val="50000"/>
                  </a:schemeClr>
                </a:solidFill>
                <a:latin typeface="+mn-lt"/>
                <a:cs typeface="+mn-cs"/>
              </a:rPr>
              <a:t>Insecticide Resistance Action Committee </a:t>
            </a:r>
          </a:p>
        </p:txBody>
      </p:sp>
      <p:sp>
        <p:nvSpPr>
          <p:cNvPr id="20" name="Rounded Rectangle 19"/>
          <p:cNvSpPr/>
          <p:nvPr/>
        </p:nvSpPr>
        <p:spPr>
          <a:xfrm>
            <a:off x="20345400" y="15849600"/>
            <a:ext cx="9220200" cy="4388484"/>
          </a:xfrm>
          <a:prstGeom prst="roundRect">
            <a:avLst>
              <a:gd name="adj" fmla="val 666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sp>
        <p:nvSpPr>
          <p:cNvPr id="21" name="Rounded Rectangle 20"/>
          <p:cNvSpPr/>
          <p:nvPr/>
        </p:nvSpPr>
        <p:spPr>
          <a:xfrm>
            <a:off x="10554649" y="3761096"/>
            <a:ext cx="9245600" cy="762000"/>
          </a:xfrm>
          <a:prstGeom prst="roundRect">
            <a:avLst>
              <a:gd name="adj" fmla="val 24925"/>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effectLst>
                  <a:outerShdw blurRad="38100" dist="38100" dir="2700000" algn="tl">
                    <a:srgbClr val="000000">
                      <a:alpha val="43137"/>
                    </a:srgbClr>
                  </a:outerShdw>
                </a:effectLst>
              </a:rPr>
              <a:t>Resistance to Insecticides</a:t>
            </a:r>
          </a:p>
        </p:txBody>
      </p:sp>
      <p:sp>
        <p:nvSpPr>
          <p:cNvPr id="2237" name="TextBox 23"/>
          <p:cNvSpPr txBox="1">
            <a:spLocks noChangeArrowheads="1"/>
          </p:cNvSpPr>
          <p:nvPr/>
        </p:nvSpPr>
        <p:spPr bwMode="auto">
          <a:xfrm>
            <a:off x="1676400" y="13691606"/>
            <a:ext cx="784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algn="just" eaLnBrk="1" hangingPunct="1"/>
            <a:r>
              <a:rPr lang="en-US" sz="1800" b="1" dirty="0"/>
              <a:t>Fig. 1: (a.) Adult of </a:t>
            </a:r>
            <a:r>
              <a:rPr lang="en-US" sz="1800" b="1" i="1" dirty="0"/>
              <a:t>D. citri </a:t>
            </a:r>
            <a:r>
              <a:rPr lang="en-US" sz="1800" b="1" dirty="0"/>
              <a:t>feeding on a young orange leave.  (b.) </a:t>
            </a:r>
            <a:r>
              <a:rPr lang="en-US" sz="1800" b="1" dirty="0" smtClean="0"/>
              <a:t>HLB</a:t>
            </a:r>
            <a:r>
              <a:rPr lang="en-US" sz="1800" b="1" dirty="0"/>
              <a:t>-</a:t>
            </a:r>
            <a:r>
              <a:rPr lang="en-US" sz="1800" b="1" dirty="0" smtClean="0"/>
              <a:t>infected </a:t>
            </a:r>
            <a:r>
              <a:rPr lang="en-US" sz="1800" b="1" dirty="0"/>
              <a:t>trees: asymptomatic (left) and symptomatic (right). Notice fruits on the ground, leaf coloration, and dieback </a:t>
            </a:r>
            <a:r>
              <a:rPr lang="en-US" sz="1800" b="1" dirty="0" smtClean="0"/>
              <a:t>are more </a:t>
            </a:r>
            <a:r>
              <a:rPr lang="en-US" sz="1800" b="1" dirty="0"/>
              <a:t>prominent on the symptomatic </a:t>
            </a:r>
            <a:r>
              <a:rPr lang="en-US" sz="1800" b="1" dirty="0" smtClean="0"/>
              <a:t>plant. </a:t>
            </a:r>
            <a:endParaRPr lang="en-US" sz="1800" b="1" dirty="0"/>
          </a:p>
        </p:txBody>
      </p:sp>
      <p:sp>
        <p:nvSpPr>
          <p:cNvPr id="2063" name="TextBox 25"/>
          <p:cNvSpPr txBox="1">
            <a:spLocks noChangeArrowheads="1"/>
          </p:cNvSpPr>
          <p:nvPr/>
        </p:nvSpPr>
        <p:spPr bwMode="auto">
          <a:xfrm>
            <a:off x="10744200" y="4664656"/>
            <a:ext cx="891236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4300">
                <a:solidFill>
                  <a:schemeClr val="tx1"/>
                </a:solidFill>
                <a:latin typeface="Calibri" pitchFamily="34" charset="0"/>
                <a:cs typeface="Arial" charset="0"/>
              </a:defRPr>
            </a:lvl1pPr>
            <a:lvl2pPr marL="742950" indent="-285750" defTabSz="457200" eaLnBrk="0" hangingPunct="0">
              <a:defRPr sz="4300">
                <a:solidFill>
                  <a:schemeClr val="tx1"/>
                </a:solidFill>
                <a:latin typeface="Calibri" pitchFamily="34" charset="0"/>
                <a:cs typeface="Arial" charset="0"/>
              </a:defRPr>
            </a:lvl2pPr>
            <a:lvl3pPr marL="1143000" indent="-228600" defTabSz="457200" eaLnBrk="0" hangingPunct="0">
              <a:defRPr sz="4300">
                <a:solidFill>
                  <a:schemeClr val="tx1"/>
                </a:solidFill>
                <a:latin typeface="Calibri" pitchFamily="34" charset="0"/>
                <a:cs typeface="Arial" charset="0"/>
              </a:defRPr>
            </a:lvl3pPr>
            <a:lvl4pPr marL="1600200" indent="-228600" defTabSz="457200" eaLnBrk="0" hangingPunct="0">
              <a:defRPr sz="4300">
                <a:solidFill>
                  <a:schemeClr val="tx1"/>
                </a:solidFill>
                <a:latin typeface="Calibri" pitchFamily="34" charset="0"/>
                <a:cs typeface="Arial" charset="0"/>
              </a:defRPr>
            </a:lvl4pPr>
            <a:lvl5pPr marL="2057400" indent="-228600" defTabSz="457200" eaLnBrk="0" hangingPunct="0">
              <a:defRPr sz="4300">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sz="4300">
                <a:solidFill>
                  <a:schemeClr val="tx1"/>
                </a:solidFill>
                <a:latin typeface="Calibri" pitchFamily="34" charset="0"/>
                <a:cs typeface="Arial" charset="0"/>
              </a:defRPr>
            </a:lvl9pPr>
          </a:lstStyle>
          <a:p>
            <a:pPr algn="just"/>
            <a:r>
              <a:rPr lang="en-US" sz="2500" dirty="0" smtClean="0"/>
              <a:t>Various </a:t>
            </a:r>
            <a:r>
              <a:rPr lang="en-US" sz="2500" dirty="0"/>
              <a:t>levels of insecticide susceptibility have been reported in Florida, USA (Table 1). Although the resistance ratios are not </a:t>
            </a:r>
            <a:r>
              <a:rPr lang="en-US" sz="2500" dirty="0" smtClean="0"/>
              <a:t>high </a:t>
            </a:r>
            <a:r>
              <a:rPr lang="en-US" sz="2500" dirty="0"/>
              <a:t>in comparison to those of other pests</a:t>
            </a:r>
            <a:r>
              <a:rPr lang="en-US" sz="2500" dirty="0" smtClean="0"/>
              <a:t>, it is important to be vigilant to prevent the onset of resistance for this pest. The results in table 1 are correlated with elevated </a:t>
            </a:r>
            <a:r>
              <a:rPr lang="en-US" sz="2500" dirty="0"/>
              <a:t>levels </a:t>
            </a:r>
            <a:r>
              <a:rPr lang="en-US" sz="2500" dirty="0" smtClean="0"/>
              <a:t>of detoxifying </a:t>
            </a:r>
            <a:r>
              <a:rPr lang="de-CH" sz="2500" dirty="0" smtClean="0"/>
              <a:t>enzymes </a:t>
            </a:r>
            <a:r>
              <a:rPr lang="de-CH" sz="2500" dirty="0"/>
              <a:t>in both adults and </a:t>
            </a:r>
            <a:r>
              <a:rPr lang="de-CH" sz="2500" dirty="0" smtClean="0"/>
              <a:t>nymphs collected in the field. </a:t>
            </a:r>
            <a:r>
              <a:rPr lang="de-CH" altLang="ja-JP" sz="2500" dirty="0" smtClean="0">
                <a:ea typeface="ＭＳ Ｐゴシック" pitchFamily="34" charset="-128"/>
              </a:rPr>
              <a:t>However</a:t>
            </a:r>
            <a:r>
              <a:rPr lang="de-CH" altLang="ja-JP" sz="2500" dirty="0">
                <a:ea typeface="ＭＳ Ｐゴシック" pitchFamily="34" charset="-128"/>
              </a:rPr>
              <a:t>, ACP carrying HLB were shown to be more </a:t>
            </a:r>
            <a:r>
              <a:rPr lang="de-CH" altLang="ja-JP" sz="2500" dirty="0" smtClean="0">
                <a:ea typeface="ＭＳ Ｐゴシック" pitchFamily="34" charset="-128"/>
              </a:rPr>
              <a:t>sensitive </a:t>
            </a:r>
            <a:r>
              <a:rPr lang="de-CH" altLang="ja-JP" sz="2500" dirty="0">
                <a:ea typeface="ＭＳ Ｐゴシック" pitchFamily="34" charset="-128"/>
              </a:rPr>
              <a:t>to insecticides than non-infected psyllids</a:t>
            </a:r>
            <a:r>
              <a:rPr lang="en-US" sz="2500" dirty="0" smtClean="0"/>
              <a:t>.  In Brazil, no tolerance has been reported</a:t>
            </a:r>
            <a:endParaRPr lang="en-US" sz="2500" dirty="0"/>
          </a:p>
        </p:txBody>
      </p:sp>
      <p:sp>
        <p:nvSpPr>
          <p:cNvPr id="30" name="Rounded Rectangle 29"/>
          <p:cNvSpPr/>
          <p:nvPr/>
        </p:nvSpPr>
        <p:spPr>
          <a:xfrm>
            <a:off x="20345400" y="15773400"/>
            <a:ext cx="9185803" cy="762000"/>
          </a:xfrm>
          <a:prstGeom prst="roundRect">
            <a:avLst>
              <a:gd name="adj" fmla="val 3105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effectLst>
                  <a:outerShdw blurRad="38100" dist="38100" dir="2700000" algn="tl">
                    <a:srgbClr val="000000">
                      <a:alpha val="43137"/>
                    </a:srgbClr>
                  </a:outerShdw>
                </a:effectLst>
              </a:rPr>
              <a:t>Relevant Literature </a:t>
            </a:r>
          </a:p>
        </p:txBody>
      </p:sp>
      <p:sp>
        <p:nvSpPr>
          <p:cNvPr id="2065" name="TextBox 30"/>
          <p:cNvSpPr txBox="1">
            <a:spLocks noChangeArrowheads="1"/>
          </p:cNvSpPr>
          <p:nvPr/>
        </p:nvSpPr>
        <p:spPr bwMode="auto">
          <a:xfrm>
            <a:off x="20401585" y="16613136"/>
            <a:ext cx="90678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0100" indent="-800100" defTabSz="457200" eaLnBrk="0" hangingPunct="0">
              <a:defRPr sz="4300">
                <a:solidFill>
                  <a:schemeClr val="tx1"/>
                </a:solidFill>
                <a:latin typeface="Calibri" pitchFamily="34" charset="0"/>
                <a:cs typeface="Arial" charset="0"/>
              </a:defRPr>
            </a:lvl1pPr>
            <a:lvl2pPr marL="742950" indent="-285750" defTabSz="457200" eaLnBrk="0" hangingPunct="0">
              <a:defRPr sz="4300">
                <a:solidFill>
                  <a:schemeClr val="tx1"/>
                </a:solidFill>
                <a:latin typeface="Calibri" pitchFamily="34" charset="0"/>
                <a:cs typeface="Arial" charset="0"/>
              </a:defRPr>
            </a:lvl2pPr>
            <a:lvl3pPr marL="1143000" indent="-228600" defTabSz="457200" eaLnBrk="0" hangingPunct="0">
              <a:defRPr sz="4300">
                <a:solidFill>
                  <a:schemeClr val="tx1"/>
                </a:solidFill>
                <a:latin typeface="Calibri" pitchFamily="34" charset="0"/>
                <a:cs typeface="Arial" charset="0"/>
              </a:defRPr>
            </a:lvl3pPr>
            <a:lvl4pPr marL="1600200" indent="-228600" defTabSz="457200" eaLnBrk="0" hangingPunct="0">
              <a:defRPr sz="4300">
                <a:solidFill>
                  <a:schemeClr val="tx1"/>
                </a:solidFill>
                <a:latin typeface="Calibri" pitchFamily="34" charset="0"/>
                <a:cs typeface="Arial" charset="0"/>
              </a:defRPr>
            </a:lvl4pPr>
            <a:lvl5pPr marL="2057400" indent="-228600" defTabSz="457200" eaLnBrk="0" hangingPunct="0">
              <a:defRPr sz="4300">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spcBef>
                <a:spcPts val="600"/>
              </a:spcBef>
            </a:pPr>
            <a:r>
              <a:rPr lang="en-US" sz="1600" b="1" dirty="0" smtClean="0"/>
              <a:t>Poltronieri, A.S. </a:t>
            </a:r>
            <a:r>
              <a:rPr lang="en-US" sz="1600" dirty="0" smtClean="0"/>
              <a:t>2013. </a:t>
            </a:r>
            <a:r>
              <a:rPr lang="pt-BR" sz="1600" dirty="0"/>
              <a:t>Bases para o manejo da resistência de </a:t>
            </a:r>
            <a:r>
              <a:rPr lang="pt-BR" sz="1600" i="1" dirty="0"/>
              <a:t>Diaphorina citri</a:t>
            </a:r>
            <a:r>
              <a:rPr lang="pt-BR" sz="1600" dirty="0"/>
              <a:t> (Hemiptera: Liviidae) ao inseticida neonicotinoide imidacloprid em pomares de </a:t>
            </a:r>
            <a:r>
              <a:rPr lang="pt-BR" sz="1600" dirty="0" smtClean="0"/>
              <a:t>citros. PhD thesis</a:t>
            </a:r>
            <a:r>
              <a:rPr lang="pt-BR" sz="1600" dirty="0"/>
              <a:t>. Escola Superior de Agricultura Luiz de </a:t>
            </a:r>
            <a:r>
              <a:rPr lang="pt-BR" sz="1600" dirty="0" smtClean="0"/>
              <a:t>Queiroz. Universidade de São Paulo. </a:t>
            </a:r>
            <a:r>
              <a:rPr lang="en-US" sz="1600" u="sng" dirty="0">
                <a:hlinkClick r:id="rId5"/>
              </a:rPr>
              <a:t>http://www.teses.usp.br/teses/disponiveis/11/11146/tde-16052013-162931/pt-br.php</a:t>
            </a:r>
            <a:r>
              <a:rPr lang="en-US" sz="1600" dirty="0"/>
              <a:t> </a:t>
            </a:r>
            <a:endParaRPr lang="en-US" sz="1600" dirty="0" smtClean="0"/>
          </a:p>
          <a:p>
            <a:pPr eaLnBrk="1" hangingPunct="1">
              <a:spcBef>
                <a:spcPts val="600"/>
              </a:spcBef>
            </a:pPr>
            <a:r>
              <a:rPr lang="en-US" sz="1600" b="1" dirty="0" smtClean="0"/>
              <a:t>Rogers</a:t>
            </a:r>
            <a:r>
              <a:rPr lang="en-US" sz="1600" b="1" dirty="0"/>
              <a:t>, M.E., P.A. Stansly, L.L. Stelinski. </a:t>
            </a:r>
            <a:r>
              <a:rPr lang="en-US" sz="1600" dirty="0"/>
              <a:t>2012. 2012 Florida Citrus Pest Management Guide: Asian Citrus Psyllid and Citrus Leaf Miner .  IFAS –University of Florida . ENY-734 . </a:t>
            </a:r>
            <a:r>
              <a:rPr lang="en-US" sz="1600" dirty="0">
                <a:hlinkClick r:id="rId6"/>
              </a:rPr>
              <a:t>http://edis.ifas.ufl.edu/in686</a:t>
            </a:r>
            <a:r>
              <a:rPr lang="en-US" sz="1600" dirty="0"/>
              <a:t> </a:t>
            </a:r>
          </a:p>
          <a:p>
            <a:pPr eaLnBrk="1" hangingPunct="1">
              <a:spcBef>
                <a:spcPts val="600"/>
              </a:spcBef>
            </a:pPr>
            <a:r>
              <a:rPr lang="en-US" sz="1600" b="1" dirty="0" smtClean="0"/>
              <a:t>*Tiwari</a:t>
            </a:r>
            <a:r>
              <a:rPr lang="en-US" sz="1600" b="1" dirty="0"/>
              <a:t>, S., R.S. Mann, M.E. Rogers, L.L. Stelinski. </a:t>
            </a:r>
            <a:r>
              <a:rPr lang="en-US" sz="1600" dirty="0"/>
              <a:t>2011. Insecticide Resistance in Field Populations of Asian Citrus Psillid in Florida. Pest Management Science 67: </a:t>
            </a:r>
            <a:r>
              <a:rPr lang="en-US" sz="1600" dirty="0" smtClean="0"/>
              <a:t>1258-1268</a:t>
            </a:r>
          </a:p>
          <a:p>
            <a:pPr eaLnBrk="1" hangingPunct="1">
              <a:spcBef>
                <a:spcPts val="600"/>
              </a:spcBef>
            </a:pPr>
            <a:r>
              <a:rPr lang="en-US" sz="1600" b="1" dirty="0"/>
              <a:t>Vanaclocha. P., H. A. Arevalo, A.B. Fraulo, G. Snyder, and P. A. Stansly. </a:t>
            </a:r>
            <a:r>
              <a:rPr lang="en-US" sz="1600" dirty="0"/>
              <a:t>2011. Citrus Greening Bibliographical Database. University of Florida.  </a:t>
            </a:r>
            <a:r>
              <a:rPr lang="en-US" sz="1600" dirty="0">
                <a:hlinkClick r:id="rId7"/>
              </a:rPr>
              <a:t>http://swfrec.ifas.ufl.edu/programs/entomology/hlb_db.php  </a:t>
            </a:r>
            <a:endParaRPr lang="en-US" sz="1600" dirty="0" smtClean="0"/>
          </a:p>
          <a:p>
            <a:pPr eaLnBrk="1" hangingPunct="1">
              <a:spcBef>
                <a:spcPts val="600"/>
              </a:spcBef>
            </a:pPr>
            <a:endParaRPr lang="en-US" sz="400" dirty="0"/>
          </a:p>
          <a:p>
            <a:pPr eaLnBrk="1" hangingPunct="1">
              <a:spcBef>
                <a:spcPts val="600"/>
              </a:spcBef>
            </a:pPr>
            <a:r>
              <a:rPr lang="en-US" sz="1600" dirty="0" smtClean="0"/>
              <a:t>* Provisional method used by IRAC to evaluate insecticide susceptibility by Asian citrus psyllid </a:t>
            </a:r>
            <a:endParaRPr lang="en-US" sz="1600" dirty="0"/>
          </a:p>
        </p:txBody>
      </p:sp>
      <p:graphicFrame>
        <p:nvGraphicFramePr>
          <p:cNvPr id="28" name="Table 27"/>
          <p:cNvGraphicFramePr>
            <a:graphicFrameLocks noGrp="1"/>
          </p:cNvGraphicFramePr>
          <p:nvPr>
            <p:extLst>
              <p:ext uri="{D42A27DB-BD31-4B8C-83A1-F6EECF244321}">
                <p14:modId xmlns:p14="http://schemas.microsoft.com/office/powerpoint/2010/main" val="3884442705"/>
              </p:ext>
            </p:extLst>
          </p:nvPr>
        </p:nvGraphicFramePr>
        <p:xfrm>
          <a:off x="10668000" y="9071833"/>
          <a:ext cx="8991598" cy="1670831"/>
        </p:xfrm>
        <a:graphic>
          <a:graphicData uri="http://schemas.openxmlformats.org/drawingml/2006/table">
            <a:tbl>
              <a:tblPr firstRow="1" bandRow="1">
                <a:tableStyleId>{F5AB1C69-6EDB-4FF4-983F-18BD219EF322}</a:tableStyleId>
              </a:tblPr>
              <a:tblGrid>
                <a:gridCol w="1284514"/>
                <a:gridCol w="1284514"/>
                <a:gridCol w="1284514"/>
                <a:gridCol w="1284514"/>
                <a:gridCol w="1284514"/>
                <a:gridCol w="1284514"/>
                <a:gridCol w="1284514"/>
              </a:tblGrid>
              <a:tr h="683599">
                <a:tc>
                  <a:txBody>
                    <a:bodyPr/>
                    <a:lstStyle/>
                    <a:p>
                      <a:pPr algn="ctr"/>
                      <a:endParaRPr lang="en-US" sz="1500" dirty="0" smtClean="0"/>
                    </a:p>
                    <a:p>
                      <a:pPr algn="ctr"/>
                      <a:endParaRPr lang="en-US" sz="1500" dirty="0"/>
                    </a:p>
                  </a:txBody>
                  <a:tcPr marT="45731" marB="45731" anchor="ctr">
                    <a:solidFill>
                      <a:srgbClr val="008000"/>
                    </a:solidFill>
                  </a:tcPr>
                </a:tc>
                <a:tc>
                  <a:txBody>
                    <a:bodyPr/>
                    <a:lstStyle/>
                    <a:p>
                      <a:pPr algn="ctr"/>
                      <a:r>
                        <a:rPr lang="en-US" sz="1500" b="1" dirty="0" smtClean="0"/>
                        <a:t>imidacloprid</a:t>
                      </a:r>
                      <a:endParaRPr lang="en-US" sz="1500" b="1" dirty="0"/>
                    </a:p>
                  </a:txBody>
                  <a:tcPr marT="45731" marB="45731" anchor="ctr">
                    <a:solidFill>
                      <a:srgbClr val="008000"/>
                    </a:solidFill>
                  </a:tcPr>
                </a:tc>
                <a:tc>
                  <a:txBody>
                    <a:bodyPr/>
                    <a:lstStyle/>
                    <a:p>
                      <a:pPr algn="ctr"/>
                      <a:r>
                        <a:rPr lang="en-US" sz="1400" b="1" dirty="0" smtClean="0"/>
                        <a:t>chlorpyrifos</a:t>
                      </a:r>
                      <a:endParaRPr lang="en-US" sz="1400" b="1" dirty="0"/>
                    </a:p>
                  </a:txBody>
                  <a:tcPr marT="45731" marB="45731" anchor="ctr">
                    <a:solidFill>
                      <a:srgbClr val="008000"/>
                    </a:solidFill>
                  </a:tcPr>
                </a:tc>
                <a:tc>
                  <a:txBody>
                    <a:bodyPr/>
                    <a:lstStyle/>
                    <a:p>
                      <a:pPr algn="ctr"/>
                      <a:r>
                        <a:rPr lang="en-US" sz="1400" b="1" dirty="0" smtClean="0"/>
                        <a:t>thiamethoxam</a:t>
                      </a:r>
                      <a:endParaRPr lang="en-US" sz="1400" b="1" dirty="0"/>
                    </a:p>
                  </a:txBody>
                  <a:tcPr marT="45731" marB="45731" anchor="ctr">
                    <a:solidFill>
                      <a:srgbClr val="008000"/>
                    </a:solidFill>
                  </a:tcPr>
                </a:tc>
                <a:tc>
                  <a:txBody>
                    <a:bodyPr/>
                    <a:lstStyle/>
                    <a:p>
                      <a:pPr algn="ctr"/>
                      <a:r>
                        <a:rPr lang="en-US" sz="1400" b="1" dirty="0" smtClean="0"/>
                        <a:t>malathion</a:t>
                      </a:r>
                      <a:endParaRPr lang="en-US" sz="1400" b="1" dirty="0"/>
                    </a:p>
                  </a:txBody>
                  <a:tcPr marT="45731" marB="45731" anchor="ctr">
                    <a:solidFill>
                      <a:srgbClr val="008000"/>
                    </a:solidFill>
                  </a:tcPr>
                </a:tc>
                <a:tc>
                  <a:txBody>
                    <a:bodyPr/>
                    <a:lstStyle/>
                    <a:p>
                      <a:pPr algn="ctr"/>
                      <a:r>
                        <a:rPr lang="en-US" sz="1500" b="1" dirty="0" smtClean="0"/>
                        <a:t>carbaryl</a:t>
                      </a:r>
                      <a:endParaRPr lang="en-US" sz="1500" b="1" dirty="0"/>
                    </a:p>
                  </a:txBody>
                  <a:tcPr marT="45731" marB="45731" anchor="ctr">
                    <a:solidFill>
                      <a:srgbClr val="008000"/>
                    </a:solidFill>
                  </a:tcPr>
                </a:tc>
                <a:tc>
                  <a:txBody>
                    <a:bodyPr/>
                    <a:lstStyle/>
                    <a:p>
                      <a:pPr algn="ctr"/>
                      <a:r>
                        <a:rPr lang="en-US" sz="1500" b="1" dirty="0" smtClean="0"/>
                        <a:t>spinetoram</a:t>
                      </a:r>
                      <a:endParaRPr lang="en-US" sz="1500" b="1" dirty="0"/>
                    </a:p>
                  </a:txBody>
                  <a:tcPr marT="45731" marB="45731" anchor="ctr">
                    <a:solidFill>
                      <a:srgbClr val="008000"/>
                    </a:solidFill>
                  </a:tcPr>
                </a:tc>
              </a:tr>
              <a:tr h="493616">
                <a:tc>
                  <a:txBody>
                    <a:bodyPr/>
                    <a:lstStyle/>
                    <a:p>
                      <a:pPr algn="ctr"/>
                      <a:r>
                        <a:rPr lang="en-US" sz="1500" dirty="0" smtClean="0"/>
                        <a:t>RR</a:t>
                      </a:r>
                      <a:r>
                        <a:rPr lang="en-US" sz="1200" dirty="0" smtClean="0"/>
                        <a:t>50</a:t>
                      </a:r>
                      <a:r>
                        <a:rPr lang="en-US" sz="1500" dirty="0" smtClean="0"/>
                        <a:t> adults</a:t>
                      </a:r>
                      <a:endParaRPr lang="en-US" sz="1500" dirty="0"/>
                    </a:p>
                  </a:txBody>
                  <a:tcPr marT="45731" marB="45731" anchor="ctr"/>
                </a:tc>
                <a:tc>
                  <a:txBody>
                    <a:bodyPr/>
                    <a:lstStyle/>
                    <a:p>
                      <a:pPr algn="ctr"/>
                      <a:r>
                        <a:rPr lang="en-US" sz="2000" dirty="0" smtClean="0"/>
                        <a:t>35X</a:t>
                      </a:r>
                      <a:endParaRPr lang="en-US" sz="2000" dirty="0"/>
                    </a:p>
                  </a:txBody>
                  <a:tcPr marT="45731" marB="45731" anchor="ctr"/>
                </a:tc>
                <a:tc>
                  <a:txBody>
                    <a:bodyPr/>
                    <a:lstStyle/>
                    <a:p>
                      <a:pPr algn="ctr"/>
                      <a:r>
                        <a:rPr lang="en-US" sz="2000" dirty="0" smtClean="0"/>
                        <a:t>18X</a:t>
                      </a:r>
                      <a:endParaRPr lang="en-US" sz="2000" dirty="0"/>
                    </a:p>
                  </a:txBody>
                  <a:tcPr marT="45731" marB="45731" anchor="ctr"/>
                </a:tc>
                <a:tc>
                  <a:txBody>
                    <a:bodyPr/>
                    <a:lstStyle/>
                    <a:p>
                      <a:pPr algn="ctr"/>
                      <a:r>
                        <a:rPr lang="en-US" sz="2000" dirty="0" smtClean="0"/>
                        <a:t>15X</a:t>
                      </a:r>
                      <a:endParaRPr lang="en-US" sz="2000" dirty="0"/>
                    </a:p>
                  </a:txBody>
                  <a:tcPr marT="45731" marB="45731" anchor="ctr"/>
                </a:tc>
                <a:tc>
                  <a:txBody>
                    <a:bodyPr/>
                    <a:lstStyle/>
                    <a:p>
                      <a:pPr algn="ctr"/>
                      <a:r>
                        <a:rPr lang="en-US" sz="2000" dirty="0" smtClean="0"/>
                        <a:t>5X</a:t>
                      </a:r>
                      <a:endParaRPr lang="en-US" sz="2000" dirty="0"/>
                    </a:p>
                  </a:txBody>
                  <a:tcPr marT="45731" marB="45731" anchor="ctr"/>
                </a:tc>
                <a:tc>
                  <a:txBody>
                    <a:bodyPr/>
                    <a:lstStyle/>
                    <a:p>
                      <a:pPr algn="ctr"/>
                      <a:r>
                        <a:rPr lang="en-US" sz="2000" dirty="0" smtClean="0"/>
                        <a:t>3X</a:t>
                      </a:r>
                      <a:endParaRPr lang="en-US" sz="2000" dirty="0"/>
                    </a:p>
                  </a:txBody>
                  <a:tcPr marT="45731" marB="45731" anchor="ctr"/>
                </a:tc>
                <a:tc>
                  <a:txBody>
                    <a:bodyPr/>
                    <a:lstStyle/>
                    <a:p>
                      <a:pPr algn="ctr"/>
                      <a:r>
                        <a:rPr lang="en-US" sz="2000" dirty="0" smtClean="0"/>
                        <a:t>2X</a:t>
                      </a:r>
                      <a:endParaRPr lang="en-US" sz="2000" dirty="0"/>
                    </a:p>
                  </a:txBody>
                  <a:tcPr marT="45731" marB="45731" anchor="ctr"/>
                </a:tc>
              </a:tr>
              <a:tr h="493616">
                <a:tc>
                  <a:txBody>
                    <a:bodyPr/>
                    <a:lstStyle/>
                    <a:p>
                      <a:pPr marL="0" marR="0" indent="0" algn="ctr" defTabSz="2168408" rtl="0" eaLnBrk="1" fontAlgn="auto" latinLnBrk="0" hangingPunct="1">
                        <a:lnSpc>
                          <a:spcPct val="100000"/>
                        </a:lnSpc>
                        <a:spcBef>
                          <a:spcPts val="0"/>
                        </a:spcBef>
                        <a:spcAft>
                          <a:spcPts val="0"/>
                        </a:spcAft>
                        <a:buClrTx/>
                        <a:buSzTx/>
                        <a:buFontTx/>
                        <a:buNone/>
                        <a:tabLst/>
                        <a:defRPr/>
                      </a:pPr>
                      <a:r>
                        <a:rPr lang="en-US" sz="1500" dirty="0" smtClean="0"/>
                        <a:t>RR</a:t>
                      </a:r>
                      <a:r>
                        <a:rPr lang="en-US" sz="1200" dirty="0" smtClean="0"/>
                        <a:t>50</a:t>
                      </a:r>
                      <a:r>
                        <a:rPr lang="en-US" sz="1500" dirty="0" smtClean="0"/>
                        <a:t> nymphs</a:t>
                      </a:r>
                    </a:p>
                  </a:txBody>
                  <a:tcPr marT="45731" marB="45731" anchor="ctr"/>
                </a:tc>
                <a:tc>
                  <a:txBody>
                    <a:bodyPr/>
                    <a:lstStyle/>
                    <a:p>
                      <a:pPr algn="ctr"/>
                      <a:r>
                        <a:rPr lang="en-US" sz="2000" dirty="0" smtClean="0"/>
                        <a:t>4X</a:t>
                      </a:r>
                      <a:endParaRPr lang="en-US" sz="2000" dirty="0"/>
                    </a:p>
                  </a:txBody>
                  <a:tcPr marT="45731" marB="45731" anchor="ctr"/>
                </a:tc>
                <a:tc>
                  <a:txBody>
                    <a:bodyPr/>
                    <a:lstStyle/>
                    <a:p>
                      <a:pPr algn="ctr"/>
                      <a:r>
                        <a:rPr lang="en-US" sz="2000" dirty="0" smtClean="0"/>
                        <a:t>3X</a:t>
                      </a:r>
                      <a:endParaRPr lang="en-US" sz="2000" dirty="0"/>
                    </a:p>
                  </a:txBody>
                  <a:tcPr marT="45731" marB="45731" anchor="ctr"/>
                </a:tc>
                <a:tc>
                  <a:txBody>
                    <a:bodyPr/>
                    <a:lstStyle/>
                    <a:p>
                      <a:pPr algn="ctr"/>
                      <a:r>
                        <a:rPr lang="en-US" sz="2000" dirty="0" smtClean="0"/>
                        <a:t>No tested</a:t>
                      </a:r>
                      <a:endParaRPr lang="en-US" sz="2000" dirty="0"/>
                    </a:p>
                  </a:txBody>
                  <a:tcPr marT="45731" marB="45731" anchor="ctr"/>
                </a:tc>
                <a:tc>
                  <a:txBody>
                    <a:bodyPr/>
                    <a:lstStyle/>
                    <a:p>
                      <a:pPr marL="0" marR="0" indent="0" algn="ctr" defTabSz="2168408" rtl="0" eaLnBrk="1" fontAlgn="auto" latinLnBrk="0" hangingPunct="1">
                        <a:lnSpc>
                          <a:spcPct val="100000"/>
                        </a:lnSpc>
                        <a:spcBef>
                          <a:spcPts val="0"/>
                        </a:spcBef>
                        <a:spcAft>
                          <a:spcPts val="0"/>
                        </a:spcAft>
                        <a:buClrTx/>
                        <a:buSzTx/>
                        <a:buFontTx/>
                        <a:buNone/>
                        <a:tabLst/>
                        <a:defRPr/>
                      </a:pPr>
                      <a:r>
                        <a:rPr lang="en-US" sz="2000" dirty="0" smtClean="0"/>
                        <a:t>No tested</a:t>
                      </a:r>
                    </a:p>
                  </a:txBody>
                  <a:tcPr marT="45731" marB="45731" anchor="ctr"/>
                </a:tc>
                <a:tc>
                  <a:txBody>
                    <a:bodyPr/>
                    <a:lstStyle/>
                    <a:p>
                      <a:pPr algn="ctr"/>
                      <a:r>
                        <a:rPr lang="en-US" sz="2000" dirty="0" smtClean="0"/>
                        <a:t>3X</a:t>
                      </a:r>
                      <a:endParaRPr lang="en-US" sz="2000" dirty="0"/>
                    </a:p>
                  </a:txBody>
                  <a:tcPr marT="45731" marB="45731" anchor="ctr"/>
                </a:tc>
                <a:tc>
                  <a:txBody>
                    <a:bodyPr/>
                    <a:lstStyle/>
                    <a:p>
                      <a:pPr algn="ctr"/>
                      <a:r>
                        <a:rPr lang="en-US" sz="2000" dirty="0" smtClean="0"/>
                        <a:t>6X</a:t>
                      </a:r>
                      <a:endParaRPr lang="en-US" sz="2000" dirty="0"/>
                    </a:p>
                  </a:txBody>
                  <a:tcPr marT="45731" marB="45731" anchor="ctr"/>
                </a:tc>
              </a:tr>
            </a:tbl>
          </a:graphicData>
        </a:graphic>
      </p:graphicFrame>
      <p:sp>
        <p:nvSpPr>
          <p:cNvPr id="2100" name="TextBox 1023"/>
          <p:cNvSpPr txBox="1">
            <a:spLocks noChangeArrowheads="1"/>
          </p:cNvSpPr>
          <p:nvPr/>
        </p:nvSpPr>
        <p:spPr bwMode="auto">
          <a:xfrm>
            <a:off x="10591942" y="8305800"/>
            <a:ext cx="906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Calibri" pitchFamily="34" charset="0"/>
                <a:cs typeface="Arial" charset="0"/>
              </a:defRPr>
            </a:lvl1pPr>
            <a:lvl2pPr marL="742950" indent="-285750" eaLnBrk="0" hangingPunct="0">
              <a:defRPr sz="4300">
                <a:solidFill>
                  <a:schemeClr val="tx1"/>
                </a:solidFill>
                <a:latin typeface="Calibri" pitchFamily="34" charset="0"/>
                <a:cs typeface="Arial" charset="0"/>
              </a:defRPr>
            </a:lvl2pPr>
            <a:lvl3pPr marL="1143000" indent="-228600" eaLnBrk="0" hangingPunct="0">
              <a:defRPr sz="4300">
                <a:solidFill>
                  <a:schemeClr val="tx1"/>
                </a:solidFill>
                <a:latin typeface="Calibri" pitchFamily="34" charset="0"/>
                <a:cs typeface="Arial" charset="0"/>
              </a:defRPr>
            </a:lvl3pPr>
            <a:lvl4pPr marL="1600200" indent="-228600" eaLnBrk="0" hangingPunct="0">
              <a:defRPr sz="4300">
                <a:solidFill>
                  <a:schemeClr val="tx1"/>
                </a:solidFill>
                <a:latin typeface="Calibri" pitchFamily="34" charset="0"/>
                <a:cs typeface="Arial" charset="0"/>
              </a:defRPr>
            </a:lvl4pPr>
            <a:lvl5pPr marL="2057400" indent="-228600" eaLnBrk="0" hangingPunct="0">
              <a:defRPr sz="4300">
                <a:solidFill>
                  <a:schemeClr val="tx1"/>
                </a:solidFill>
                <a:latin typeface="Calibri" pitchFamily="34" charset="0"/>
                <a:cs typeface="Arial" charset="0"/>
              </a:defRPr>
            </a:lvl5pPr>
            <a:lvl6pPr marL="2514600" indent="-228600" defTabSz="2166938"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2166938"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2166938"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2166938"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1800" b="1" dirty="0" smtClean="0"/>
              <a:t>Table </a:t>
            </a:r>
            <a:r>
              <a:rPr lang="en-US" sz="1800" b="1" dirty="0"/>
              <a:t>1: Highest </a:t>
            </a:r>
            <a:r>
              <a:rPr lang="en-US" sz="1800" b="1" dirty="0" smtClean="0"/>
              <a:t>Resistance Ratio 50 (RR</a:t>
            </a:r>
            <a:r>
              <a:rPr lang="en-US" sz="1800" b="1" baseline="-25000" dirty="0" smtClean="0"/>
              <a:t>50</a:t>
            </a:r>
            <a:r>
              <a:rPr lang="en-US" sz="1800" b="1" dirty="0" smtClean="0"/>
              <a:t>) values </a:t>
            </a:r>
            <a:r>
              <a:rPr lang="en-US" sz="1800" b="1" dirty="0"/>
              <a:t>observed on various wild population of </a:t>
            </a:r>
            <a:r>
              <a:rPr lang="en-US" sz="1800" b="1" i="1" dirty="0"/>
              <a:t>D. citri</a:t>
            </a:r>
            <a:r>
              <a:rPr lang="en-US" sz="1800" b="1" dirty="0"/>
              <a:t> in Florida in 2010. (Tiwari et al. 2011)</a:t>
            </a:r>
          </a:p>
        </p:txBody>
      </p:sp>
      <p:sp>
        <p:nvSpPr>
          <p:cNvPr id="35" name="Rounded Rectangle 34"/>
          <p:cNvSpPr/>
          <p:nvPr/>
        </p:nvSpPr>
        <p:spPr>
          <a:xfrm>
            <a:off x="10548938" y="11487784"/>
            <a:ext cx="9236075" cy="8750300"/>
          </a:xfrm>
          <a:prstGeom prst="roundRect">
            <a:avLst>
              <a:gd name="adj" fmla="val 338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endParaRPr lang="en-US" dirty="0"/>
          </a:p>
        </p:txBody>
      </p:sp>
      <p:sp>
        <p:nvSpPr>
          <p:cNvPr id="36" name="Rounded Rectangle 35"/>
          <p:cNvSpPr/>
          <p:nvPr/>
        </p:nvSpPr>
        <p:spPr>
          <a:xfrm>
            <a:off x="10541000" y="11375612"/>
            <a:ext cx="9228138" cy="1349788"/>
          </a:xfrm>
          <a:prstGeom prst="roundRect">
            <a:avLst>
              <a:gd name="adj" fmla="val 21866"/>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smtClean="0">
                <a:solidFill>
                  <a:schemeClr val="bg1"/>
                </a:solidFill>
                <a:effectLst>
                  <a:outerShdw blurRad="38100" dist="38100" dir="2700000" algn="tl">
                    <a:srgbClr val="000000">
                      <a:alpha val="43137"/>
                    </a:srgbClr>
                  </a:outerShdw>
                </a:effectLst>
              </a:rPr>
              <a:t>Integrated ACP Management Guidelines </a:t>
            </a:r>
            <a:endParaRPr lang="en-US" dirty="0">
              <a:solidFill>
                <a:schemeClr val="bg1"/>
              </a:solidFill>
              <a:effectLst>
                <a:outerShdw blurRad="38100" dist="38100" dir="2700000" algn="tl">
                  <a:srgbClr val="000000">
                    <a:alpha val="43137"/>
                  </a:srgbClr>
                </a:outerShdw>
              </a:effectLst>
            </a:endParaRPr>
          </a:p>
        </p:txBody>
      </p:sp>
      <p:sp>
        <p:nvSpPr>
          <p:cNvPr id="2103" name="TextBox 36"/>
          <p:cNvSpPr txBox="1">
            <a:spLocks noChangeArrowheads="1"/>
          </p:cNvSpPr>
          <p:nvPr/>
        </p:nvSpPr>
        <p:spPr bwMode="auto">
          <a:xfrm>
            <a:off x="10781914" y="12552990"/>
            <a:ext cx="8763000" cy="74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algn="just" eaLnBrk="1" hangingPunct="1"/>
            <a:r>
              <a:rPr lang="en-US" sz="2500" dirty="0"/>
              <a:t>	</a:t>
            </a:r>
          </a:p>
          <a:p>
            <a:pPr marL="457200" indent="-457200" algn="just">
              <a:buFont typeface="Wingdings" pitchFamily="2" charset="2"/>
              <a:buChar char="Ø"/>
            </a:pPr>
            <a:r>
              <a:rPr lang="en-US" sz="2500" dirty="0" smtClean="0">
                <a:ea typeface="ＭＳ Ｐゴシック" pitchFamily="34" charset="-128"/>
              </a:rPr>
              <a:t>Protect nursery plants under </a:t>
            </a:r>
            <a:r>
              <a:rPr lang="en-US" sz="2500" dirty="0">
                <a:ea typeface="ＭＳ Ｐゴシック" pitchFamily="34" charset="-128"/>
              </a:rPr>
              <a:t>netting </a:t>
            </a:r>
            <a:r>
              <a:rPr lang="en-US" sz="2500" dirty="0" smtClean="0">
                <a:ea typeface="ＭＳ Ｐゴシック" pitchFamily="34" charset="-128"/>
              </a:rPr>
              <a:t>and use </a:t>
            </a:r>
            <a:r>
              <a:rPr lang="en-GB" sz="2500" dirty="0" smtClean="0"/>
              <a:t>only stock that is certified as HLB-free. </a:t>
            </a:r>
          </a:p>
          <a:p>
            <a:pPr marL="457200" indent="-457200" algn="just">
              <a:buFont typeface="Wingdings" pitchFamily="2" charset="2"/>
              <a:buChar char="Ø"/>
            </a:pPr>
            <a:r>
              <a:rPr lang="en-GB" sz="2500" dirty="0"/>
              <a:t>T</a:t>
            </a:r>
            <a:r>
              <a:rPr lang="en-GB" sz="2500" dirty="0" smtClean="0"/>
              <a:t>ransport </a:t>
            </a:r>
            <a:r>
              <a:rPr lang="en-GB" sz="2500" dirty="0"/>
              <a:t>infected nursery stock </a:t>
            </a:r>
            <a:r>
              <a:rPr lang="en-GB" sz="2500" dirty="0" smtClean="0"/>
              <a:t>according to government regulations. </a:t>
            </a:r>
            <a:endParaRPr lang="en-GB" sz="2500" dirty="0"/>
          </a:p>
          <a:p>
            <a:pPr marL="457200" indent="-457200" algn="just">
              <a:buFont typeface="Wingdings" pitchFamily="2" charset="2"/>
              <a:buChar char="Ø"/>
            </a:pPr>
            <a:r>
              <a:rPr lang="en-US" sz="2500" dirty="0"/>
              <a:t>Protect young and non-bearing trees with rotation of soil applied systemic insecticides (MoA 4 and </a:t>
            </a:r>
            <a:r>
              <a:rPr lang="en-US" sz="2500" dirty="0" smtClean="0"/>
              <a:t>MoA 28</a:t>
            </a:r>
            <a:r>
              <a:rPr lang="en-US" sz="2500" dirty="0"/>
              <a:t>). In older trees, soil applied systemic insecticides may not </a:t>
            </a:r>
            <a:r>
              <a:rPr lang="en-US" sz="2500" dirty="0" smtClean="0"/>
              <a:t>work.</a:t>
            </a:r>
            <a:endParaRPr lang="en-US" sz="2500" dirty="0">
              <a:ea typeface="ＭＳ Ｐゴシック" pitchFamily="34" charset="-128"/>
            </a:endParaRPr>
          </a:p>
          <a:p>
            <a:pPr marL="457200" indent="-457200" algn="just">
              <a:buFont typeface="Wingdings" pitchFamily="2" charset="2"/>
              <a:buChar char="Ø"/>
            </a:pPr>
            <a:r>
              <a:rPr lang="en-US" sz="2500" dirty="0" smtClean="0">
                <a:ea typeface="ＭＳ Ｐゴシック" pitchFamily="34" charset="-128"/>
              </a:rPr>
              <a:t>Rotate soil-applied </a:t>
            </a:r>
            <a:r>
              <a:rPr lang="en-US" sz="2500" dirty="0">
                <a:ea typeface="ＭＳ Ｐゴシック" pitchFamily="34" charset="-128"/>
              </a:rPr>
              <a:t>insecticides with foliar sprays of other modes of action. Rotation of different modes of action is key to resistance management. </a:t>
            </a:r>
          </a:p>
          <a:p>
            <a:pPr marL="457200" indent="-457200" algn="just">
              <a:buFont typeface="Wingdings" pitchFamily="2" charset="2"/>
              <a:buChar char="Ø"/>
            </a:pPr>
            <a:r>
              <a:rPr lang="en-US" sz="2500" dirty="0">
                <a:ea typeface="ＭＳ Ｐゴシック" pitchFamily="34" charset="-128"/>
              </a:rPr>
              <a:t>Management of adults during </a:t>
            </a:r>
            <a:r>
              <a:rPr lang="en-US" sz="2500" dirty="0" smtClean="0">
                <a:ea typeface="ＭＳ Ｐゴシック" pitchFamily="34" charset="-128"/>
              </a:rPr>
              <a:t>dormant season </a:t>
            </a:r>
            <a:r>
              <a:rPr lang="en-US" sz="2500" dirty="0">
                <a:ea typeface="ＭＳ Ｐゴシック" pitchFamily="34" charset="-128"/>
              </a:rPr>
              <a:t>is key to maintain low populations for the rest of the </a:t>
            </a:r>
            <a:r>
              <a:rPr lang="en-US" sz="2500" dirty="0" smtClean="0">
                <a:ea typeface="ＭＳ Ｐゴシック" pitchFamily="34" charset="-128"/>
              </a:rPr>
              <a:t>year.</a:t>
            </a:r>
            <a:endParaRPr lang="en-US" sz="2500" dirty="0">
              <a:ea typeface="ＭＳ Ｐゴシック" pitchFamily="34" charset="-128"/>
            </a:endParaRPr>
          </a:p>
          <a:p>
            <a:pPr marL="457200" indent="-457200" algn="just">
              <a:buFont typeface="Wingdings" pitchFamily="2" charset="2"/>
              <a:buChar char="Ø"/>
            </a:pPr>
            <a:r>
              <a:rPr lang="en-US" sz="2500" dirty="0">
                <a:ea typeface="ＭＳ Ｐゴシック" pitchFamily="34" charset="-128"/>
              </a:rPr>
              <a:t>Use locally defined monitoring methods and intervention thresholds to make spray decisions. Notify </a:t>
            </a:r>
            <a:r>
              <a:rPr lang="en-US" sz="2500" dirty="0" smtClean="0">
                <a:ea typeface="ＭＳ Ｐゴシック" pitchFamily="34" charset="-128"/>
              </a:rPr>
              <a:t>manufacturers of any </a:t>
            </a:r>
            <a:r>
              <a:rPr lang="en-US" sz="2500" dirty="0">
                <a:ea typeface="ＭＳ Ｐゴシック" pitchFamily="34" charset="-128"/>
              </a:rPr>
              <a:t>product performance failures immediately.</a:t>
            </a:r>
          </a:p>
          <a:p>
            <a:pPr marL="457200" indent="-457200" algn="just">
              <a:buFont typeface="Wingdings" pitchFamily="2" charset="2"/>
              <a:buChar char="Ø"/>
            </a:pPr>
            <a:r>
              <a:rPr lang="en-US" sz="2500" dirty="0" smtClean="0">
                <a:ea typeface="ＭＳ Ｐゴシック" pitchFamily="34" charset="-128"/>
              </a:rPr>
              <a:t>Use and protection of bio-control agents is encouraged as part </a:t>
            </a:r>
            <a:r>
              <a:rPr lang="en-US" sz="2500" dirty="0">
                <a:ea typeface="ＭＳ Ｐゴシック" pitchFamily="34" charset="-128"/>
              </a:rPr>
              <a:t>o</a:t>
            </a:r>
            <a:r>
              <a:rPr lang="en-US" sz="2500" dirty="0" smtClean="0">
                <a:ea typeface="ＭＳ Ｐゴシック" pitchFamily="34" charset="-128"/>
              </a:rPr>
              <a:t>f the IPM programs and to reduce the risk of insecticide  resistance development.</a:t>
            </a:r>
            <a:endParaRPr lang="en-US" sz="2500" dirty="0"/>
          </a:p>
        </p:txBody>
      </p:sp>
      <p:sp>
        <p:nvSpPr>
          <p:cNvPr id="38" name="Rounded Rectangle 37"/>
          <p:cNvSpPr/>
          <p:nvPr/>
        </p:nvSpPr>
        <p:spPr>
          <a:xfrm>
            <a:off x="20337462" y="3761874"/>
            <a:ext cx="9228138" cy="762000"/>
          </a:xfrm>
          <a:prstGeom prst="roundRect">
            <a:avLst>
              <a:gd name="adj" fmla="val 31053"/>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8408" fontAlgn="auto">
              <a:spcBef>
                <a:spcPts val="0"/>
              </a:spcBef>
              <a:spcAft>
                <a:spcPts val="0"/>
              </a:spcAft>
              <a:defRPr/>
            </a:pPr>
            <a:r>
              <a:rPr lang="en-US" dirty="0">
                <a:solidFill>
                  <a:schemeClr val="bg1"/>
                </a:solidFill>
                <a:effectLst>
                  <a:outerShdw blurRad="38100" dist="38100" dir="2700000" algn="tl">
                    <a:srgbClr val="000000">
                      <a:alpha val="43137"/>
                    </a:srgbClr>
                  </a:outerShdw>
                </a:effectLst>
              </a:rPr>
              <a:t>Management Plan E</a:t>
            </a:r>
            <a:r>
              <a:rPr lang="en-US" dirty="0" smtClean="0">
                <a:solidFill>
                  <a:schemeClr val="bg1"/>
                </a:solidFill>
                <a:effectLst>
                  <a:outerShdw blurRad="38100" dist="38100" dir="2700000" algn="tl">
                    <a:srgbClr val="000000">
                      <a:alpha val="43137"/>
                    </a:srgbClr>
                  </a:outerShdw>
                </a:effectLst>
              </a:rPr>
              <a:t>xample</a:t>
            </a:r>
            <a:endParaRPr lang="en-US" dirty="0">
              <a:solidFill>
                <a:schemeClr val="bg1"/>
              </a:solidFill>
              <a:effectLst>
                <a:outerShdw blurRad="38100" dist="38100" dir="2700000" algn="tl">
                  <a:srgbClr val="000000">
                    <a:alpha val="43137"/>
                  </a:srgbClr>
                </a:outerShdw>
              </a:effectLst>
            </a:endParaRPr>
          </a:p>
        </p:txBody>
      </p:sp>
      <p:sp>
        <p:nvSpPr>
          <p:cNvPr id="2234" name="TextBox 36"/>
          <p:cNvSpPr txBox="1">
            <a:spLocks noChangeArrowheads="1"/>
          </p:cNvSpPr>
          <p:nvPr/>
        </p:nvSpPr>
        <p:spPr bwMode="auto">
          <a:xfrm>
            <a:off x="20492573" y="4666674"/>
            <a:ext cx="89598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algn="just" eaLnBrk="1" hangingPunct="1"/>
            <a:r>
              <a:rPr lang="en-US" sz="1800" b="1" dirty="0" smtClean="0"/>
              <a:t>Figure 2</a:t>
            </a:r>
            <a:r>
              <a:rPr lang="en-US" sz="1800" b="1" dirty="0"/>
              <a:t>: Management </a:t>
            </a:r>
            <a:r>
              <a:rPr lang="en-US" sz="1800" b="1" dirty="0" smtClean="0"/>
              <a:t>plan </a:t>
            </a:r>
            <a:r>
              <a:rPr lang="en-US" sz="1800" b="1" dirty="0"/>
              <a:t>and opportunities for MoA rotation used for </a:t>
            </a:r>
            <a:r>
              <a:rPr lang="en-US" sz="1800" b="1" dirty="0" smtClean="0"/>
              <a:t>citrus psyllid based on plant phenology. The rotation uses various MoA which are registered and labeled for control of citrus psyllids. The rotations and number of MoA might vary according to the  number of products registered in each country. </a:t>
            </a:r>
            <a:endParaRPr lang="en-US" sz="2800" b="1" dirty="0"/>
          </a:p>
        </p:txBody>
      </p:sp>
      <p:sp>
        <p:nvSpPr>
          <p:cNvPr id="53" name="Rectangle 52"/>
          <p:cNvSpPr/>
          <p:nvPr/>
        </p:nvSpPr>
        <p:spPr>
          <a:xfrm rot="3212035">
            <a:off x="24462690" y="8230362"/>
            <a:ext cx="1828800" cy="1828800"/>
          </a:xfrm>
          <a:prstGeom prst="rect">
            <a:avLst/>
          </a:prstGeom>
          <a:noFill/>
        </p:spPr>
        <p:txBody>
          <a:bodyPr wrap="none" lIns="91440" tIns="45720" rIns="91440" bIns="45720">
            <a:prstTxWarp prst="textArchUp">
              <a:avLst>
                <a:gd name="adj" fmla="val 5462685"/>
              </a:avLst>
            </a:prstTxWarp>
            <a:spAutoFit/>
          </a:bodyPr>
          <a:lstStyle/>
          <a:p>
            <a:pPr algn="ctr"/>
            <a:r>
              <a:rPr lang="en-US" sz="1800" dirty="0" smtClean="0"/>
              <a:t>Dormant Season </a:t>
            </a:r>
            <a:endParaRPr lang="en-US" sz="1800" dirty="0"/>
          </a:p>
        </p:txBody>
      </p:sp>
      <p:sp>
        <p:nvSpPr>
          <p:cNvPr id="54" name="Rectangle 53"/>
          <p:cNvSpPr/>
          <p:nvPr/>
        </p:nvSpPr>
        <p:spPr>
          <a:xfrm rot="18597618">
            <a:off x="24023423" y="8251296"/>
            <a:ext cx="1828800" cy="1828800"/>
          </a:xfrm>
          <a:prstGeom prst="rect">
            <a:avLst/>
          </a:prstGeom>
          <a:noFill/>
        </p:spPr>
        <p:txBody>
          <a:bodyPr wrap="none" lIns="91440" tIns="45720" rIns="91440" bIns="45720">
            <a:prstTxWarp prst="textArchUp">
              <a:avLst>
                <a:gd name="adj" fmla="val 5645022"/>
              </a:avLst>
            </a:prstTxWarp>
            <a:spAutoFit/>
          </a:bodyPr>
          <a:lstStyle/>
          <a:p>
            <a:pPr algn="ctr"/>
            <a:r>
              <a:rPr lang="en-US" sz="1800" dirty="0" smtClean="0"/>
              <a:t>Growing Season </a:t>
            </a:r>
            <a:endParaRPr lang="en-US" sz="1800" dirty="0"/>
          </a:p>
        </p:txBody>
      </p:sp>
      <p:sp>
        <p:nvSpPr>
          <p:cNvPr id="55" name="Rectangle 54"/>
          <p:cNvSpPr/>
          <p:nvPr/>
        </p:nvSpPr>
        <p:spPr>
          <a:xfrm rot="1908672">
            <a:off x="24148990" y="8773986"/>
            <a:ext cx="1828800" cy="1828800"/>
          </a:xfrm>
          <a:prstGeom prst="rect">
            <a:avLst/>
          </a:prstGeom>
          <a:noFill/>
        </p:spPr>
        <p:txBody>
          <a:bodyPr wrap="none" lIns="91440" tIns="45720" rIns="91440" bIns="45720">
            <a:prstTxWarp prst="textArchDown">
              <a:avLst>
                <a:gd name="adj" fmla="val 16384440"/>
              </a:avLst>
            </a:prstTxWarp>
            <a:spAutoFit/>
          </a:bodyPr>
          <a:lstStyle/>
          <a:p>
            <a:pPr algn="ctr"/>
            <a:r>
              <a:rPr lang="en-US" sz="1800" dirty="0" smtClean="0"/>
              <a:t>Harvest Season </a:t>
            </a:r>
            <a:endParaRPr lang="en-US" sz="1800" dirty="0"/>
          </a:p>
        </p:txBody>
      </p:sp>
      <p:sp>
        <p:nvSpPr>
          <p:cNvPr id="56" name="Rectangle 55"/>
          <p:cNvSpPr/>
          <p:nvPr/>
        </p:nvSpPr>
        <p:spPr>
          <a:xfrm rot="18740971">
            <a:off x="24513724" y="8688698"/>
            <a:ext cx="1828800" cy="1828800"/>
          </a:xfrm>
          <a:prstGeom prst="rect">
            <a:avLst/>
          </a:prstGeom>
          <a:noFill/>
        </p:spPr>
        <p:txBody>
          <a:bodyPr wrap="none" lIns="91440" tIns="45720" rIns="91440" bIns="45720">
            <a:prstTxWarp prst="textArchDown">
              <a:avLst>
                <a:gd name="adj" fmla="val 16305114"/>
              </a:avLst>
            </a:prstTxWarp>
            <a:spAutoFit/>
          </a:bodyPr>
          <a:lstStyle/>
          <a:p>
            <a:pPr algn="ctr"/>
            <a:r>
              <a:rPr lang="en-US" sz="1800" dirty="0" smtClean="0"/>
              <a:t>Bloom Season </a:t>
            </a:r>
            <a:endParaRPr lang="en-US" sz="1800" dirty="0"/>
          </a:p>
        </p:txBody>
      </p:sp>
      <p:sp>
        <p:nvSpPr>
          <p:cNvPr id="60" name="TextBox 59"/>
          <p:cNvSpPr txBox="1"/>
          <p:nvPr/>
        </p:nvSpPr>
        <p:spPr>
          <a:xfrm>
            <a:off x="26241920" y="6101700"/>
            <a:ext cx="3400652" cy="1323439"/>
          </a:xfrm>
          <a:prstGeom prst="rect">
            <a:avLst/>
          </a:prstGeom>
          <a:noFill/>
        </p:spPr>
        <p:txBody>
          <a:bodyPr wrap="square" rtlCol="0">
            <a:spAutoFit/>
          </a:bodyPr>
          <a:lstStyle/>
          <a:p>
            <a:r>
              <a:rPr lang="en-US" sz="1600" b="1" dirty="0" smtClean="0"/>
              <a:t>  </a:t>
            </a:r>
            <a:r>
              <a:rPr lang="en-US" sz="1600" b="1" dirty="0"/>
              <a:t> </a:t>
            </a:r>
            <a:r>
              <a:rPr lang="en-US" sz="1600" b="1" dirty="0" smtClean="0"/>
              <a:t>                    </a:t>
            </a:r>
            <a:r>
              <a:rPr lang="en-US" sz="1600" b="1" u="sng" dirty="0" smtClean="0"/>
              <a:t>Pre-bloom/Dormant</a:t>
            </a:r>
          </a:p>
          <a:p>
            <a:pPr marL="1425575" lvl="1" indent="-342900">
              <a:buFont typeface="Wingdings" pitchFamily="2" charset="2"/>
              <a:buChar char=""/>
            </a:pPr>
            <a:r>
              <a:rPr lang="en-US" sz="1600" b="1" dirty="0" smtClean="0"/>
              <a:t>Adults</a:t>
            </a:r>
          </a:p>
          <a:p>
            <a:pPr marL="1425575" lvl="1" indent="-342900">
              <a:buFont typeface="Wingdings" pitchFamily="2" charset="2"/>
              <a:buChar char=""/>
            </a:pPr>
            <a:endParaRPr lang="en-US" sz="1600" dirty="0"/>
          </a:p>
          <a:p>
            <a:pPr marL="1382713" lvl="2" indent="-304800">
              <a:buFont typeface="Wingdings" pitchFamily="2" charset="2"/>
              <a:buChar char="ü"/>
            </a:pPr>
            <a:r>
              <a:rPr lang="en-US" sz="1600" dirty="0" smtClean="0"/>
              <a:t>Broad spectrum MoA </a:t>
            </a:r>
          </a:p>
          <a:p>
            <a:pPr marL="1382713" lvl="2" indent="-304800">
              <a:buFont typeface="Wingdings" pitchFamily="2" charset="2"/>
              <a:buChar char="ü"/>
            </a:pPr>
            <a:r>
              <a:rPr lang="en-US" sz="1600" dirty="0" smtClean="0"/>
              <a:t>Area wide</a:t>
            </a:r>
            <a:endParaRPr lang="en-US" sz="1600" dirty="0"/>
          </a:p>
        </p:txBody>
      </p:sp>
      <p:sp>
        <p:nvSpPr>
          <p:cNvPr id="61" name="TextBox 60"/>
          <p:cNvSpPr txBox="1"/>
          <p:nvPr/>
        </p:nvSpPr>
        <p:spPr>
          <a:xfrm>
            <a:off x="20399412" y="10248024"/>
            <a:ext cx="3367324" cy="1815882"/>
          </a:xfrm>
          <a:prstGeom prst="rect">
            <a:avLst/>
          </a:prstGeom>
          <a:noFill/>
        </p:spPr>
        <p:txBody>
          <a:bodyPr wrap="square" rtlCol="0">
            <a:spAutoFit/>
          </a:bodyPr>
          <a:lstStyle/>
          <a:p>
            <a:r>
              <a:rPr lang="en-US" sz="1600" b="1" u="sng" dirty="0" smtClean="0"/>
              <a:t>Harvest</a:t>
            </a:r>
          </a:p>
          <a:p>
            <a:pPr marL="342900" indent="-342900">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396875" lvl="2" indent="-342900">
              <a:buFont typeface="Wingdings" pitchFamily="2" charset="2"/>
              <a:buChar char="ü"/>
            </a:pPr>
            <a:r>
              <a:rPr lang="en-US" sz="1600" dirty="0" smtClean="0"/>
              <a:t>Selective MoA</a:t>
            </a:r>
          </a:p>
          <a:p>
            <a:pPr marL="396875" lvl="2" indent="-342900">
              <a:buFont typeface="Wingdings" pitchFamily="2" charset="2"/>
              <a:buChar char="ü"/>
            </a:pPr>
            <a:r>
              <a:rPr lang="en-US" sz="1600" dirty="0" smtClean="0"/>
              <a:t>Short PHI and REI</a:t>
            </a:r>
          </a:p>
          <a:p>
            <a:pPr marL="396875" lvl="2" indent="-342900">
              <a:buFont typeface="Wingdings" pitchFamily="2" charset="2"/>
              <a:buChar char="ü"/>
            </a:pPr>
            <a:r>
              <a:rPr lang="en-US" sz="1600" dirty="0" smtClean="0"/>
              <a:t>Protect natural enemies </a:t>
            </a:r>
          </a:p>
          <a:p>
            <a:pPr marL="396875" lvl="2" indent="-342900">
              <a:buFont typeface="Wingdings" pitchFamily="2" charset="2"/>
              <a:buChar char="ü"/>
            </a:pPr>
            <a:r>
              <a:rPr lang="en-US" sz="1600" dirty="0" smtClean="0"/>
              <a:t>Application  based on thresholds </a:t>
            </a:r>
            <a:endParaRPr lang="en-US" sz="1600" dirty="0"/>
          </a:p>
        </p:txBody>
      </p:sp>
      <p:sp>
        <p:nvSpPr>
          <p:cNvPr id="62" name="TextBox 61"/>
          <p:cNvSpPr txBox="1"/>
          <p:nvPr/>
        </p:nvSpPr>
        <p:spPr>
          <a:xfrm>
            <a:off x="27433544" y="10222950"/>
            <a:ext cx="2262222" cy="1815882"/>
          </a:xfrm>
          <a:prstGeom prst="rect">
            <a:avLst/>
          </a:prstGeom>
          <a:noFill/>
        </p:spPr>
        <p:txBody>
          <a:bodyPr wrap="square" rtlCol="0">
            <a:spAutoFit/>
          </a:bodyPr>
          <a:lstStyle/>
          <a:p>
            <a:r>
              <a:rPr lang="en-US" sz="1600" b="1" u="sng" dirty="0" smtClean="0"/>
              <a:t>Bloom </a:t>
            </a:r>
          </a:p>
          <a:p>
            <a:pPr marL="0" lvl="1" indent="0">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395288" lvl="2" indent="-274638">
              <a:buFont typeface="Wingdings" pitchFamily="2" charset="2"/>
              <a:buChar char="ü"/>
            </a:pPr>
            <a:r>
              <a:rPr lang="en-US" sz="1600" dirty="0" smtClean="0"/>
              <a:t>Selective MoA</a:t>
            </a:r>
          </a:p>
          <a:p>
            <a:pPr marL="395288" lvl="2" indent="-274638">
              <a:buFont typeface="Wingdings" pitchFamily="2" charset="2"/>
              <a:buChar char="ü"/>
            </a:pPr>
            <a:r>
              <a:rPr lang="en-US" sz="1600" dirty="0" smtClean="0"/>
              <a:t>Bees present </a:t>
            </a:r>
          </a:p>
          <a:p>
            <a:pPr marL="395288" lvl="2" indent="-274638">
              <a:buFont typeface="Wingdings" pitchFamily="2" charset="2"/>
              <a:buChar char="ü"/>
            </a:pPr>
            <a:r>
              <a:rPr lang="en-US" sz="1600" dirty="0" smtClean="0"/>
              <a:t>Augmentation of natural enemies </a:t>
            </a:r>
            <a:endParaRPr lang="en-US" sz="1600" dirty="0"/>
          </a:p>
        </p:txBody>
      </p:sp>
      <p:sp>
        <p:nvSpPr>
          <p:cNvPr id="63" name="TextBox 62"/>
          <p:cNvSpPr txBox="1"/>
          <p:nvPr/>
        </p:nvSpPr>
        <p:spPr>
          <a:xfrm>
            <a:off x="20377115" y="6099528"/>
            <a:ext cx="2863885" cy="1569660"/>
          </a:xfrm>
          <a:prstGeom prst="rect">
            <a:avLst/>
          </a:prstGeom>
          <a:noFill/>
        </p:spPr>
        <p:txBody>
          <a:bodyPr wrap="square" rtlCol="0">
            <a:spAutoFit/>
          </a:bodyPr>
          <a:lstStyle/>
          <a:p>
            <a:r>
              <a:rPr lang="en-US" sz="1600" b="1" dirty="0" smtClean="0"/>
              <a:t> </a:t>
            </a:r>
            <a:r>
              <a:rPr lang="en-US" sz="1600" b="1" u="sng" dirty="0" smtClean="0"/>
              <a:t>Growing </a:t>
            </a:r>
          </a:p>
          <a:p>
            <a:pPr marL="457200" lvl="1" indent="-384175">
              <a:buFont typeface="Wingdings" pitchFamily="2" charset="2"/>
              <a:buChar char=""/>
            </a:pPr>
            <a:r>
              <a:rPr lang="en-US" sz="1600" b="1" dirty="0" smtClean="0"/>
              <a:t>Adults + Nymphs</a:t>
            </a:r>
          </a:p>
          <a:p>
            <a:pPr marL="1425575" lvl="1" indent="-342900">
              <a:buFont typeface="Wingdings" pitchFamily="2" charset="2"/>
              <a:buChar char=""/>
            </a:pPr>
            <a:endParaRPr lang="en-US" sz="1600" dirty="0" smtClean="0"/>
          </a:p>
          <a:p>
            <a:pPr marL="341313" lvl="2" indent="-274638">
              <a:buFont typeface="Wingdings" pitchFamily="2" charset="2"/>
              <a:buChar char="ü"/>
            </a:pPr>
            <a:r>
              <a:rPr lang="en-US" sz="1600" dirty="0" smtClean="0"/>
              <a:t>Selective MoA</a:t>
            </a:r>
          </a:p>
          <a:p>
            <a:pPr marL="341313" lvl="2" indent="-274638">
              <a:buFont typeface="Wingdings" pitchFamily="2" charset="2"/>
              <a:buChar char="ü"/>
            </a:pPr>
            <a:r>
              <a:rPr lang="en-US" sz="1600" dirty="0" smtClean="0"/>
              <a:t>Use thresholds </a:t>
            </a:r>
          </a:p>
          <a:p>
            <a:pPr marL="341313" lvl="2" indent="-274638">
              <a:buFont typeface="Wingdings" pitchFamily="2" charset="2"/>
              <a:buChar char="ü"/>
            </a:pPr>
            <a:r>
              <a:rPr lang="en-US" sz="1600" dirty="0" smtClean="0"/>
              <a:t>Protect natural enemies</a:t>
            </a:r>
            <a:endParaRPr lang="en-US" sz="1600" dirty="0"/>
          </a:p>
        </p:txBody>
      </p:sp>
      <p:pic>
        <p:nvPicPr>
          <p:cNvPr id="41" name="Picture 63"/>
          <p:cNvPicPr>
            <a:picLocks noChangeAspect="1" noChangeArrowheads="1"/>
          </p:cNvPicPr>
          <p:nvPr/>
        </p:nvPicPr>
        <p:blipFill>
          <a:blip r:embed="rId8">
            <a:extLst>
              <a:ext uri="{28A0092B-C50C-407E-A947-70E740481C1C}">
                <a14:useLocalDpi xmlns:a14="http://schemas.microsoft.com/office/drawing/2010/main" val="0"/>
              </a:ext>
            </a:extLst>
          </a:blip>
          <a:srcRect l="1756" t="27258" r="2061" b="2161"/>
          <a:stretch>
            <a:fillRect/>
          </a:stretch>
        </p:blipFill>
        <p:spPr bwMode="auto">
          <a:xfrm rot="16200000">
            <a:off x="882601" y="10397316"/>
            <a:ext cx="3939191" cy="2194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62"/>
          <p:cNvSpPr txBox="1">
            <a:spLocks noChangeArrowheads="1"/>
          </p:cNvSpPr>
          <p:nvPr/>
        </p:nvSpPr>
        <p:spPr bwMode="auto">
          <a:xfrm>
            <a:off x="2421660" y="13369894"/>
            <a:ext cx="134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r" eaLnBrk="1" hangingPunct="1"/>
            <a:r>
              <a:rPr lang="de-CH" sz="600" b="0" i="1" dirty="0">
                <a:solidFill>
                  <a:schemeClr val="bg1"/>
                </a:solidFill>
              </a:rPr>
              <a:t>Diaphorina citri </a:t>
            </a:r>
            <a:r>
              <a:rPr lang="de-CH" sz="600" b="0" dirty="0">
                <a:solidFill>
                  <a:schemeClr val="bg1"/>
                </a:solidFill>
              </a:rPr>
              <a:t>Adult and nymphs</a:t>
            </a:r>
          </a:p>
          <a:p>
            <a:pPr algn="r" eaLnBrk="1" hangingPunct="1"/>
            <a:r>
              <a:rPr lang="de-CH" sz="600" b="0" dirty="0">
                <a:solidFill>
                  <a:schemeClr val="bg1"/>
                </a:solidFill>
              </a:rPr>
              <a:t>Picture : ME Rogers </a:t>
            </a:r>
            <a:r>
              <a:rPr lang="de-CH" sz="600" b="0" dirty="0" smtClean="0">
                <a:solidFill>
                  <a:schemeClr val="bg1"/>
                </a:solidFill>
              </a:rPr>
              <a:t>U. of Florida</a:t>
            </a:r>
            <a:endParaRPr lang="de-CH" sz="600" b="0" dirty="0">
              <a:solidFill>
                <a:schemeClr val="bg1"/>
              </a:solidFill>
            </a:endParaRPr>
          </a:p>
        </p:txBody>
      </p:sp>
      <p:sp>
        <p:nvSpPr>
          <p:cNvPr id="47" name="TextBox 36"/>
          <p:cNvSpPr txBox="1">
            <a:spLocks noChangeArrowheads="1"/>
          </p:cNvSpPr>
          <p:nvPr/>
        </p:nvSpPr>
        <p:spPr bwMode="auto">
          <a:xfrm>
            <a:off x="20534742" y="12554526"/>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2750" eaLnBrk="0" hangingPunct="0">
              <a:defRPr sz="4300">
                <a:solidFill>
                  <a:schemeClr val="tx1"/>
                </a:solidFill>
                <a:latin typeface="Calibri" pitchFamily="34" charset="0"/>
                <a:cs typeface="Arial" charset="0"/>
              </a:defRPr>
            </a:lvl1pPr>
            <a:lvl2pPr marL="742950" indent="-285750" defTabSz="412750" eaLnBrk="0" hangingPunct="0">
              <a:defRPr sz="4300">
                <a:solidFill>
                  <a:schemeClr val="tx1"/>
                </a:solidFill>
                <a:latin typeface="Calibri" pitchFamily="34" charset="0"/>
                <a:cs typeface="Arial" charset="0"/>
              </a:defRPr>
            </a:lvl2pPr>
            <a:lvl3pPr marL="1143000" indent="-228600" defTabSz="412750" eaLnBrk="0" hangingPunct="0">
              <a:defRPr sz="4300">
                <a:solidFill>
                  <a:schemeClr val="tx1"/>
                </a:solidFill>
                <a:latin typeface="Calibri" pitchFamily="34" charset="0"/>
                <a:cs typeface="Arial" charset="0"/>
              </a:defRPr>
            </a:lvl3pPr>
            <a:lvl4pPr marL="1600200" indent="-228600" defTabSz="412750" eaLnBrk="0" hangingPunct="0">
              <a:defRPr sz="4300">
                <a:solidFill>
                  <a:schemeClr val="tx1"/>
                </a:solidFill>
                <a:latin typeface="Calibri" pitchFamily="34" charset="0"/>
                <a:cs typeface="Arial" charset="0"/>
              </a:defRPr>
            </a:lvl4pPr>
            <a:lvl5pPr marL="2057400" indent="-228600" defTabSz="412750" eaLnBrk="0" hangingPunct="0">
              <a:defRPr sz="4300">
                <a:solidFill>
                  <a:schemeClr val="tx1"/>
                </a:solidFill>
                <a:latin typeface="Calibri" pitchFamily="34" charset="0"/>
                <a:cs typeface="Arial" charset="0"/>
              </a:defRPr>
            </a:lvl5pPr>
            <a:lvl6pPr marL="2514600" indent="-228600" defTabSz="412750" eaLnBrk="0" fontAlgn="base" hangingPunct="0">
              <a:spcBef>
                <a:spcPct val="0"/>
              </a:spcBef>
              <a:spcAft>
                <a:spcPct val="0"/>
              </a:spcAft>
              <a:defRPr sz="4300">
                <a:solidFill>
                  <a:schemeClr val="tx1"/>
                </a:solidFill>
                <a:latin typeface="Calibri" pitchFamily="34" charset="0"/>
                <a:cs typeface="Arial" charset="0"/>
              </a:defRPr>
            </a:lvl6pPr>
            <a:lvl7pPr marL="2971800" indent="-228600" defTabSz="412750" eaLnBrk="0" fontAlgn="base" hangingPunct="0">
              <a:spcBef>
                <a:spcPct val="0"/>
              </a:spcBef>
              <a:spcAft>
                <a:spcPct val="0"/>
              </a:spcAft>
              <a:defRPr sz="4300">
                <a:solidFill>
                  <a:schemeClr val="tx1"/>
                </a:solidFill>
                <a:latin typeface="Calibri" pitchFamily="34" charset="0"/>
                <a:cs typeface="Arial" charset="0"/>
              </a:defRPr>
            </a:lvl7pPr>
            <a:lvl8pPr marL="3429000" indent="-228600" defTabSz="412750" eaLnBrk="0" fontAlgn="base" hangingPunct="0">
              <a:spcBef>
                <a:spcPct val="0"/>
              </a:spcBef>
              <a:spcAft>
                <a:spcPct val="0"/>
              </a:spcAft>
              <a:defRPr sz="4300">
                <a:solidFill>
                  <a:schemeClr val="tx1"/>
                </a:solidFill>
                <a:latin typeface="Calibri" pitchFamily="34" charset="0"/>
                <a:cs typeface="Arial" charset="0"/>
              </a:defRPr>
            </a:lvl8pPr>
            <a:lvl9pPr marL="3886200" indent="-228600" defTabSz="412750" eaLnBrk="0" fontAlgn="base" hangingPunct="0">
              <a:spcBef>
                <a:spcPct val="0"/>
              </a:spcBef>
              <a:spcAft>
                <a:spcPct val="0"/>
              </a:spcAft>
              <a:defRPr sz="4300">
                <a:solidFill>
                  <a:schemeClr val="tx1"/>
                </a:solidFill>
                <a:latin typeface="Calibri" pitchFamily="34" charset="0"/>
                <a:cs typeface="Arial" charset="0"/>
              </a:defRPr>
            </a:lvl9pPr>
          </a:lstStyle>
          <a:p>
            <a:pPr eaLnBrk="1" hangingPunct="1"/>
            <a:r>
              <a:rPr lang="en-US" sz="1800" b="1" dirty="0" smtClean="0"/>
              <a:t>Table2: Modes of action registered for ACP management.  Pest and Resistance management should be based on an appropriate rotation of these MoA </a:t>
            </a:r>
            <a:endParaRPr lang="en-US" sz="2800" b="1" dirty="0"/>
          </a:p>
        </p:txBody>
      </p:sp>
      <p:graphicFrame>
        <p:nvGraphicFramePr>
          <p:cNvPr id="49" name="Table 48"/>
          <p:cNvGraphicFramePr>
            <a:graphicFrameLocks noGrp="1"/>
          </p:cNvGraphicFramePr>
          <p:nvPr>
            <p:extLst>
              <p:ext uri="{D42A27DB-BD31-4B8C-83A1-F6EECF244321}">
                <p14:modId xmlns:p14="http://schemas.microsoft.com/office/powerpoint/2010/main" val="2963892999"/>
              </p:ext>
            </p:extLst>
          </p:nvPr>
        </p:nvGraphicFramePr>
        <p:xfrm>
          <a:off x="20573227" y="13259568"/>
          <a:ext cx="8782243" cy="2027211"/>
        </p:xfrm>
        <a:graphic>
          <a:graphicData uri="http://schemas.openxmlformats.org/drawingml/2006/table">
            <a:tbl>
              <a:tblPr firstRow="1" bandRow="1">
                <a:tableStyleId>{F5AB1C69-6EDB-4FF4-983F-18BD219EF322}</a:tableStyleId>
              </a:tblPr>
              <a:tblGrid>
                <a:gridCol w="1881909"/>
                <a:gridCol w="2117148"/>
                <a:gridCol w="2666038"/>
                <a:gridCol w="2117148"/>
              </a:tblGrid>
              <a:tr h="306013">
                <a:tc gridSpan="4">
                  <a:txBody>
                    <a:bodyPr/>
                    <a:lstStyle/>
                    <a:p>
                      <a:pPr algn="ctr"/>
                      <a:r>
                        <a:rPr lang="en-US" sz="1600" b="1" dirty="0" smtClean="0"/>
                        <a:t> Modes of action registered for ACP management</a:t>
                      </a:r>
                      <a:endParaRPr lang="en-US" sz="1600" b="1" dirty="0"/>
                    </a:p>
                  </a:txBody>
                  <a:tcPr marT="45731" marB="45731" anchor="ctr">
                    <a:solidFill>
                      <a:srgbClr val="008000"/>
                    </a:solidFill>
                  </a:tcPr>
                </a:tc>
                <a:tc hMerge="1">
                  <a:txBody>
                    <a:bodyPr/>
                    <a:lstStyle/>
                    <a:p>
                      <a:pPr algn="ctr"/>
                      <a:endParaRPr lang="en-US" sz="1500" b="1" dirty="0"/>
                    </a:p>
                  </a:txBody>
                  <a:tcPr marT="45731" marB="45731" anchor="ctr">
                    <a:solidFill>
                      <a:srgbClr val="008000"/>
                    </a:solidFill>
                  </a:tcPr>
                </a:tc>
                <a:tc hMerge="1">
                  <a:txBody>
                    <a:bodyPr/>
                    <a:lstStyle/>
                    <a:p>
                      <a:pPr algn="ctr"/>
                      <a:endParaRPr lang="en-US" sz="1400" b="1" dirty="0"/>
                    </a:p>
                  </a:txBody>
                  <a:tcPr marT="45731" marB="45731" anchor="ctr">
                    <a:solidFill>
                      <a:srgbClr val="008000"/>
                    </a:solidFill>
                  </a:tcPr>
                </a:tc>
                <a:tc hMerge="1">
                  <a:txBody>
                    <a:bodyPr/>
                    <a:lstStyle/>
                    <a:p>
                      <a:pPr algn="ctr"/>
                      <a:endParaRPr lang="en-US" sz="1400" b="1" dirty="0"/>
                    </a:p>
                  </a:txBody>
                  <a:tcPr marT="45731" marB="45731" anchor="ctr">
                    <a:solidFill>
                      <a:srgbClr val="008000"/>
                    </a:solidFill>
                  </a:tcPr>
                </a:tc>
              </a:tr>
              <a:tr h="528553">
                <a:tc>
                  <a:txBody>
                    <a:bodyPr/>
                    <a:lstStyle/>
                    <a:p>
                      <a:pPr algn="l"/>
                      <a:r>
                        <a:rPr lang="en-US" sz="1600" b="1" dirty="0" smtClean="0"/>
                        <a:t>1 A&amp;B:</a:t>
                      </a:r>
                      <a:r>
                        <a:rPr lang="en-US" sz="1600" b="1" baseline="0" dirty="0" smtClean="0"/>
                        <a:t> </a:t>
                      </a:r>
                      <a:r>
                        <a:rPr lang="en-US" sz="1600" b="1" dirty="0" smtClean="0"/>
                        <a:t> </a:t>
                      </a:r>
                      <a:r>
                        <a:rPr lang="en-US" sz="1600" dirty="0" smtClean="0"/>
                        <a:t>AChE Inhibitors  </a:t>
                      </a:r>
                      <a:endParaRPr lang="en-US" sz="1600" dirty="0"/>
                    </a:p>
                  </a:txBody>
                  <a:tcPr marT="36000" marB="36000" anchor="ctr"/>
                </a:tc>
                <a:tc>
                  <a:txBody>
                    <a:bodyPr/>
                    <a:lstStyle/>
                    <a:p>
                      <a:pPr algn="l"/>
                      <a:r>
                        <a:rPr lang="en-US" sz="1600" b="1" dirty="0" smtClean="0"/>
                        <a:t>4:</a:t>
                      </a:r>
                      <a:r>
                        <a:rPr lang="en-US" sz="1600" b="1" baseline="0" dirty="0" smtClean="0"/>
                        <a:t>  </a:t>
                      </a:r>
                      <a:r>
                        <a:rPr lang="en-US" sz="1600" baseline="0" dirty="0" smtClean="0"/>
                        <a:t>nAChR agonist</a:t>
                      </a:r>
                      <a:endParaRPr lang="en-US" sz="1600" dirty="0"/>
                    </a:p>
                  </a:txBody>
                  <a:tcPr marT="36000" marB="36000" anchor="ctr"/>
                </a:tc>
                <a:tc>
                  <a:txBody>
                    <a:bodyPr/>
                    <a:lstStyle/>
                    <a:p>
                      <a:pPr marL="287338" indent="-287338" algn="l"/>
                      <a:r>
                        <a:rPr lang="en-US" sz="1600" b="1" dirty="0" smtClean="0"/>
                        <a:t>15:  </a:t>
                      </a:r>
                      <a:r>
                        <a:rPr lang="en-US" sz="1600" dirty="0" smtClean="0"/>
                        <a:t>Inhibitors of chitin biosynthesis type 0 </a:t>
                      </a:r>
                      <a:endParaRPr lang="en-US" sz="1600" dirty="0"/>
                    </a:p>
                  </a:txBody>
                  <a:tcPr marT="36000" marB="36000" anchor="ctr"/>
                </a:tc>
                <a:tc>
                  <a:txBody>
                    <a:bodyPr/>
                    <a:lstStyle/>
                    <a:p>
                      <a:pPr marL="287338" marR="0" indent="-287338" algn="l" defTabSz="2168408" rtl="0" eaLnBrk="1" fontAlgn="auto" latinLnBrk="0" hangingPunct="1">
                        <a:lnSpc>
                          <a:spcPct val="100000"/>
                        </a:lnSpc>
                        <a:spcBef>
                          <a:spcPts val="0"/>
                        </a:spcBef>
                        <a:spcAft>
                          <a:spcPts val="0"/>
                        </a:spcAft>
                        <a:buClrTx/>
                        <a:buSzTx/>
                        <a:buFontTx/>
                        <a:buNone/>
                        <a:tabLst/>
                        <a:defRPr/>
                      </a:pPr>
                      <a:r>
                        <a:rPr lang="en-US" sz="1600" b="1" dirty="0" smtClean="0"/>
                        <a:t>23:  </a:t>
                      </a:r>
                      <a:r>
                        <a:rPr lang="en-US" sz="1600" dirty="0" smtClean="0"/>
                        <a:t>Inhibitor of aCoA carboxylase</a:t>
                      </a:r>
                      <a:endParaRPr lang="en-US" sz="1600" b="1" dirty="0" smtClean="0"/>
                    </a:p>
                  </a:txBody>
                  <a:tcPr marT="36000" marB="36000" anchor="ctr"/>
                </a:tc>
              </a:tr>
              <a:tr h="528553">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en-US" sz="1600" b="1" dirty="0" smtClean="0"/>
                        <a:t>2B:  </a:t>
                      </a:r>
                      <a:r>
                        <a:rPr lang="en-US" sz="1600" dirty="0" smtClean="0"/>
                        <a:t>GABA</a:t>
                      </a:r>
                      <a:r>
                        <a:rPr lang="en-US" sz="1600" baseline="0" dirty="0" smtClean="0"/>
                        <a:t> antagonists</a:t>
                      </a:r>
                      <a:endParaRPr lang="en-US" sz="1600" dirty="0" smtClean="0"/>
                    </a:p>
                  </a:txBody>
                  <a:tcPr marT="36000" marB="36000" anchor="ctr"/>
                </a:tc>
                <a:tc>
                  <a:txBody>
                    <a:bodyPr/>
                    <a:lstStyle/>
                    <a:p>
                      <a:pPr marL="233363" indent="-233363" algn="l"/>
                      <a:r>
                        <a:rPr lang="en-US" sz="1600" b="1" dirty="0" smtClean="0"/>
                        <a:t>5:  </a:t>
                      </a:r>
                      <a:r>
                        <a:rPr lang="en-US" sz="1600" dirty="0" smtClean="0"/>
                        <a:t>nAChR allosteric activators</a:t>
                      </a:r>
                      <a:endParaRPr lang="en-US" sz="1600" dirty="0"/>
                    </a:p>
                  </a:txBody>
                  <a:tcPr marT="36000" marB="36000" anchor="ctr"/>
                </a:tc>
                <a:tc>
                  <a:txBody>
                    <a:bodyPr/>
                    <a:lstStyle/>
                    <a:p>
                      <a:pPr algn="l"/>
                      <a:r>
                        <a:rPr lang="en-US" sz="1600" b="1" dirty="0" smtClean="0"/>
                        <a:t>18:</a:t>
                      </a:r>
                      <a:r>
                        <a:rPr lang="en-US" sz="1600" b="1" baseline="0" dirty="0" smtClean="0"/>
                        <a:t>  </a:t>
                      </a:r>
                      <a:r>
                        <a:rPr lang="en-US" sz="1600" baseline="0" dirty="0" smtClean="0"/>
                        <a:t>Ecdysone receptor agonist</a:t>
                      </a:r>
                      <a:endParaRPr lang="en-US" sz="1600" dirty="0"/>
                    </a:p>
                  </a:txBody>
                  <a:tcPr marT="36000" marB="36000" anchor="ctr"/>
                </a:tc>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en-US" sz="1600" b="1" dirty="0" smtClean="0"/>
                        <a:t>28: </a:t>
                      </a:r>
                      <a:r>
                        <a:rPr lang="en-US" sz="1600" b="0" i="0" dirty="0" smtClean="0"/>
                        <a:t>Ryanodine receptor modulators</a:t>
                      </a:r>
                      <a:endParaRPr lang="en-US" sz="1600" b="1" dirty="0" smtClean="0"/>
                    </a:p>
                  </a:txBody>
                  <a:tcPr marT="36000" marB="36000" anchor="ctr"/>
                </a:tc>
              </a:tr>
              <a:tr h="572549">
                <a:tc>
                  <a:txBody>
                    <a:bodyPr/>
                    <a:lstStyle/>
                    <a:p>
                      <a:pPr marL="231775" marR="0" indent="-231775" algn="l" defTabSz="2168408" rtl="0" eaLnBrk="1" fontAlgn="auto" latinLnBrk="0" hangingPunct="1">
                        <a:lnSpc>
                          <a:spcPct val="100000"/>
                        </a:lnSpc>
                        <a:spcBef>
                          <a:spcPts val="0"/>
                        </a:spcBef>
                        <a:spcAft>
                          <a:spcPts val="0"/>
                        </a:spcAft>
                        <a:buClrTx/>
                        <a:buSzTx/>
                        <a:buFontTx/>
                        <a:buNone/>
                        <a:tabLst/>
                        <a:defRPr/>
                      </a:pPr>
                      <a:r>
                        <a:rPr lang="en-US" sz="1600" b="1" dirty="0" smtClean="0"/>
                        <a:t>3:</a:t>
                      </a:r>
                      <a:r>
                        <a:rPr lang="en-US" sz="1600" b="1" baseline="0" dirty="0" smtClean="0"/>
                        <a:t>   </a:t>
                      </a:r>
                      <a:r>
                        <a:rPr lang="en-US" sz="1600" b="0" baseline="0" dirty="0" smtClean="0"/>
                        <a:t>Sodium </a:t>
                      </a:r>
                      <a:r>
                        <a:rPr lang="en-US" sz="1600" baseline="0" dirty="0" smtClean="0"/>
                        <a:t>Channel modulator</a:t>
                      </a:r>
                      <a:endParaRPr lang="en-US" sz="1600" dirty="0" smtClean="0"/>
                    </a:p>
                  </a:txBody>
                  <a:tcPr marT="36000" marB="36000" anchor="ctr"/>
                </a:tc>
                <a:tc>
                  <a:txBody>
                    <a:bodyPr/>
                    <a:lstStyle/>
                    <a:p>
                      <a:pPr marL="231775" indent="-231775" algn="l"/>
                      <a:r>
                        <a:rPr lang="en-US" sz="1600" b="1" dirty="0" smtClean="0"/>
                        <a:t>6:  </a:t>
                      </a:r>
                      <a:r>
                        <a:rPr lang="en-US" sz="1600" dirty="0" smtClean="0"/>
                        <a:t>Chloride channel </a:t>
                      </a:r>
                      <a:r>
                        <a:rPr lang="en-US" sz="1600" baseline="0" dirty="0" smtClean="0"/>
                        <a:t>activator</a:t>
                      </a:r>
                      <a:endParaRPr lang="en-US" sz="1600" dirty="0"/>
                    </a:p>
                  </a:txBody>
                  <a:tcPr marT="36000" marB="36000" anchor="ctr"/>
                </a:tc>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de-CH" sz="1600" b="1" dirty="0" smtClean="0"/>
                        <a:t>21A: </a:t>
                      </a:r>
                      <a:r>
                        <a:rPr lang="de-CH" sz="1600" dirty="0" smtClean="0"/>
                        <a:t>Mitochondrial complex 1 electron transport inhib.</a:t>
                      </a:r>
                      <a:endParaRPr lang="en-US" sz="1600" dirty="0" smtClean="0"/>
                    </a:p>
                  </a:txBody>
                  <a:tcPr marT="36000" marB="36000" anchor="ctr"/>
                </a:tc>
                <a:tc>
                  <a:txBody>
                    <a:bodyPr/>
                    <a:lstStyle/>
                    <a:p>
                      <a:pPr marL="0" marR="0" indent="0" algn="l" defTabSz="2168408" rtl="0" eaLnBrk="1" fontAlgn="auto" latinLnBrk="0" hangingPunct="1">
                        <a:lnSpc>
                          <a:spcPct val="100000"/>
                        </a:lnSpc>
                        <a:spcBef>
                          <a:spcPts val="0"/>
                        </a:spcBef>
                        <a:spcAft>
                          <a:spcPts val="0"/>
                        </a:spcAft>
                        <a:buClrTx/>
                        <a:buSzTx/>
                        <a:buFontTx/>
                        <a:buNone/>
                        <a:tabLst/>
                        <a:defRPr/>
                      </a:pPr>
                      <a:r>
                        <a:rPr lang="en-US" sz="1600" b="1" dirty="0" smtClean="0"/>
                        <a:t>NR:  </a:t>
                      </a:r>
                      <a:r>
                        <a:rPr lang="en-US" sz="1600" b="0" dirty="0" smtClean="0"/>
                        <a:t>Horticultural oils</a:t>
                      </a:r>
                      <a:endParaRPr lang="en-US" sz="1600" dirty="0" smtClean="0"/>
                    </a:p>
                  </a:txBody>
                  <a:tcPr marT="36000" marB="36000" anchor="ctr"/>
                </a:tc>
              </a:tr>
            </a:tbl>
          </a:graphicData>
        </a:graphic>
      </p:graphicFrame>
      <p:grpSp>
        <p:nvGrpSpPr>
          <p:cNvPr id="3" name="Group 2"/>
          <p:cNvGrpSpPr/>
          <p:nvPr/>
        </p:nvGrpSpPr>
        <p:grpSpPr>
          <a:xfrm>
            <a:off x="4661882" y="9525000"/>
            <a:ext cx="4713034" cy="3914328"/>
            <a:chOff x="4430966" y="10668000"/>
            <a:chExt cx="4713034" cy="3914328"/>
          </a:xfrm>
        </p:grpSpPr>
        <p:pic>
          <p:nvPicPr>
            <p:cNvPr id="23" name="Picture 8"/>
            <p:cNvPicPr>
              <a:picLocks noChangeAspect="1" noChangeArrowheads="1"/>
            </p:cNvPicPr>
            <p:nvPr/>
          </p:nvPicPr>
          <p:blipFill rotWithShape="1">
            <a:blip r:embed="rId9"/>
            <a:srcRect l="9692"/>
            <a:stretch/>
          </p:blipFill>
          <p:spPr bwMode="auto">
            <a:xfrm>
              <a:off x="4430966" y="10668000"/>
              <a:ext cx="4713034" cy="391432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430966" y="14360494"/>
              <a:ext cx="1415772" cy="200055"/>
            </a:xfrm>
            <a:prstGeom prst="rect">
              <a:avLst/>
            </a:prstGeom>
            <a:noFill/>
          </p:spPr>
          <p:txBody>
            <a:bodyPr wrap="none" rtlCol="0">
              <a:spAutoFit/>
            </a:bodyPr>
            <a:lstStyle/>
            <a:p>
              <a:r>
                <a:rPr lang="en-US" sz="700" b="1" dirty="0" smtClean="0"/>
                <a:t>Picture: HA Arevalo. U of Florida </a:t>
              </a:r>
              <a:endParaRPr lang="en-US" sz="700" b="1" dirty="0"/>
            </a:p>
          </p:txBody>
        </p:sp>
      </p:grpSp>
      <p:sp>
        <p:nvSpPr>
          <p:cNvPr id="46" name="Rounded Rectangle 45"/>
          <p:cNvSpPr/>
          <p:nvPr/>
        </p:nvSpPr>
        <p:spPr>
          <a:xfrm>
            <a:off x="914400" y="20412670"/>
            <a:ext cx="28651200" cy="883283"/>
          </a:xfrm>
          <a:prstGeom prst="roundRect">
            <a:avLst>
              <a:gd name="adj" fmla="val 19886"/>
            </a:avLst>
          </a:prstGeom>
          <a:gradFill flip="none" rotWithShape="1">
            <a:gsLst>
              <a:gs pos="0">
                <a:srgbClr val="92D050">
                  <a:tint val="66000"/>
                  <a:satMod val="160000"/>
                </a:srgbClr>
              </a:gs>
              <a:gs pos="50000">
                <a:srgbClr val="92D050">
                  <a:tint val="44500"/>
                  <a:satMod val="160000"/>
                </a:srgbClr>
              </a:gs>
              <a:gs pos="82000">
                <a:srgbClr val="92D050">
                  <a:tint val="23500"/>
                  <a:satMod val="160000"/>
                </a:srgbClr>
              </a:gs>
              <a:gs pos="95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4763"/>
            <a:endParaRPr lang="en-US" sz="1800" b="1" dirty="0">
              <a:solidFill>
                <a:schemeClr val="tx1"/>
              </a:solidFill>
            </a:endParaRPr>
          </a:p>
        </p:txBody>
      </p:sp>
      <p:sp>
        <p:nvSpPr>
          <p:cNvPr id="31" name="Circular Arrow 30"/>
          <p:cNvSpPr/>
          <p:nvPr/>
        </p:nvSpPr>
        <p:spPr>
          <a:xfrm rot="21051518">
            <a:off x="24146151" y="8329343"/>
            <a:ext cx="1999538" cy="1961953"/>
          </a:xfrm>
          <a:prstGeom prst="circularArrow">
            <a:avLst>
              <a:gd name="adj1" fmla="val 13817"/>
              <a:gd name="adj2" fmla="val 1108128"/>
              <a:gd name="adj3" fmla="val 16695658"/>
              <a:gd name="adj4" fmla="val 18931645"/>
              <a:gd name="adj5" fmla="val 15649"/>
            </a:avLst>
          </a:prstGeom>
          <a:gradFill flip="none" rotWithShape="1">
            <a:gsLst>
              <a:gs pos="0">
                <a:schemeClr val="tx2">
                  <a:lumMod val="20000"/>
                  <a:lumOff val="80000"/>
                </a:schemeClr>
              </a:gs>
              <a:gs pos="100000">
                <a:srgbClr val="2D6F87"/>
              </a:gs>
            </a:gsLst>
            <a:lin ang="27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pic>
        <p:nvPicPr>
          <p:cNvPr id="59" name="Picture 1"/>
          <p:cNvPicPr>
            <a:picLocks noChangeAspect="1" noChangeArrowheads="1"/>
          </p:cNvPicPr>
          <p:nvPr/>
        </p:nvPicPr>
        <p:blipFill>
          <a:blip r:embed="rId10"/>
          <a:srcRect/>
          <a:stretch>
            <a:fillRect/>
          </a:stretch>
        </p:blipFill>
        <p:spPr bwMode="auto">
          <a:xfrm>
            <a:off x="24544264" y="8781668"/>
            <a:ext cx="1211396" cy="1055380"/>
          </a:xfrm>
          <a:prstGeom prst="ellipse">
            <a:avLst/>
          </a:prstGeom>
          <a:ln>
            <a:noFill/>
          </a:ln>
          <a:effectLst>
            <a:softEdge rad="112500"/>
          </a:effectLst>
        </p:spPr>
      </p:pic>
      <p:sp>
        <p:nvSpPr>
          <p:cNvPr id="5" name="TextBox 4"/>
          <p:cNvSpPr txBox="1"/>
          <p:nvPr/>
        </p:nvSpPr>
        <p:spPr>
          <a:xfrm>
            <a:off x="990600" y="20488870"/>
            <a:ext cx="15468600" cy="923330"/>
          </a:xfrm>
          <a:prstGeom prst="rect">
            <a:avLst/>
          </a:prstGeom>
          <a:noFill/>
        </p:spPr>
        <p:txBody>
          <a:bodyPr wrap="square" rtlCol="0">
            <a:spAutoFit/>
          </a:bodyPr>
          <a:lstStyle/>
          <a:p>
            <a:pPr marL="0" indent="4763" algn="just"/>
            <a:r>
              <a:rPr lang="en-US" sz="1800" b="1" dirty="0"/>
              <a:t>This poster is for educational purposes only. Details are accurate to the best of our knowledge but IRAC and its member companies cannot accept responsibility for how this information is used or interpreted. Advice should always be sought from local experts or advisors and health and safety recommendations followed.</a:t>
            </a:r>
          </a:p>
          <a:p>
            <a:pPr algn="just"/>
            <a:endParaRPr lang="en-GB" sz="1800" dirty="0"/>
          </a:p>
        </p:txBody>
      </p:sp>
      <p:sp>
        <p:nvSpPr>
          <p:cNvPr id="45" name="TextBox 44"/>
          <p:cNvSpPr txBox="1"/>
          <p:nvPr/>
        </p:nvSpPr>
        <p:spPr>
          <a:xfrm>
            <a:off x="16994916" y="20498785"/>
            <a:ext cx="10896600" cy="646331"/>
          </a:xfrm>
          <a:prstGeom prst="rect">
            <a:avLst/>
          </a:prstGeom>
          <a:noFill/>
        </p:spPr>
        <p:txBody>
          <a:bodyPr wrap="square" rtlCol="0">
            <a:spAutoFit/>
          </a:bodyPr>
          <a:lstStyle/>
          <a:p>
            <a:pPr algn="just"/>
            <a:r>
              <a:rPr lang="en-US" sz="1800" b="1" dirty="0" smtClean="0"/>
              <a:t>IRAC </a:t>
            </a:r>
            <a:r>
              <a:rPr lang="en-US" sz="1800" b="1" dirty="0"/>
              <a:t>document protected by © Copyright.  Designed &amp; produced by </a:t>
            </a:r>
            <a:r>
              <a:rPr lang="en-US" sz="1800" b="1" dirty="0" smtClean="0"/>
              <a:t>IRAC </a:t>
            </a:r>
            <a:r>
              <a:rPr lang="en-US" sz="1800" b="1" dirty="0"/>
              <a:t>Sucking Pest Team, September 2014, Poster Ver. 3.1. Photographs courtesy of  M.E. Rogers (University of Florida), H.A. Arevalo  (University  of Florida</a:t>
            </a:r>
            <a:r>
              <a:rPr lang="en-US" sz="1800" b="1" dirty="0" smtClean="0"/>
              <a:t>)</a:t>
            </a:r>
            <a:endParaRPr lang="en-GB" sz="1800" dirty="0"/>
          </a:p>
        </p:txBody>
      </p:sp>
      <p:pic>
        <p:nvPicPr>
          <p:cNvPr id="12" name="Picture 11" descr="CL_Logo_CC_RGB_PS.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879725" y="20574000"/>
            <a:ext cx="1648161" cy="533400"/>
          </a:xfrm>
          <a:prstGeom prst="rect">
            <a:avLst/>
          </a:prstGeom>
        </p:spPr>
      </p:pic>
      <p:sp>
        <p:nvSpPr>
          <p:cNvPr id="14" name="TextBox 13"/>
          <p:cNvSpPr txBox="1"/>
          <p:nvPr/>
        </p:nvSpPr>
        <p:spPr>
          <a:xfrm>
            <a:off x="1010616" y="4648200"/>
            <a:ext cx="8991600" cy="5093702"/>
          </a:xfrm>
          <a:prstGeom prst="rect">
            <a:avLst/>
          </a:prstGeom>
          <a:noFill/>
        </p:spPr>
        <p:txBody>
          <a:bodyPr wrap="square" rtlCol="0">
            <a:spAutoFit/>
          </a:bodyPr>
          <a:lstStyle/>
          <a:p>
            <a:pPr algn="just"/>
            <a:r>
              <a:rPr lang="en-US" sz="2500" dirty="0"/>
              <a:t>The Asian citrus psyllid (ACP), </a:t>
            </a:r>
            <a:r>
              <a:rPr lang="en-US" sz="2500" i="1" dirty="0"/>
              <a:t>Diaphorina citri </a:t>
            </a:r>
            <a:r>
              <a:rPr lang="en-US" sz="2500" dirty="0"/>
              <a:t>Kuwayama (Fig. 1a.), is the insect vector associated with the bacteria </a:t>
            </a:r>
            <a:r>
              <a:rPr lang="en-US" sz="2500" i="1" dirty="0"/>
              <a:t>Candidatus </a:t>
            </a:r>
            <a:r>
              <a:rPr lang="en-US" sz="2500" dirty="0"/>
              <a:t>Liberobacter asiaticus and  </a:t>
            </a:r>
            <a:r>
              <a:rPr lang="en-US" sz="2500" i="1" dirty="0"/>
              <a:t>C. </a:t>
            </a:r>
            <a:r>
              <a:rPr lang="en-US" sz="2500" dirty="0"/>
              <a:t>L. americanus. These bacteria are suspected to be the causal agents of Huanglongbing (HLB)  in Asia and America. Trees infected with the bacterial pathogen begin to show symptoms such as early fruit drop and mottled leaves anywhere from 5 months to 3 years after infection. Even during this asymptomatic period, plants can also be source of inoculum, hence the need to manage the vector even if the trees are not showing symptoms (Fig. 1b). Once the trees are infected, their production rapidly declines rendering the infected trees unproductive in a few years. </a:t>
            </a:r>
          </a:p>
          <a:p>
            <a:pPr algn="just"/>
            <a:endParaRPr lang="en-GB" sz="2500" dirty="0"/>
          </a:p>
        </p:txBody>
      </p:sp>
      <p:sp>
        <p:nvSpPr>
          <p:cNvPr id="15" name="TextBox 14"/>
          <p:cNvSpPr txBox="1"/>
          <p:nvPr/>
        </p:nvSpPr>
        <p:spPr>
          <a:xfrm>
            <a:off x="1066800" y="14705832"/>
            <a:ext cx="8915400" cy="5478423"/>
          </a:xfrm>
          <a:prstGeom prst="rect">
            <a:avLst/>
          </a:prstGeom>
          <a:noFill/>
        </p:spPr>
        <p:txBody>
          <a:bodyPr wrap="square" rtlCol="0">
            <a:spAutoFit/>
          </a:bodyPr>
          <a:lstStyle/>
          <a:p>
            <a:pPr marL="53975" indent="-53975" algn="just" eaLnBrk="1" hangingPunct="1"/>
            <a:r>
              <a:rPr lang="en-US" sz="2500" dirty="0" smtClean="0"/>
              <a:t>Citrus </a:t>
            </a:r>
            <a:r>
              <a:rPr lang="en-US" sz="2500" dirty="0"/>
              <a:t>psyllids lay their eggs on the inner-side of unfolding leaves which protect the eggs and early nymphs from adequate  insecticide contact, rendering applications of non-systemic insecticides  inefficient to manage nymphs. Psyllids develop through 5 nymphal instars, taking between 15 and 47 days to become adults, depending on environmental conditions. Nymphs acquire the bacteria, and the adults vector the disease to uninfected plants and to plants that are already infected.  Re-infestation increases the bacterial titer in already diseased plants.  Adults are considered to be the preferred target for foliar insecticide applications since they vector the bacteria. Systemic soil insecticide target nymphs and adults for the first 2 years after planting, after that period, trees are too big for the current chemistries to be effective. </a:t>
            </a:r>
            <a:endParaRPr lang="en-GB" sz="25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1129</Words>
  <Application>Microsoft Macintosh PowerPoint</Application>
  <PresentationFormat>Custom</PresentationFormat>
  <Paragraphs>123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BASF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AREVALO</dc:creator>
  <cp:lastModifiedBy>Alan Porter</cp:lastModifiedBy>
  <cp:revision>142</cp:revision>
  <cp:lastPrinted>2014-05-13T18:28:16Z</cp:lastPrinted>
  <dcterms:created xsi:type="dcterms:W3CDTF">2012-03-19T15:17:54Z</dcterms:created>
  <dcterms:modified xsi:type="dcterms:W3CDTF">2014-09-24T09:16:58Z</dcterms:modified>
</cp:coreProperties>
</file>