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3"/>
  </p:notesMasterIdLst>
  <p:handoutMasterIdLst>
    <p:handoutMasterId r:id="rId4"/>
  </p:handoutMasterIdLst>
  <p:sldIdLst>
    <p:sldId id="279" r:id="rId2"/>
  </p:sldIdLst>
  <p:sldSz cx="9906000" cy="6858000" type="A4"/>
  <p:notesSz cx="6727825" cy="9859963"/>
  <p:defaultTextStyle>
    <a:defPPr>
      <a:defRPr lang="en-GB"/>
    </a:defPPr>
    <a:lvl1pPr algn="l" rtl="0" fontAlgn="base">
      <a:spcBef>
        <a:spcPct val="0"/>
      </a:spcBef>
      <a:spcAft>
        <a:spcPct val="0"/>
      </a:spcAft>
      <a:defRPr sz="800" kern="1200">
        <a:solidFill>
          <a:schemeClr val="tx1"/>
        </a:solidFill>
        <a:latin typeface="Arial" charset="0"/>
        <a:ea typeface="+mn-ea"/>
        <a:cs typeface="+mn-cs"/>
      </a:defRPr>
    </a:lvl1pPr>
    <a:lvl2pPr marL="457200" algn="l" rtl="0" fontAlgn="base">
      <a:spcBef>
        <a:spcPct val="0"/>
      </a:spcBef>
      <a:spcAft>
        <a:spcPct val="0"/>
      </a:spcAft>
      <a:defRPr sz="800" kern="1200">
        <a:solidFill>
          <a:schemeClr val="tx1"/>
        </a:solidFill>
        <a:latin typeface="Arial" charset="0"/>
        <a:ea typeface="+mn-ea"/>
        <a:cs typeface="+mn-cs"/>
      </a:defRPr>
    </a:lvl2pPr>
    <a:lvl3pPr marL="914400" algn="l" rtl="0" fontAlgn="base">
      <a:spcBef>
        <a:spcPct val="0"/>
      </a:spcBef>
      <a:spcAft>
        <a:spcPct val="0"/>
      </a:spcAft>
      <a:defRPr sz="800" kern="1200">
        <a:solidFill>
          <a:schemeClr val="tx1"/>
        </a:solidFill>
        <a:latin typeface="Arial" charset="0"/>
        <a:ea typeface="+mn-ea"/>
        <a:cs typeface="+mn-cs"/>
      </a:defRPr>
    </a:lvl3pPr>
    <a:lvl4pPr marL="1371600" algn="l" rtl="0" fontAlgn="base">
      <a:spcBef>
        <a:spcPct val="0"/>
      </a:spcBef>
      <a:spcAft>
        <a:spcPct val="0"/>
      </a:spcAft>
      <a:defRPr sz="800" kern="1200">
        <a:solidFill>
          <a:schemeClr val="tx1"/>
        </a:solidFill>
        <a:latin typeface="Arial" charset="0"/>
        <a:ea typeface="+mn-ea"/>
        <a:cs typeface="+mn-cs"/>
      </a:defRPr>
    </a:lvl4pPr>
    <a:lvl5pPr marL="1828800" algn="l" rtl="0" fontAlgn="base">
      <a:spcBef>
        <a:spcPct val="0"/>
      </a:spcBef>
      <a:spcAft>
        <a:spcPct val="0"/>
      </a:spcAft>
      <a:defRPr sz="800" kern="1200">
        <a:solidFill>
          <a:schemeClr val="tx1"/>
        </a:solidFill>
        <a:latin typeface="Arial" charset="0"/>
        <a:ea typeface="+mn-ea"/>
        <a:cs typeface="+mn-cs"/>
      </a:defRPr>
    </a:lvl5pPr>
    <a:lvl6pPr marL="2286000" algn="l" defTabSz="914400" rtl="0" eaLnBrk="1" latinLnBrk="0" hangingPunct="1">
      <a:defRPr sz="800" kern="1200">
        <a:solidFill>
          <a:schemeClr val="tx1"/>
        </a:solidFill>
        <a:latin typeface="Arial" charset="0"/>
        <a:ea typeface="+mn-ea"/>
        <a:cs typeface="+mn-cs"/>
      </a:defRPr>
    </a:lvl6pPr>
    <a:lvl7pPr marL="2743200" algn="l" defTabSz="914400" rtl="0" eaLnBrk="1" latinLnBrk="0" hangingPunct="1">
      <a:defRPr sz="800" kern="1200">
        <a:solidFill>
          <a:schemeClr val="tx1"/>
        </a:solidFill>
        <a:latin typeface="Arial" charset="0"/>
        <a:ea typeface="+mn-ea"/>
        <a:cs typeface="+mn-cs"/>
      </a:defRPr>
    </a:lvl7pPr>
    <a:lvl8pPr marL="3200400" algn="l" defTabSz="914400" rtl="0" eaLnBrk="1" latinLnBrk="0" hangingPunct="1">
      <a:defRPr sz="800" kern="1200">
        <a:solidFill>
          <a:schemeClr val="tx1"/>
        </a:solidFill>
        <a:latin typeface="Arial" charset="0"/>
        <a:ea typeface="+mn-ea"/>
        <a:cs typeface="+mn-cs"/>
      </a:defRPr>
    </a:lvl8pPr>
    <a:lvl9pPr marL="3657600" algn="l" defTabSz="914400" rtl="0" eaLnBrk="1" latinLnBrk="0" hangingPunct="1">
      <a:defRPr sz="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4D4D4D"/>
    <a:srgbClr val="75A428"/>
    <a:srgbClr val="606060"/>
    <a:srgbClr val="006600"/>
    <a:srgbClr val="B3EBCC"/>
    <a:srgbClr val="008000"/>
    <a:srgbClr val="DDDDDD"/>
    <a:srgbClr val="005400"/>
    <a:srgbClr val="5577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05" autoAdjust="0"/>
    <p:restoredTop sz="95262" autoAdjust="0"/>
  </p:normalViewPr>
  <p:slideViewPr>
    <p:cSldViewPr snapToGrid="0">
      <p:cViewPr>
        <p:scale>
          <a:sx n="140" d="100"/>
          <a:sy n="140" d="100"/>
        </p:scale>
        <p:origin x="-2816" y="-384"/>
      </p:cViewPr>
      <p:guideLst>
        <p:guide orient="horz" pos="1932"/>
        <p:guide pos="330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45005" cy="4500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file:///E:\IRAC%20Documents\@@IRAC\IRAC%20Coleoptera\2012%20Monitoring\IRAC%202012%20working%20document.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de-CH" sz="800" dirty="0" smtClean="0"/>
              <a:t>2012 </a:t>
            </a:r>
            <a:r>
              <a:rPr lang="de-CH" sz="800" dirty="0"/>
              <a:t>pyrethroid resistance monitoring: </a:t>
            </a:r>
            <a:r>
              <a:rPr lang="de-CH" sz="800" i="1" dirty="0"/>
              <a:t>Meligethes aeneus</a:t>
            </a:r>
          </a:p>
        </c:rich>
      </c:tx>
      <c:layout>
        <c:manualLayout>
          <c:xMode val="edge"/>
          <c:yMode val="edge"/>
          <c:x val="0.0358610506967043"/>
          <c:y val="0.0248421246911308"/>
        </c:manualLayout>
      </c:layout>
      <c:overlay val="0"/>
    </c:title>
    <c:autoTitleDeleted val="0"/>
    <c:plotArea>
      <c:layout>
        <c:manualLayout>
          <c:layoutTarget val="inner"/>
          <c:xMode val="edge"/>
          <c:yMode val="edge"/>
          <c:x val="0.126451708190638"/>
          <c:y val="0.142537730031356"/>
          <c:w val="0.483729357079258"/>
          <c:h val="0.580486711005784"/>
        </c:manualLayout>
      </c:layout>
      <c:barChart>
        <c:barDir val="col"/>
        <c:grouping val="percentStacked"/>
        <c:varyColors val="0"/>
        <c:ser>
          <c:idx val="0"/>
          <c:order val="0"/>
          <c:tx>
            <c:strRef>
              <c:f>'PYR 2012'!$R$4</c:f>
              <c:strCache>
                <c:ptCount val="1"/>
                <c:pt idx="0">
                  <c:v>Highly susceptible</c:v>
                </c:pt>
              </c:strCache>
            </c:strRef>
          </c:tx>
          <c:spPr>
            <a:solidFill>
              <a:srgbClr val="92D050"/>
            </a:solidFill>
            <a:ln w="12700">
              <a:noFill/>
              <a:prstDash val="solid"/>
            </a:ln>
          </c:spPr>
          <c:invertIfNegative val="0"/>
          <c:cat>
            <c:strRef>
              <c:f>'PYR 2012'!$Q$5:$Q$17</c:f>
              <c:strCache>
                <c:ptCount val="13"/>
                <c:pt idx="0">
                  <c:v>Austria (7)</c:v>
                </c:pt>
                <c:pt idx="1">
                  <c:v>Czech Republic (18)</c:v>
                </c:pt>
                <c:pt idx="2">
                  <c:v>Denmark (4)</c:v>
                </c:pt>
                <c:pt idx="3">
                  <c:v>Finland (9)</c:v>
                </c:pt>
                <c:pt idx="4">
                  <c:v>France (62)</c:v>
                </c:pt>
                <c:pt idx="5">
                  <c:v>Germany (149)</c:v>
                </c:pt>
                <c:pt idx="6">
                  <c:v>Hungary (3)</c:v>
                </c:pt>
                <c:pt idx="7">
                  <c:v>Latvia (20)</c:v>
                </c:pt>
                <c:pt idx="8">
                  <c:v>Lithuania (27)</c:v>
                </c:pt>
                <c:pt idx="9">
                  <c:v>Norway (21)</c:v>
                </c:pt>
                <c:pt idx="10">
                  <c:v>Poland (35)</c:v>
                </c:pt>
                <c:pt idx="11">
                  <c:v>Sweden (6)</c:v>
                </c:pt>
                <c:pt idx="12">
                  <c:v>UK (26)</c:v>
                </c:pt>
              </c:strCache>
            </c:strRef>
          </c:cat>
          <c:val>
            <c:numRef>
              <c:f>'PYR 2012'!$R$5:$R$17</c:f>
              <c:numCache>
                <c:formatCode>0.0</c:formatCode>
                <c:ptCount val="13"/>
                <c:pt idx="0">
                  <c:v>0.0</c:v>
                </c:pt>
                <c:pt idx="1">
                  <c:v>0.0</c:v>
                </c:pt>
                <c:pt idx="2">
                  <c:v>0.0</c:v>
                </c:pt>
                <c:pt idx="3">
                  <c:v>11.11111111111111</c:v>
                </c:pt>
                <c:pt idx="4">
                  <c:v>0.0</c:v>
                </c:pt>
                <c:pt idx="5">
                  <c:v>0.0</c:v>
                </c:pt>
                <c:pt idx="6">
                  <c:v>0.0</c:v>
                </c:pt>
                <c:pt idx="7">
                  <c:v>0.0</c:v>
                </c:pt>
                <c:pt idx="8">
                  <c:v>0.0</c:v>
                </c:pt>
                <c:pt idx="9">
                  <c:v>0.0</c:v>
                </c:pt>
                <c:pt idx="10">
                  <c:v>0.0</c:v>
                </c:pt>
                <c:pt idx="11">
                  <c:v>0.0</c:v>
                </c:pt>
                <c:pt idx="12">
                  <c:v>15.38461538461538</c:v>
                </c:pt>
              </c:numCache>
            </c:numRef>
          </c:val>
        </c:ser>
        <c:ser>
          <c:idx val="1"/>
          <c:order val="1"/>
          <c:tx>
            <c:strRef>
              <c:f>'PYR 2012'!$S$4</c:f>
              <c:strCache>
                <c:ptCount val="1"/>
                <c:pt idx="0">
                  <c:v>Susceptible</c:v>
                </c:pt>
              </c:strCache>
            </c:strRef>
          </c:tx>
          <c:spPr>
            <a:solidFill>
              <a:srgbClr val="00B050"/>
            </a:solidFill>
            <a:ln w="12700">
              <a:noFill/>
              <a:prstDash val="solid"/>
            </a:ln>
          </c:spPr>
          <c:invertIfNegative val="0"/>
          <c:cat>
            <c:strRef>
              <c:f>'PYR 2012'!$Q$5:$Q$17</c:f>
              <c:strCache>
                <c:ptCount val="13"/>
                <c:pt idx="0">
                  <c:v>Austria (7)</c:v>
                </c:pt>
                <c:pt idx="1">
                  <c:v>Czech Republic (18)</c:v>
                </c:pt>
                <c:pt idx="2">
                  <c:v>Denmark (4)</c:v>
                </c:pt>
                <c:pt idx="3">
                  <c:v>Finland (9)</c:v>
                </c:pt>
                <c:pt idx="4">
                  <c:v>France (62)</c:v>
                </c:pt>
                <c:pt idx="5">
                  <c:v>Germany (149)</c:v>
                </c:pt>
                <c:pt idx="6">
                  <c:v>Hungary (3)</c:v>
                </c:pt>
                <c:pt idx="7">
                  <c:v>Latvia (20)</c:v>
                </c:pt>
                <c:pt idx="8">
                  <c:v>Lithuania (27)</c:v>
                </c:pt>
                <c:pt idx="9">
                  <c:v>Norway (21)</c:v>
                </c:pt>
                <c:pt idx="10">
                  <c:v>Poland (35)</c:v>
                </c:pt>
                <c:pt idx="11">
                  <c:v>Sweden (6)</c:v>
                </c:pt>
                <c:pt idx="12">
                  <c:v>UK (26)</c:v>
                </c:pt>
              </c:strCache>
            </c:strRef>
          </c:cat>
          <c:val>
            <c:numRef>
              <c:f>'PYR 2012'!$S$5:$S$17</c:f>
              <c:numCache>
                <c:formatCode>0.0</c:formatCode>
                <c:ptCount val="13"/>
                <c:pt idx="0">
                  <c:v>14.2857142857143</c:v>
                </c:pt>
                <c:pt idx="1">
                  <c:v>0.0</c:v>
                </c:pt>
                <c:pt idx="2">
                  <c:v>0.0</c:v>
                </c:pt>
                <c:pt idx="3">
                  <c:v>22.2222222222222</c:v>
                </c:pt>
                <c:pt idx="4">
                  <c:v>16.12903225806452</c:v>
                </c:pt>
                <c:pt idx="5">
                  <c:v>1.342281879194631</c:v>
                </c:pt>
                <c:pt idx="6">
                  <c:v>0.0</c:v>
                </c:pt>
                <c:pt idx="7">
                  <c:v>0.0</c:v>
                </c:pt>
                <c:pt idx="8">
                  <c:v>0.0</c:v>
                </c:pt>
                <c:pt idx="9">
                  <c:v>14.2857142857143</c:v>
                </c:pt>
                <c:pt idx="10">
                  <c:v>5.714285714285712</c:v>
                </c:pt>
                <c:pt idx="11">
                  <c:v>0.0</c:v>
                </c:pt>
                <c:pt idx="12">
                  <c:v>3.846153846153846</c:v>
                </c:pt>
              </c:numCache>
            </c:numRef>
          </c:val>
        </c:ser>
        <c:ser>
          <c:idx val="2"/>
          <c:order val="2"/>
          <c:tx>
            <c:strRef>
              <c:f>'PYR 2012'!$T$4</c:f>
              <c:strCache>
                <c:ptCount val="1"/>
                <c:pt idx="0">
                  <c:v>Moderately resistant</c:v>
                </c:pt>
              </c:strCache>
            </c:strRef>
          </c:tx>
          <c:spPr>
            <a:solidFill>
              <a:srgbClr val="FFFF99"/>
            </a:solidFill>
            <a:ln w="12700">
              <a:noFill/>
              <a:prstDash val="solid"/>
            </a:ln>
          </c:spPr>
          <c:invertIfNegative val="0"/>
          <c:cat>
            <c:strRef>
              <c:f>'PYR 2012'!$Q$5:$Q$17</c:f>
              <c:strCache>
                <c:ptCount val="13"/>
                <c:pt idx="0">
                  <c:v>Austria (7)</c:v>
                </c:pt>
                <c:pt idx="1">
                  <c:v>Czech Republic (18)</c:v>
                </c:pt>
                <c:pt idx="2">
                  <c:v>Denmark (4)</c:v>
                </c:pt>
                <c:pt idx="3">
                  <c:v>Finland (9)</c:v>
                </c:pt>
                <c:pt idx="4">
                  <c:v>France (62)</c:v>
                </c:pt>
                <c:pt idx="5">
                  <c:v>Germany (149)</c:v>
                </c:pt>
                <c:pt idx="6">
                  <c:v>Hungary (3)</c:v>
                </c:pt>
                <c:pt idx="7">
                  <c:v>Latvia (20)</c:v>
                </c:pt>
                <c:pt idx="8">
                  <c:v>Lithuania (27)</c:v>
                </c:pt>
                <c:pt idx="9">
                  <c:v>Norway (21)</c:v>
                </c:pt>
                <c:pt idx="10">
                  <c:v>Poland (35)</c:v>
                </c:pt>
                <c:pt idx="11">
                  <c:v>Sweden (6)</c:v>
                </c:pt>
                <c:pt idx="12">
                  <c:v>UK (26)</c:v>
                </c:pt>
              </c:strCache>
            </c:strRef>
          </c:cat>
          <c:val>
            <c:numRef>
              <c:f>'PYR 2012'!$T$5:$T$17</c:f>
              <c:numCache>
                <c:formatCode>0.0</c:formatCode>
                <c:ptCount val="13"/>
                <c:pt idx="0">
                  <c:v>42.85714285714284</c:v>
                </c:pt>
                <c:pt idx="1">
                  <c:v>22.2222222222222</c:v>
                </c:pt>
                <c:pt idx="2">
                  <c:v>0.0</c:v>
                </c:pt>
                <c:pt idx="3">
                  <c:v>44.44444444444441</c:v>
                </c:pt>
                <c:pt idx="4">
                  <c:v>41.93548387096775</c:v>
                </c:pt>
                <c:pt idx="5">
                  <c:v>9.395973154362417</c:v>
                </c:pt>
                <c:pt idx="6">
                  <c:v>100.0</c:v>
                </c:pt>
                <c:pt idx="7">
                  <c:v>15.0</c:v>
                </c:pt>
                <c:pt idx="8">
                  <c:v>18.51851851851852</c:v>
                </c:pt>
                <c:pt idx="9">
                  <c:v>33.33333333333333</c:v>
                </c:pt>
                <c:pt idx="10">
                  <c:v>25.71428571428572</c:v>
                </c:pt>
                <c:pt idx="11">
                  <c:v>0.0</c:v>
                </c:pt>
                <c:pt idx="12">
                  <c:v>15.38461538461538</c:v>
                </c:pt>
              </c:numCache>
            </c:numRef>
          </c:val>
        </c:ser>
        <c:ser>
          <c:idx val="4"/>
          <c:order val="3"/>
          <c:tx>
            <c:strRef>
              <c:f>'PYR 2012'!$U$4</c:f>
              <c:strCache>
                <c:ptCount val="1"/>
                <c:pt idx="0">
                  <c:v>Resistant</c:v>
                </c:pt>
              </c:strCache>
            </c:strRef>
          </c:tx>
          <c:spPr>
            <a:solidFill>
              <a:srgbClr val="FFC000"/>
            </a:solidFill>
            <a:ln w="12700">
              <a:noFill/>
              <a:prstDash val="solid"/>
            </a:ln>
          </c:spPr>
          <c:invertIfNegative val="0"/>
          <c:cat>
            <c:strRef>
              <c:f>'PYR 2012'!$Q$5:$Q$17</c:f>
              <c:strCache>
                <c:ptCount val="13"/>
                <c:pt idx="0">
                  <c:v>Austria (7)</c:v>
                </c:pt>
                <c:pt idx="1">
                  <c:v>Czech Republic (18)</c:v>
                </c:pt>
                <c:pt idx="2">
                  <c:v>Denmark (4)</c:v>
                </c:pt>
                <c:pt idx="3">
                  <c:v>Finland (9)</c:v>
                </c:pt>
                <c:pt idx="4">
                  <c:v>France (62)</c:v>
                </c:pt>
                <c:pt idx="5">
                  <c:v>Germany (149)</c:v>
                </c:pt>
                <c:pt idx="6">
                  <c:v>Hungary (3)</c:v>
                </c:pt>
                <c:pt idx="7">
                  <c:v>Latvia (20)</c:v>
                </c:pt>
                <c:pt idx="8">
                  <c:v>Lithuania (27)</c:v>
                </c:pt>
                <c:pt idx="9">
                  <c:v>Norway (21)</c:v>
                </c:pt>
                <c:pt idx="10">
                  <c:v>Poland (35)</c:v>
                </c:pt>
                <c:pt idx="11">
                  <c:v>Sweden (6)</c:v>
                </c:pt>
                <c:pt idx="12">
                  <c:v>UK (26)</c:v>
                </c:pt>
              </c:strCache>
            </c:strRef>
          </c:cat>
          <c:val>
            <c:numRef>
              <c:f>'PYR 2012'!$U$5:$U$17</c:f>
              <c:numCache>
                <c:formatCode>0.0</c:formatCode>
                <c:ptCount val="13"/>
                <c:pt idx="0">
                  <c:v>28.57142857142857</c:v>
                </c:pt>
                <c:pt idx="1">
                  <c:v>66.66666666666665</c:v>
                </c:pt>
                <c:pt idx="2">
                  <c:v>100.0</c:v>
                </c:pt>
                <c:pt idx="3">
                  <c:v>22.2222222222222</c:v>
                </c:pt>
                <c:pt idx="4">
                  <c:v>41.93548387096775</c:v>
                </c:pt>
                <c:pt idx="5">
                  <c:v>46.97986577181206</c:v>
                </c:pt>
                <c:pt idx="6">
                  <c:v>0.0</c:v>
                </c:pt>
                <c:pt idx="7">
                  <c:v>85.0</c:v>
                </c:pt>
                <c:pt idx="8">
                  <c:v>77.77777777777776</c:v>
                </c:pt>
                <c:pt idx="9">
                  <c:v>33.33333333333333</c:v>
                </c:pt>
                <c:pt idx="10">
                  <c:v>40.0</c:v>
                </c:pt>
                <c:pt idx="11">
                  <c:v>16.66666666666666</c:v>
                </c:pt>
                <c:pt idx="12">
                  <c:v>42.30769230769228</c:v>
                </c:pt>
              </c:numCache>
            </c:numRef>
          </c:val>
        </c:ser>
        <c:ser>
          <c:idx val="5"/>
          <c:order val="4"/>
          <c:tx>
            <c:strRef>
              <c:f>'PYR 2012'!$V$4</c:f>
              <c:strCache>
                <c:ptCount val="1"/>
                <c:pt idx="0">
                  <c:v>Highly Resistant</c:v>
                </c:pt>
              </c:strCache>
            </c:strRef>
          </c:tx>
          <c:spPr>
            <a:solidFill>
              <a:srgbClr val="FF0000"/>
            </a:solidFill>
          </c:spPr>
          <c:invertIfNegative val="0"/>
          <c:cat>
            <c:strRef>
              <c:f>'PYR 2012'!$Q$5:$Q$17</c:f>
              <c:strCache>
                <c:ptCount val="13"/>
                <c:pt idx="0">
                  <c:v>Austria (7)</c:v>
                </c:pt>
                <c:pt idx="1">
                  <c:v>Czech Republic (18)</c:v>
                </c:pt>
                <c:pt idx="2">
                  <c:v>Denmark (4)</c:v>
                </c:pt>
                <c:pt idx="3">
                  <c:v>Finland (9)</c:v>
                </c:pt>
                <c:pt idx="4">
                  <c:v>France (62)</c:v>
                </c:pt>
                <c:pt idx="5">
                  <c:v>Germany (149)</c:v>
                </c:pt>
                <c:pt idx="6">
                  <c:v>Hungary (3)</c:v>
                </c:pt>
                <c:pt idx="7">
                  <c:v>Latvia (20)</c:v>
                </c:pt>
                <c:pt idx="8">
                  <c:v>Lithuania (27)</c:v>
                </c:pt>
                <c:pt idx="9">
                  <c:v>Norway (21)</c:v>
                </c:pt>
                <c:pt idx="10">
                  <c:v>Poland (35)</c:v>
                </c:pt>
                <c:pt idx="11">
                  <c:v>Sweden (6)</c:v>
                </c:pt>
                <c:pt idx="12">
                  <c:v>UK (26)</c:v>
                </c:pt>
              </c:strCache>
            </c:strRef>
          </c:cat>
          <c:val>
            <c:numRef>
              <c:f>'PYR 2012'!$V$5:$V$17</c:f>
              <c:numCache>
                <c:formatCode>0.0</c:formatCode>
                <c:ptCount val="13"/>
                <c:pt idx="0">
                  <c:v>14.2857142857143</c:v>
                </c:pt>
                <c:pt idx="1">
                  <c:v>11.11111111111111</c:v>
                </c:pt>
                <c:pt idx="2">
                  <c:v>0.0</c:v>
                </c:pt>
                <c:pt idx="3">
                  <c:v>0.0</c:v>
                </c:pt>
                <c:pt idx="4">
                  <c:v>0.0</c:v>
                </c:pt>
                <c:pt idx="5">
                  <c:v>42.28187919463087</c:v>
                </c:pt>
                <c:pt idx="6">
                  <c:v>0.0</c:v>
                </c:pt>
                <c:pt idx="7">
                  <c:v>0.0</c:v>
                </c:pt>
                <c:pt idx="8">
                  <c:v>3.703703703703704</c:v>
                </c:pt>
                <c:pt idx="9">
                  <c:v>19.04761904761904</c:v>
                </c:pt>
                <c:pt idx="10">
                  <c:v>28.57142857142857</c:v>
                </c:pt>
                <c:pt idx="11">
                  <c:v>83.33333333333331</c:v>
                </c:pt>
                <c:pt idx="12">
                  <c:v>23.07692307692307</c:v>
                </c:pt>
              </c:numCache>
            </c:numRef>
          </c:val>
        </c:ser>
        <c:dLbls>
          <c:showLegendKey val="0"/>
          <c:showVal val="0"/>
          <c:showCatName val="0"/>
          <c:showSerName val="0"/>
          <c:showPercent val="0"/>
          <c:showBubbleSize val="0"/>
        </c:dLbls>
        <c:gapWidth val="80"/>
        <c:overlap val="100"/>
        <c:axId val="-2103267656"/>
        <c:axId val="-2103395048"/>
      </c:barChart>
      <c:catAx>
        <c:axId val="-2103267656"/>
        <c:scaling>
          <c:orientation val="minMax"/>
        </c:scaling>
        <c:delete val="0"/>
        <c:axPos val="b"/>
        <c:numFmt formatCode="General" sourceLinked="1"/>
        <c:majorTickMark val="out"/>
        <c:minorTickMark val="none"/>
        <c:tickLblPos val="nextTo"/>
        <c:spPr>
          <a:ln w="3175">
            <a:solidFill>
              <a:srgbClr val="000000"/>
            </a:solidFill>
            <a:prstDash val="solid"/>
          </a:ln>
        </c:spPr>
        <c:txPr>
          <a:bodyPr rot="-2700000" vert="horz"/>
          <a:lstStyle/>
          <a:p>
            <a:pPr>
              <a:defRPr/>
            </a:pPr>
            <a:endParaRPr lang="en-US"/>
          </a:p>
        </c:txPr>
        <c:crossAx val="-2103395048"/>
        <c:crosses val="autoZero"/>
        <c:auto val="1"/>
        <c:lblAlgn val="ctr"/>
        <c:lblOffset val="100"/>
        <c:tickLblSkip val="1"/>
        <c:tickMarkSkip val="1"/>
        <c:noMultiLvlLbl val="0"/>
      </c:catAx>
      <c:valAx>
        <c:axId val="-2103395048"/>
        <c:scaling>
          <c:orientation val="minMax"/>
        </c:scaling>
        <c:delete val="0"/>
        <c:axPos val="l"/>
        <c:majorGridlines>
          <c:spPr>
            <a:ln w="3175">
              <a:solidFill>
                <a:schemeClr val="bg1">
                  <a:lumMod val="65000"/>
                </a:schemeClr>
              </a:solidFill>
              <a:prstDash val="solid"/>
            </a:ln>
          </c:spPr>
        </c:majorGridlines>
        <c:title>
          <c:tx>
            <c:rich>
              <a:bodyPr/>
              <a:lstStyle/>
              <a:p>
                <a:pPr>
                  <a:defRPr sz="500"/>
                </a:pPr>
                <a:r>
                  <a:rPr lang="de-CH" sz="500" dirty="0"/>
                  <a:t>% of populations </a:t>
                </a:r>
                <a:r>
                  <a:rPr lang="de-CH" sz="500" dirty="0" smtClean="0"/>
                  <a:t>of population</a:t>
                </a:r>
                <a:endParaRPr lang="de-CH" sz="500" dirty="0"/>
              </a:p>
            </c:rich>
          </c:tx>
          <c:layout>
            <c:manualLayout>
              <c:xMode val="edge"/>
              <c:yMode val="edge"/>
              <c:x val="0.0209991041990254"/>
              <c:y val="0.118817925575763"/>
            </c:manualLayout>
          </c:layout>
          <c:overlay val="0"/>
          <c:spPr>
            <a:noFill/>
            <a:ln w="25400">
              <a:noFill/>
            </a:ln>
          </c:spPr>
        </c:title>
        <c:numFmt formatCode="0%" sourceLinked="1"/>
        <c:majorTickMark val="out"/>
        <c:minorTickMark val="none"/>
        <c:tickLblPos val="nextTo"/>
        <c:spPr>
          <a:ln w="3175">
            <a:solidFill>
              <a:srgbClr val="000000"/>
            </a:solidFill>
            <a:prstDash val="solid"/>
          </a:ln>
        </c:spPr>
        <c:txPr>
          <a:bodyPr rot="0" vert="horz"/>
          <a:lstStyle/>
          <a:p>
            <a:pPr>
              <a:defRPr/>
            </a:pPr>
            <a:endParaRPr lang="en-US"/>
          </a:p>
        </c:txPr>
        <c:crossAx val="-2103267656"/>
        <c:crosses val="autoZero"/>
        <c:crossBetween val="between"/>
      </c:valAx>
      <c:spPr>
        <a:solidFill>
          <a:schemeClr val="bg1"/>
        </a:solidFill>
        <a:ln w="12700">
          <a:solidFill>
            <a:srgbClr val="808080"/>
          </a:solidFill>
          <a:prstDash val="solid"/>
        </a:ln>
      </c:spPr>
    </c:plotArea>
    <c:legend>
      <c:legendPos val="r"/>
      <c:layout>
        <c:manualLayout>
          <c:xMode val="edge"/>
          <c:yMode val="edge"/>
          <c:x val="0.694855313131477"/>
          <c:y val="0.248463145456368"/>
          <c:w val="0.188054630684146"/>
          <c:h val="0.273725302103734"/>
        </c:manualLayout>
      </c:layout>
      <c:overlay val="0"/>
      <c:spPr>
        <a:solidFill>
          <a:srgbClr val="FFFFFF"/>
        </a:solidFill>
        <a:ln w="3175">
          <a:noFill/>
          <a:prstDash val="solid"/>
        </a:ln>
      </c:spPr>
    </c:legend>
    <c:plotVisOnly val="1"/>
    <c:dispBlanksAs val="gap"/>
    <c:showDLblsOverMax val="0"/>
  </c:chart>
  <c:spPr>
    <a:noFill/>
    <a:ln w="9525">
      <a:noFill/>
    </a:ln>
  </c:spPr>
  <c:txPr>
    <a:bodyPr/>
    <a:lstStyle/>
    <a:p>
      <a:pPr>
        <a:defRPr sz="500" b="0" i="0" u="none" strike="noStrike" baseline="0">
          <a:solidFill>
            <a:srgbClr val="000000"/>
          </a:solidFill>
          <a:latin typeface="Arial" pitchFamily="34" charset="0"/>
          <a:ea typeface="Arial"/>
          <a:cs typeface="Arial"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01496118249"/>
          <c:y val="0.0706301809790951"/>
          <c:w val="0.628681049781204"/>
          <c:h val="0.614529593894155"/>
        </c:manualLayout>
      </c:layout>
      <c:barChart>
        <c:barDir val="col"/>
        <c:grouping val="percentStacked"/>
        <c:varyColors val="0"/>
        <c:ser>
          <c:idx val="0"/>
          <c:order val="0"/>
          <c:tx>
            <c:strRef>
              <c:f>'PYR 2007-2012'!$E$6</c:f>
              <c:strCache>
                <c:ptCount val="1"/>
                <c:pt idx="0">
                  <c:v>Highly Susceptible</c:v>
                </c:pt>
              </c:strCache>
            </c:strRef>
          </c:tx>
          <c:spPr>
            <a:solidFill>
              <a:srgbClr val="92D050"/>
            </a:solidFill>
          </c:spPr>
          <c:invertIfNegative val="0"/>
          <c:cat>
            <c:strRef>
              <c:f>'PYR 2007-2012'!$D$7:$D$33</c:f>
              <c:strCache>
                <c:ptCount val="27"/>
                <c:pt idx="0">
                  <c:v>UK 2007 (n.63)</c:v>
                </c:pt>
                <c:pt idx="1">
                  <c:v>UK 2008 (n.46)</c:v>
                </c:pt>
                <c:pt idx="2">
                  <c:v>UK 2009 (n.58)</c:v>
                </c:pt>
                <c:pt idx="3">
                  <c:v>UK 2010 (n.30)</c:v>
                </c:pt>
                <c:pt idx="4">
                  <c:v>UK 2011 (n.29)</c:v>
                </c:pt>
                <c:pt idx="5">
                  <c:v>UK 2012 (n.26)</c:v>
                </c:pt>
                <c:pt idx="7">
                  <c:v>Germany 2007 (n.169)</c:v>
                </c:pt>
                <c:pt idx="8">
                  <c:v>Germany 2008 (n.325)</c:v>
                </c:pt>
                <c:pt idx="9">
                  <c:v>Germany 2009 (n.318)</c:v>
                </c:pt>
                <c:pt idx="10">
                  <c:v>Germany 2010 (n.271)</c:v>
                </c:pt>
                <c:pt idx="11">
                  <c:v>Germany 2011 (n.258)</c:v>
                </c:pt>
                <c:pt idx="12">
                  <c:v>Germany 2012 (n.149)</c:v>
                </c:pt>
                <c:pt idx="14">
                  <c:v>Poland 2007 (n.17)</c:v>
                </c:pt>
                <c:pt idx="15">
                  <c:v>Poland 2008 (n.20)</c:v>
                </c:pt>
                <c:pt idx="16">
                  <c:v>Poland 2009 (n.15)</c:v>
                </c:pt>
                <c:pt idx="17">
                  <c:v>Poland 2010 (n.20)</c:v>
                </c:pt>
                <c:pt idx="18">
                  <c:v>Poland 2011 (n.24)</c:v>
                </c:pt>
                <c:pt idx="19">
                  <c:v>Poland 2012 (n.35)</c:v>
                </c:pt>
                <c:pt idx="21">
                  <c:v>France 2007 (n.16)</c:v>
                </c:pt>
                <c:pt idx="22">
                  <c:v>France 2008 (n.26)</c:v>
                </c:pt>
                <c:pt idx="23">
                  <c:v>France 2009 (n.101)</c:v>
                </c:pt>
                <c:pt idx="24">
                  <c:v>France 2010 (n.129)</c:v>
                </c:pt>
                <c:pt idx="25">
                  <c:v>France 2011 (n.93)</c:v>
                </c:pt>
                <c:pt idx="26">
                  <c:v>France 2012 (n.62)</c:v>
                </c:pt>
              </c:strCache>
            </c:strRef>
          </c:cat>
          <c:val>
            <c:numRef>
              <c:f>'PYR 2007-2012'!$E$7:$E$33</c:f>
              <c:numCache>
                <c:formatCode>0.0</c:formatCode>
                <c:ptCount val="27"/>
                <c:pt idx="0">
                  <c:v>46.03174603174601</c:v>
                </c:pt>
                <c:pt idx="1">
                  <c:v>47.82608695652174</c:v>
                </c:pt>
                <c:pt idx="2">
                  <c:v>27.58620689655172</c:v>
                </c:pt>
                <c:pt idx="3">
                  <c:v>26.66666666666667</c:v>
                </c:pt>
                <c:pt idx="4">
                  <c:v>13.79310344827586</c:v>
                </c:pt>
                <c:pt idx="5">
                  <c:v>15.38461538461538</c:v>
                </c:pt>
                <c:pt idx="7">
                  <c:v>2.366863905325442</c:v>
                </c:pt>
                <c:pt idx="8">
                  <c:v>1.846153846153846</c:v>
                </c:pt>
                <c:pt idx="9">
                  <c:v>0.0</c:v>
                </c:pt>
                <c:pt idx="10">
                  <c:v>1.476014760147601</c:v>
                </c:pt>
                <c:pt idx="11">
                  <c:v>0.775193798449612</c:v>
                </c:pt>
                <c:pt idx="12">
                  <c:v>0.0</c:v>
                </c:pt>
                <c:pt idx="14">
                  <c:v>0.0</c:v>
                </c:pt>
                <c:pt idx="15">
                  <c:v>5.0</c:v>
                </c:pt>
                <c:pt idx="16">
                  <c:v>0.0</c:v>
                </c:pt>
                <c:pt idx="17">
                  <c:v>0.0</c:v>
                </c:pt>
                <c:pt idx="18">
                  <c:v>0.0</c:v>
                </c:pt>
                <c:pt idx="19">
                  <c:v>0.0</c:v>
                </c:pt>
                <c:pt idx="21">
                  <c:v>0.0</c:v>
                </c:pt>
                <c:pt idx="22">
                  <c:v>0.0</c:v>
                </c:pt>
                <c:pt idx="23">
                  <c:v>1.98019801980198</c:v>
                </c:pt>
                <c:pt idx="24">
                  <c:v>0.0</c:v>
                </c:pt>
                <c:pt idx="25">
                  <c:v>0.0</c:v>
                </c:pt>
                <c:pt idx="26">
                  <c:v>0.0</c:v>
                </c:pt>
              </c:numCache>
            </c:numRef>
          </c:val>
        </c:ser>
        <c:ser>
          <c:idx val="1"/>
          <c:order val="1"/>
          <c:tx>
            <c:strRef>
              <c:f>'PYR 2007-2012'!$F$6</c:f>
              <c:strCache>
                <c:ptCount val="1"/>
                <c:pt idx="0">
                  <c:v>Susceptible</c:v>
                </c:pt>
              </c:strCache>
            </c:strRef>
          </c:tx>
          <c:spPr>
            <a:solidFill>
              <a:srgbClr val="00B050"/>
            </a:solidFill>
          </c:spPr>
          <c:invertIfNegative val="0"/>
          <c:cat>
            <c:strRef>
              <c:f>'PYR 2007-2012'!$D$7:$D$33</c:f>
              <c:strCache>
                <c:ptCount val="27"/>
                <c:pt idx="0">
                  <c:v>UK 2007 (n.63)</c:v>
                </c:pt>
                <c:pt idx="1">
                  <c:v>UK 2008 (n.46)</c:v>
                </c:pt>
                <c:pt idx="2">
                  <c:v>UK 2009 (n.58)</c:v>
                </c:pt>
                <c:pt idx="3">
                  <c:v>UK 2010 (n.30)</c:v>
                </c:pt>
                <c:pt idx="4">
                  <c:v>UK 2011 (n.29)</c:v>
                </c:pt>
                <c:pt idx="5">
                  <c:v>UK 2012 (n.26)</c:v>
                </c:pt>
                <c:pt idx="7">
                  <c:v>Germany 2007 (n.169)</c:v>
                </c:pt>
                <c:pt idx="8">
                  <c:v>Germany 2008 (n.325)</c:v>
                </c:pt>
                <c:pt idx="9">
                  <c:v>Germany 2009 (n.318)</c:v>
                </c:pt>
                <c:pt idx="10">
                  <c:v>Germany 2010 (n.271)</c:v>
                </c:pt>
                <c:pt idx="11">
                  <c:v>Germany 2011 (n.258)</c:v>
                </c:pt>
                <c:pt idx="12">
                  <c:v>Germany 2012 (n.149)</c:v>
                </c:pt>
                <c:pt idx="14">
                  <c:v>Poland 2007 (n.17)</c:v>
                </c:pt>
                <c:pt idx="15">
                  <c:v>Poland 2008 (n.20)</c:v>
                </c:pt>
                <c:pt idx="16">
                  <c:v>Poland 2009 (n.15)</c:v>
                </c:pt>
                <c:pt idx="17">
                  <c:v>Poland 2010 (n.20)</c:v>
                </c:pt>
                <c:pt idx="18">
                  <c:v>Poland 2011 (n.24)</c:v>
                </c:pt>
                <c:pt idx="19">
                  <c:v>Poland 2012 (n.35)</c:v>
                </c:pt>
                <c:pt idx="21">
                  <c:v>France 2007 (n.16)</c:v>
                </c:pt>
                <c:pt idx="22">
                  <c:v>France 2008 (n.26)</c:v>
                </c:pt>
                <c:pt idx="23">
                  <c:v>France 2009 (n.101)</c:v>
                </c:pt>
                <c:pt idx="24">
                  <c:v>France 2010 (n.129)</c:v>
                </c:pt>
                <c:pt idx="25">
                  <c:v>France 2011 (n.93)</c:v>
                </c:pt>
                <c:pt idx="26">
                  <c:v>France 2012 (n.62)</c:v>
                </c:pt>
              </c:strCache>
            </c:strRef>
          </c:cat>
          <c:val>
            <c:numRef>
              <c:f>'PYR 2007-2012'!$F$7:$F$33</c:f>
              <c:numCache>
                <c:formatCode>0.0</c:formatCode>
                <c:ptCount val="27"/>
                <c:pt idx="0">
                  <c:v>30.15873015873015</c:v>
                </c:pt>
                <c:pt idx="1">
                  <c:v>36.95652173913042</c:v>
                </c:pt>
                <c:pt idx="2">
                  <c:v>25.86206896551724</c:v>
                </c:pt>
                <c:pt idx="3">
                  <c:v>13.33333333333333</c:v>
                </c:pt>
                <c:pt idx="4">
                  <c:v>10.3448275862069</c:v>
                </c:pt>
                <c:pt idx="5">
                  <c:v>3.846153846153846</c:v>
                </c:pt>
                <c:pt idx="7">
                  <c:v>28.40236686390531</c:v>
                </c:pt>
                <c:pt idx="8">
                  <c:v>18.46153846153846</c:v>
                </c:pt>
                <c:pt idx="9">
                  <c:v>11.0062893081761</c:v>
                </c:pt>
                <c:pt idx="10">
                  <c:v>8.48708487084871</c:v>
                </c:pt>
                <c:pt idx="11">
                  <c:v>5.813953488372093</c:v>
                </c:pt>
                <c:pt idx="12">
                  <c:v>1.342281879194631</c:v>
                </c:pt>
                <c:pt idx="14">
                  <c:v>0.0</c:v>
                </c:pt>
                <c:pt idx="15">
                  <c:v>0.0</c:v>
                </c:pt>
                <c:pt idx="16">
                  <c:v>6.666666666666667</c:v>
                </c:pt>
                <c:pt idx="17">
                  <c:v>10.0</c:v>
                </c:pt>
                <c:pt idx="18">
                  <c:v>0.0</c:v>
                </c:pt>
                <c:pt idx="19">
                  <c:v>5.714285714285712</c:v>
                </c:pt>
                <c:pt idx="21">
                  <c:v>6.25</c:v>
                </c:pt>
                <c:pt idx="22">
                  <c:v>3.846153846153846</c:v>
                </c:pt>
                <c:pt idx="23">
                  <c:v>9.900990099009906</c:v>
                </c:pt>
                <c:pt idx="24">
                  <c:v>10.07751937984496</c:v>
                </c:pt>
                <c:pt idx="25">
                  <c:v>9.67741935483871</c:v>
                </c:pt>
                <c:pt idx="26">
                  <c:v>16.12903225806452</c:v>
                </c:pt>
              </c:numCache>
            </c:numRef>
          </c:val>
        </c:ser>
        <c:ser>
          <c:idx val="2"/>
          <c:order val="2"/>
          <c:tx>
            <c:strRef>
              <c:f>'PYR 2007-2012'!$G$6</c:f>
              <c:strCache>
                <c:ptCount val="1"/>
                <c:pt idx="0">
                  <c:v>Moderately Resistant</c:v>
                </c:pt>
              </c:strCache>
            </c:strRef>
          </c:tx>
          <c:spPr>
            <a:solidFill>
              <a:srgbClr val="FFFF66"/>
            </a:solidFill>
          </c:spPr>
          <c:invertIfNegative val="0"/>
          <c:cat>
            <c:strRef>
              <c:f>'PYR 2007-2012'!$D$7:$D$33</c:f>
              <c:strCache>
                <c:ptCount val="27"/>
                <c:pt idx="0">
                  <c:v>UK 2007 (n.63)</c:v>
                </c:pt>
                <c:pt idx="1">
                  <c:v>UK 2008 (n.46)</c:v>
                </c:pt>
                <c:pt idx="2">
                  <c:v>UK 2009 (n.58)</c:v>
                </c:pt>
                <c:pt idx="3">
                  <c:v>UK 2010 (n.30)</c:v>
                </c:pt>
                <c:pt idx="4">
                  <c:v>UK 2011 (n.29)</c:v>
                </c:pt>
                <c:pt idx="5">
                  <c:v>UK 2012 (n.26)</c:v>
                </c:pt>
                <c:pt idx="7">
                  <c:v>Germany 2007 (n.169)</c:v>
                </c:pt>
                <c:pt idx="8">
                  <c:v>Germany 2008 (n.325)</c:v>
                </c:pt>
                <c:pt idx="9">
                  <c:v>Germany 2009 (n.318)</c:v>
                </c:pt>
                <c:pt idx="10">
                  <c:v>Germany 2010 (n.271)</c:v>
                </c:pt>
                <c:pt idx="11">
                  <c:v>Germany 2011 (n.258)</c:v>
                </c:pt>
                <c:pt idx="12">
                  <c:v>Germany 2012 (n.149)</c:v>
                </c:pt>
                <c:pt idx="14">
                  <c:v>Poland 2007 (n.17)</c:v>
                </c:pt>
                <c:pt idx="15">
                  <c:v>Poland 2008 (n.20)</c:v>
                </c:pt>
                <c:pt idx="16">
                  <c:v>Poland 2009 (n.15)</c:v>
                </c:pt>
                <c:pt idx="17">
                  <c:v>Poland 2010 (n.20)</c:v>
                </c:pt>
                <c:pt idx="18">
                  <c:v>Poland 2011 (n.24)</c:v>
                </c:pt>
                <c:pt idx="19">
                  <c:v>Poland 2012 (n.35)</c:v>
                </c:pt>
                <c:pt idx="21">
                  <c:v>France 2007 (n.16)</c:v>
                </c:pt>
                <c:pt idx="22">
                  <c:v>France 2008 (n.26)</c:v>
                </c:pt>
                <c:pt idx="23">
                  <c:v>France 2009 (n.101)</c:v>
                </c:pt>
                <c:pt idx="24">
                  <c:v>France 2010 (n.129)</c:v>
                </c:pt>
                <c:pt idx="25">
                  <c:v>France 2011 (n.93)</c:v>
                </c:pt>
                <c:pt idx="26">
                  <c:v>France 2012 (n.62)</c:v>
                </c:pt>
              </c:strCache>
            </c:strRef>
          </c:cat>
          <c:val>
            <c:numRef>
              <c:f>'PYR 2007-2012'!$G$7:$G$33</c:f>
              <c:numCache>
                <c:formatCode>0.0</c:formatCode>
                <c:ptCount val="27"/>
                <c:pt idx="0">
                  <c:v>11.11111111111111</c:v>
                </c:pt>
                <c:pt idx="1">
                  <c:v>2.173913043478261</c:v>
                </c:pt>
                <c:pt idx="2">
                  <c:v>20.68965517241379</c:v>
                </c:pt>
                <c:pt idx="3">
                  <c:v>13.33333333333333</c:v>
                </c:pt>
                <c:pt idx="4">
                  <c:v>24.13793103448276</c:v>
                </c:pt>
                <c:pt idx="5">
                  <c:v>15.38461538461538</c:v>
                </c:pt>
                <c:pt idx="7">
                  <c:v>17.15976331360947</c:v>
                </c:pt>
                <c:pt idx="8">
                  <c:v>17.53846153846154</c:v>
                </c:pt>
                <c:pt idx="9">
                  <c:v>19.18238993710692</c:v>
                </c:pt>
                <c:pt idx="10">
                  <c:v>16.23616236162362</c:v>
                </c:pt>
                <c:pt idx="11">
                  <c:v>12.79069767441861</c:v>
                </c:pt>
                <c:pt idx="12">
                  <c:v>9.395973154362417</c:v>
                </c:pt>
                <c:pt idx="14">
                  <c:v>0.0</c:v>
                </c:pt>
                <c:pt idx="15">
                  <c:v>10.0</c:v>
                </c:pt>
                <c:pt idx="16">
                  <c:v>33.33333333333333</c:v>
                </c:pt>
                <c:pt idx="17">
                  <c:v>20.0</c:v>
                </c:pt>
                <c:pt idx="18">
                  <c:v>4.166666666666666</c:v>
                </c:pt>
                <c:pt idx="19">
                  <c:v>25.71428571428572</c:v>
                </c:pt>
                <c:pt idx="21">
                  <c:v>25.0</c:v>
                </c:pt>
                <c:pt idx="22">
                  <c:v>7.692307692307692</c:v>
                </c:pt>
                <c:pt idx="23">
                  <c:v>25.74257425742573</c:v>
                </c:pt>
                <c:pt idx="24">
                  <c:v>18.6046511627907</c:v>
                </c:pt>
                <c:pt idx="25">
                  <c:v>39.78494623655915</c:v>
                </c:pt>
                <c:pt idx="26">
                  <c:v>41.93548387096775</c:v>
                </c:pt>
              </c:numCache>
            </c:numRef>
          </c:val>
        </c:ser>
        <c:ser>
          <c:idx val="3"/>
          <c:order val="3"/>
          <c:tx>
            <c:strRef>
              <c:f>'PYR 2007-2012'!$H$6</c:f>
              <c:strCache>
                <c:ptCount val="1"/>
                <c:pt idx="0">
                  <c:v>Resistant</c:v>
                </c:pt>
              </c:strCache>
            </c:strRef>
          </c:tx>
          <c:spPr>
            <a:solidFill>
              <a:srgbClr val="FF9900"/>
            </a:solidFill>
          </c:spPr>
          <c:invertIfNegative val="0"/>
          <c:cat>
            <c:strRef>
              <c:f>'PYR 2007-2012'!$D$7:$D$33</c:f>
              <c:strCache>
                <c:ptCount val="27"/>
                <c:pt idx="0">
                  <c:v>UK 2007 (n.63)</c:v>
                </c:pt>
                <c:pt idx="1">
                  <c:v>UK 2008 (n.46)</c:v>
                </c:pt>
                <c:pt idx="2">
                  <c:v>UK 2009 (n.58)</c:v>
                </c:pt>
                <c:pt idx="3">
                  <c:v>UK 2010 (n.30)</c:v>
                </c:pt>
                <c:pt idx="4">
                  <c:v>UK 2011 (n.29)</c:v>
                </c:pt>
                <c:pt idx="5">
                  <c:v>UK 2012 (n.26)</c:v>
                </c:pt>
                <c:pt idx="7">
                  <c:v>Germany 2007 (n.169)</c:v>
                </c:pt>
                <c:pt idx="8">
                  <c:v>Germany 2008 (n.325)</c:v>
                </c:pt>
                <c:pt idx="9">
                  <c:v>Germany 2009 (n.318)</c:v>
                </c:pt>
                <c:pt idx="10">
                  <c:v>Germany 2010 (n.271)</c:v>
                </c:pt>
                <c:pt idx="11">
                  <c:v>Germany 2011 (n.258)</c:v>
                </c:pt>
                <c:pt idx="12">
                  <c:v>Germany 2012 (n.149)</c:v>
                </c:pt>
                <c:pt idx="14">
                  <c:v>Poland 2007 (n.17)</c:v>
                </c:pt>
                <c:pt idx="15">
                  <c:v>Poland 2008 (n.20)</c:v>
                </c:pt>
                <c:pt idx="16">
                  <c:v>Poland 2009 (n.15)</c:v>
                </c:pt>
                <c:pt idx="17">
                  <c:v>Poland 2010 (n.20)</c:v>
                </c:pt>
                <c:pt idx="18">
                  <c:v>Poland 2011 (n.24)</c:v>
                </c:pt>
                <c:pt idx="19">
                  <c:v>Poland 2012 (n.35)</c:v>
                </c:pt>
                <c:pt idx="21">
                  <c:v>France 2007 (n.16)</c:v>
                </c:pt>
                <c:pt idx="22">
                  <c:v>France 2008 (n.26)</c:v>
                </c:pt>
                <c:pt idx="23">
                  <c:v>France 2009 (n.101)</c:v>
                </c:pt>
                <c:pt idx="24">
                  <c:v>France 2010 (n.129)</c:v>
                </c:pt>
                <c:pt idx="25">
                  <c:v>France 2011 (n.93)</c:v>
                </c:pt>
                <c:pt idx="26">
                  <c:v>France 2012 (n.62)</c:v>
                </c:pt>
              </c:strCache>
            </c:strRef>
          </c:cat>
          <c:val>
            <c:numRef>
              <c:f>'PYR 2007-2012'!$H$7:$H$33</c:f>
              <c:numCache>
                <c:formatCode>0.0</c:formatCode>
                <c:ptCount val="27"/>
                <c:pt idx="0">
                  <c:v>9.523809523809523</c:v>
                </c:pt>
                <c:pt idx="1">
                  <c:v>8.695652173913044</c:v>
                </c:pt>
                <c:pt idx="2">
                  <c:v>20.68965517241379</c:v>
                </c:pt>
                <c:pt idx="3">
                  <c:v>30.0</c:v>
                </c:pt>
                <c:pt idx="4">
                  <c:v>48.27586206896552</c:v>
                </c:pt>
                <c:pt idx="5">
                  <c:v>42.30769230769228</c:v>
                </c:pt>
                <c:pt idx="7">
                  <c:v>39.05325443786982</c:v>
                </c:pt>
                <c:pt idx="8">
                  <c:v>38.76923076923077</c:v>
                </c:pt>
                <c:pt idx="9">
                  <c:v>42.76729559748428</c:v>
                </c:pt>
                <c:pt idx="10">
                  <c:v>42.80442804428042</c:v>
                </c:pt>
                <c:pt idx="11">
                  <c:v>37.2093023255814</c:v>
                </c:pt>
                <c:pt idx="12">
                  <c:v>46.97986577181206</c:v>
                </c:pt>
                <c:pt idx="14">
                  <c:v>11.76470588235294</c:v>
                </c:pt>
                <c:pt idx="15">
                  <c:v>30.0</c:v>
                </c:pt>
                <c:pt idx="16">
                  <c:v>53.33333333333334</c:v>
                </c:pt>
                <c:pt idx="17">
                  <c:v>55.00000000000001</c:v>
                </c:pt>
                <c:pt idx="18">
                  <c:v>66.66666666666665</c:v>
                </c:pt>
                <c:pt idx="19">
                  <c:v>40.0</c:v>
                </c:pt>
                <c:pt idx="21">
                  <c:v>68.75</c:v>
                </c:pt>
                <c:pt idx="22">
                  <c:v>50.0</c:v>
                </c:pt>
                <c:pt idx="23">
                  <c:v>56.43564356435641</c:v>
                </c:pt>
                <c:pt idx="24">
                  <c:v>62.7906976744186</c:v>
                </c:pt>
                <c:pt idx="25">
                  <c:v>49.46236559139785</c:v>
                </c:pt>
                <c:pt idx="26">
                  <c:v>41.93548387096775</c:v>
                </c:pt>
              </c:numCache>
            </c:numRef>
          </c:val>
        </c:ser>
        <c:ser>
          <c:idx val="4"/>
          <c:order val="4"/>
          <c:tx>
            <c:strRef>
              <c:f>'PYR 2007-2012'!$I$6</c:f>
              <c:strCache>
                <c:ptCount val="1"/>
                <c:pt idx="0">
                  <c:v>Highly Resistant</c:v>
                </c:pt>
              </c:strCache>
            </c:strRef>
          </c:tx>
          <c:spPr>
            <a:solidFill>
              <a:srgbClr val="FF0000"/>
            </a:solidFill>
          </c:spPr>
          <c:invertIfNegative val="0"/>
          <c:cat>
            <c:strRef>
              <c:f>'PYR 2007-2012'!$D$7:$D$33</c:f>
              <c:strCache>
                <c:ptCount val="27"/>
                <c:pt idx="0">
                  <c:v>UK 2007 (n.63)</c:v>
                </c:pt>
                <c:pt idx="1">
                  <c:v>UK 2008 (n.46)</c:v>
                </c:pt>
                <c:pt idx="2">
                  <c:v>UK 2009 (n.58)</c:v>
                </c:pt>
                <c:pt idx="3">
                  <c:v>UK 2010 (n.30)</c:v>
                </c:pt>
                <c:pt idx="4">
                  <c:v>UK 2011 (n.29)</c:v>
                </c:pt>
                <c:pt idx="5">
                  <c:v>UK 2012 (n.26)</c:v>
                </c:pt>
                <c:pt idx="7">
                  <c:v>Germany 2007 (n.169)</c:v>
                </c:pt>
                <c:pt idx="8">
                  <c:v>Germany 2008 (n.325)</c:v>
                </c:pt>
                <c:pt idx="9">
                  <c:v>Germany 2009 (n.318)</c:v>
                </c:pt>
                <c:pt idx="10">
                  <c:v>Germany 2010 (n.271)</c:v>
                </c:pt>
                <c:pt idx="11">
                  <c:v>Germany 2011 (n.258)</c:v>
                </c:pt>
                <c:pt idx="12">
                  <c:v>Germany 2012 (n.149)</c:v>
                </c:pt>
                <c:pt idx="14">
                  <c:v>Poland 2007 (n.17)</c:v>
                </c:pt>
                <c:pt idx="15">
                  <c:v>Poland 2008 (n.20)</c:v>
                </c:pt>
                <c:pt idx="16">
                  <c:v>Poland 2009 (n.15)</c:v>
                </c:pt>
                <c:pt idx="17">
                  <c:v>Poland 2010 (n.20)</c:v>
                </c:pt>
                <c:pt idx="18">
                  <c:v>Poland 2011 (n.24)</c:v>
                </c:pt>
                <c:pt idx="19">
                  <c:v>Poland 2012 (n.35)</c:v>
                </c:pt>
                <c:pt idx="21">
                  <c:v>France 2007 (n.16)</c:v>
                </c:pt>
                <c:pt idx="22">
                  <c:v>France 2008 (n.26)</c:v>
                </c:pt>
                <c:pt idx="23">
                  <c:v>France 2009 (n.101)</c:v>
                </c:pt>
                <c:pt idx="24">
                  <c:v>France 2010 (n.129)</c:v>
                </c:pt>
                <c:pt idx="25">
                  <c:v>France 2011 (n.93)</c:v>
                </c:pt>
                <c:pt idx="26">
                  <c:v>France 2012 (n.62)</c:v>
                </c:pt>
              </c:strCache>
            </c:strRef>
          </c:cat>
          <c:val>
            <c:numRef>
              <c:f>'PYR 2007-2012'!$I$7:$I$33</c:f>
              <c:numCache>
                <c:formatCode>0.0</c:formatCode>
                <c:ptCount val="27"/>
                <c:pt idx="0">
                  <c:v>3.174603174603174</c:v>
                </c:pt>
                <c:pt idx="1">
                  <c:v>4.347826086956521</c:v>
                </c:pt>
                <c:pt idx="2">
                  <c:v>5.172413793103448</c:v>
                </c:pt>
                <c:pt idx="3">
                  <c:v>16.66666666666666</c:v>
                </c:pt>
                <c:pt idx="4">
                  <c:v>3.448275862068965</c:v>
                </c:pt>
                <c:pt idx="5">
                  <c:v>23.07692307692307</c:v>
                </c:pt>
                <c:pt idx="7">
                  <c:v>13.01775147928994</c:v>
                </c:pt>
                <c:pt idx="8">
                  <c:v>23.38461538461538</c:v>
                </c:pt>
                <c:pt idx="9">
                  <c:v>27.04402515723271</c:v>
                </c:pt>
                <c:pt idx="10">
                  <c:v>30.99630996309963</c:v>
                </c:pt>
                <c:pt idx="11">
                  <c:v>43.4108527131783</c:v>
                </c:pt>
                <c:pt idx="12">
                  <c:v>42.28187919463087</c:v>
                </c:pt>
                <c:pt idx="14">
                  <c:v>88.23529411764707</c:v>
                </c:pt>
                <c:pt idx="15">
                  <c:v>55.0</c:v>
                </c:pt>
                <c:pt idx="16">
                  <c:v>6.666666666666667</c:v>
                </c:pt>
                <c:pt idx="17">
                  <c:v>15.0</c:v>
                </c:pt>
                <c:pt idx="18">
                  <c:v>29.16666666666667</c:v>
                </c:pt>
                <c:pt idx="19">
                  <c:v>28.57142857142857</c:v>
                </c:pt>
                <c:pt idx="21">
                  <c:v>0.0</c:v>
                </c:pt>
                <c:pt idx="22">
                  <c:v>38.46153846153845</c:v>
                </c:pt>
                <c:pt idx="23">
                  <c:v>5.940594059405939</c:v>
                </c:pt>
                <c:pt idx="24">
                  <c:v>8.527131782945732</c:v>
                </c:pt>
                <c:pt idx="25">
                  <c:v>1.075268817204301</c:v>
                </c:pt>
                <c:pt idx="26">
                  <c:v>0.0</c:v>
                </c:pt>
              </c:numCache>
            </c:numRef>
          </c:val>
        </c:ser>
        <c:dLbls>
          <c:showLegendKey val="0"/>
          <c:showVal val="0"/>
          <c:showCatName val="0"/>
          <c:showSerName val="0"/>
          <c:showPercent val="0"/>
          <c:showBubbleSize val="0"/>
        </c:dLbls>
        <c:gapWidth val="55"/>
        <c:overlap val="100"/>
        <c:axId val="-2097897224"/>
        <c:axId val="-2097894104"/>
      </c:barChart>
      <c:catAx>
        <c:axId val="-2097897224"/>
        <c:scaling>
          <c:orientation val="minMax"/>
        </c:scaling>
        <c:delete val="0"/>
        <c:axPos val="b"/>
        <c:numFmt formatCode="General" sourceLinked="1"/>
        <c:majorTickMark val="none"/>
        <c:minorTickMark val="none"/>
        <c:tickLblPos val="nextTo"/>
        <c:crossAx val="-2097894104"/>
        <c:crosses val="autoZero"/>
        <c:auto val="1"/>
        <c:lblAlgn val="ctr"/>
        <c:lblOffset val="100"/>
        <c:noMultiLvlLbl val="0"/>
      </c:catAx>
      <c:valAx>
        <c:axId val="-2097894104"/>
        <c:scaling>
          <c:orientation val="minMax"/>
        </c:scaling>
        <c:delete val="0"/>
        <c:axPos val="l"/>
        <c:majorGridlines/>
        <c:title>
          <c:tx>
            <c:rich>
              <a:bodyPr rot="-5400000" vert="horz"/>
              <a:lstStyle/>
              <a:p>
                <a:pPr>
                  <a:defRPr/>
                </a:pPr>
                <a:r>
                  <a:rPr lang="de-CH"/>
                  <a:t>% proportion of population</a:t>
                </a:r>
              </a:p>
            </c:rich>
          </c:tx>
          <c:layout/>
          <c:overlay val="0"/>
        </c:title>
        <c:numFmt formatCode="0%" sourceLinked="1"/>
        <c:majorTickMark val="none"/>
        <c:minorTickMark val="none"/>
        <c:tickLblPos val="nextTo"/>
        <c:crossAx val="-2097897224"/>
        <c:crosses val="autoZero"/>
        <c:crossBetween val="between"/>
      </c:valAx>
    </c:plotArea>
    <c:legend>
      <c:legendPos val="r"/>
      <c:layout>
        <c:manualLayout>
          <c:xMode val="edge"/>
          <c:yMode val="edge"/>
          <c:x val="0.766729831613214"/>
          <c:y val="0.231458692719783"/>
          <c:w val="0.192441057276492"/>
          <c:h val="0.286666518361825"/>
        </c:manualLayout>
      </c:layout>
      <c:overlay val="0"/>
      <c:txPr>
        <a:bodyPr/>
        <a:lstStyle/>
        <a:p>
          <a:pPr>
            <a:defRPr sz="500"/>
          </a:pPr>
          <a:endParaRPr lang="en-US"/>
        </a:p>
      </c:txPr>
    </c:legend>
    <c:plotVisOnly val="1"/>
    <c:dispBlanksAs val="gap"/>
    <c:showDLblsOverMax val="0"/>
  </c:chart>
  <c:spPr>
    <a:noFill/>
    <a:ln>
      <a:noFill/>
    </a:ln>
  </c:spPr>
  <c:txPr>
    <a:bodyPr/>
    <a:lstStyle/>
    <a:p>
      <a:pPr>
        <a:defRPr sz="500">
          <a:latin typeface="Arial" pitchFamily="34" charset="0"/>
          <a:cs typeface="Arial"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dirty="0"/>
          </a:p>
        </p:txBody>
      </p:sp>
      <p:sp>
        <p:nvSpPr>
          <p:cNvPr id="4099" name="Rectangle 1027"/>
          <p:cNvSpPr>
            <a:spLocks noGrp="1" noChangeArrowheads="1"/>
          </p:cNvSpPr>
          <p:nvPr>
            <p:ph type="dt" sz="quarter" idx="1"/>
          </p:nvPr>
        </p:nvSpPr>
        <p:spPr bwMode="auto">
          <a:xfrm>
            <a:off x="3813175"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dirty="0"/>
          </a:p>
        </p:txBody>
      </p:sp>
      <p:sp>
        <p:nvSpPr>
          <p:cNvPr id="4100" name="Rectangle 1028"/>
          <p:cNvSpPr>
            <a:spLocks noGrp="1" noChangeArrowheads="1"/>
          </p:cNvSpPr>
          <p:nvPr>
            <p:ph type="ftr" sz="quarter" idx="2"/>
          </p:nvPr>
        </p:nvSpPr>
        <p:spPr bwMode="auto">
          <a:xfrm>
            <a:off x="0"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dirty="0"/>
          </a:p>
        </p:txBody>
      </p:sp>
      <p:sp>
        <p:nvSpPr>
          <p:cNvPr id="4101" name="Rectangle 1029"/>
          <p:cNvSpPr>
            <a:spLocks noGrp="1" noChangeArrowheads="1"/>
          </p:cNvSpPr>
          <p:nvPr>
            <p:ph type="sldNum" sz="quarter" idx="3"/>
          </p:nvPr>
        </p:nvSpPr>
        <p:spPr bwMode="auto">
          <a:xfrm>
            <a:off x="3813175"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0C3C898-0068-4DC0-B019-BD1B6743389D}" type="slidenum">
              <a:rPr lang="en-GB"/>
              <a:pPr>
                <a:defRPr/>
              </a:pPr>
              <a:t>‹#›</a:t>
            </a:fld>
            <a:endParaRPr lang="en-GB" dirty="0"/>
          </a:p>
        </p:txBody>
      </p:sp>
    </p:spTree>
    <p:extLst>
      <p:ext uri="{BB962C8B-B14F-4D97-AF65-F5344CB8AC3E}">
        <p14:creationId xmlns:p14="http://schemas.microsoft.com/office/powerpoint/2010/main" val="16322427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1588" y="0"/>
            <a:ext cx="2914650" cy="493713"/>
          </a:xfrm>
          <a:prstGeom prst="rect">
            <a:avLst/>
          </a:prstGeom>
        </p:spPr>
        <p:txBody>
          <a:bodyPr vert="horz" lIns="91440" tIns="45720" rIns="91440" bIns="45720" rtlCol="0"/>
          <a:lstStyle>
            <a:lvl1pPr algn="r">
              <a:defRPr sz="1200"/>
            </a:lvl1pPr>
          </a:lstStyle>
          <a:p>
            <a:fld id="{3BEE7C04-53FC-4363-A3D2-1F042203F2DE}" type="datetimeFigureOut">
              <a:rPr lang="en-US" smtClean="0"/>
              <a:pPr/>
              <a:t>10/04/2014</a:t>
            </a:fld>
            <a:endParaRPr lang="en-GB"/>
          </a:p>
        </p:txBody>
      </p:sp>
      <p:sp>
        <p:nvSpPr>
          <p:cNvPr id="4" name="Slide Image Placeholder 3"/>
          <p:cNvSpPr>
            <a:spLocks noGrp="1" noRot="1" noChangeAspect="1"/>
          </p:cNvSpPr>
          <p:nvPr>
            <p:ph type="sldImg" idx="2"/>
          </p:nvPr>
        </p:nvSpPr>
        <p:spPr>
          <a:xfrm>
            <a:off x="693738" y="739775"/>
            <a:ext cx="5340350" cy="36972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100" y="4683125"/>
            <a:ext cx="5381625" cy="4437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64663"/>
            <a:ext cx="2914650" cy="4937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1588" y="9364663"/>
            <a:ext cx="2914650" cy="493712"/>
          </a:xfrm>
          <a:prstGeom prst="rect">
            <a:avLst/>
          </a:prstGeom>
        </p:spPr>
        <p:txBody>
          <a:bodyPr vert="horz" lIns="91440" tIns="45720" rIns="91440" bIns="45720" rtlCol="0" anchor="b"/>
          <a:lstStyle>
            <a:lvl1pPr algn="r">
              <a:defRPr sz="1200"/>
            </a:lvl1pPr>
          </a:lstStyle>
          <a:p>
            <a:fld id="{72273E38-2CE0-4C50-BA61-3C206094B610}" type="slidenum">
              <a:rPr lang="en-GB" smtClean="0"/>
              <a:pPr/>
              <a:t>‹#›</a:t>
            </a:fld>
            <a:endParaRPr lang="en-GB"/>
          </a:p>
        </p:txBody>
      </p:sp>
    </p:spTree>
    <p:extLst>
      <p:ext uri="{BB962C8B-B14F-4D97-AF65-F5344CB8AC3E}">
        <p14:creationId xmlns:p14="http://schemas.microsoft.com/office/powerpoint/2010/main" val="1143205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72273E38-2CE0-4C50-BA61-3C206094B610}" type="slidenum">
              <a:rPr lang="en-GB" smtClean="0"/>
              <a:pPr/>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585913"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5100638"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918075" y="3525838"/>
            <a:ext cx="50800"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9" name="Subtitle 8"/>
          <p:cNvSpPr>
            <a:spLocks noGrp="1"/>
          </p:cNvSpPr>
          <p:nvPr>
            <p:ph type="subTitle" idx="1"/>
          </p:nvPr>
        </p:nvSpPr>
        <p:spPr>
          <a:xfrm>
            <a:off x="495300" y="3699804"/>
            <a:ext cx="899795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28" name="Title 27"/>
          <p:cNvSpPr>
            <a:spLocks noGrp="1"/>
          </p:cNvSpPr>
          <p:nvPr>
            <p:ph type="ctrTitle"/>
          </p:nvPr>
        </p:nvSpPr>
        <p:spPr>
          <a:xfrm>
            <a:off x="495300" y="1433732"/>
            <a:ext cx="899795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dirty="0" smtClean="0"/>
              <a:t>Click to edit Master title style</a:t>
            </a:r>
            <a:endParaRPr lang="en-US" dirty="0"/>
          </a:p>
        </p:txBody>
      </p:sp>
      <p:sp>
        <p:nvSpPr>
          <p:cNvPr id="7" name="Shape 14"/>
          <p:cNvSpPr>
            <a:spLocks noGrp="1"/>
          </p:cNvSpPr>
          <p:nvPr>
            <p:ph type="dt" sz="half" idx="10"/>
          </p:nvPr>
        </p:nvSpPr>
        <p:spPr/>
        <p:txBody>
          <a:bodyPr/>
          <a:lstStyle>
            <a:lvl1pPr>
              <a:defRPr/>
            </a:lvl1pPr>
          </a:lstStyle>
          <a:p>
            <a:pPr>
              <a:defRPr/>
            </a:pPr>
            <a:endParaRPr lang="en-US" dirty="0"/>
          </a:p>
        </p:txBody>
      </p:sp>
      <p:sp>
        <p:nvSpPr>
          <p:cNvPr id="8" name="Shape 15"/>
          <p:cNvSpPr>
            <a:spLocks noGrp="1"/>
          </p:cNvSpPr>
          <p:nvPr>
            <p:ph type="sldNum" sz="quarter" idx="11"/>
          </p:nvPr>
        </p:nvSpPr>
        <p:spPr/>
        <p:txBody>
          <a:bodyPr/>
          <a:lstStyle>
            <a:lvl1pPr>
              <a:defRPr/>
            </a:lvl1pPr>
          </a:lstStyle>
          <a:p>
            <a:pPr>
              <a:defRPr/>
            </a:pPr>
            <a:fld id="{70992158-492C-4246-B2C9-DFCDBA71BAEC}" type="slidenum">
              <a:rPr lang="en-GB"/>
              <a:pPr>
                <a:defRPr/>
              </a:pPr>
              <a:t>‹#›</a:t>
            </a:fld>
            <a:endParaRPr lang="en-US" dirty="0"/>
          </a:p>
        </p:txBody>
      </p:sp>
      <p:sp>
        <p:nvSpPr>
          <p:cNvPr id="10" name="Shape 16"/>
          <p:cNvSpPr>
            <a:spLocks noGrp="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29B3D59D-CF0E-4913-92C4-D5CC803C77A4}" type="slidenum">
              <a:rPr lang="en-GB"/>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56159CC6-BC07-4264-BB06-51666A06E28B}" type="slidenum">
              <a:rPr lang="en-GB"/>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95300" y="1524000"/>
            <a:ext cx="8915400"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3326366C-4DF3-4BA0-950F-C7545D5EF79F}" type="slidenum">
              <a:rPr lang="en-GB"/>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742950" y="4916488"/>
            <a:ext cx="85852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42950" y="3505200"/>
            <a:ext cx="85852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42950" y="4958864"/>
            <a:ext cx="85852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endParaRPr lang="en-US" dirty="0"/>
          </a:p>
        </p:txBody>
      </p:sp>
      <p:sp>
        <p:nvSpPr>
          <p:cNvPr id="5" name="Shape 3"/>
          <p:cNvSpPr>
            <a:spLocks noGrp="1"/>
          </p:cNvSpPr>
          <p:nvPr>
            <p:ph type="dt" sz="half" idx="10"/>
          </p:nvPr>
        </p:nvSpPr>
        <p:spPr/>
        <p:txBody>
          <a:bodyPr/>
          <a:lstStyle>
            <a:lvl1pPr>
              <a:defRPr/>
            </a:lvl1pPr>
          </a:lstStyle>
          <a:p>
            <a:pPr>
              <a:defRPr/>
            </a:pPr>
            <a:endParaRPr lang="en-US" dirty="0"/>
          </a:p>
        </p:txBody>
      </p:sp>
      <p:sp>
        <p:nvSpPr>
          <p:cNvPr id="6" name="Shape 4"/>
          <p:cNvSpPr>
            <a:spLocks noGrp="1"/>
          </p:cNvSpPr>
          <p:nvPr>
            <p:ph type="ftr" sz="quarter" idx="11"/>
          </p:nvPr>
        </p:nvSpPr>
        <p:spPr/>
        <p:txBody>
          <a:bodyPr/>
          <a:lstStyle>
            <a:lvl1pPr>
              <a:defRPr/>
            </a:lvl1pPr>
          </a:lstStyle>
          <a:p>
            <a:pPr>
              <a:defRPr/>
            </a:pPr>
            <a:endParaRPr lang="en-US" dirty="0"/>
          </a:p>
        </p:txBody>
      </p:sp>
      <p:sp>
        <p:nvSpPr>
          <p:cNvPr id="7" name="Shape 5"/>
          <p:cNvSpPr>
            <a:spLocks noGrp="1"/>
          </p:cNvSpPr>
          <p:nvPr>
            <p:ph type="sldNum" sz="quarter" idx="12"/>
          </p:nvPr>
        </p:nvSpPr>
        <p:spPr/>
        <p:txBody>
          <a:bodyPr/>
          <a:lstStyle>
            <a:lvl1pPr>
              <a:defRPr/>
            </a:lvl1pPr>
          </a:lstStyle>
          <a:p>
            <a:pPr>
              <a:defRPr/>
            </a:pPr>
            <a:fld id="{C51B7B95-DA5C-4114-B2E8-E77120482D92}" type="slidenum">
              <a:rPr lang="en-GB"/>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11" name="Content Placeholder 10"/>
          <p:cNvSpPr>
            <a:spLocks noGrp="1"/>
          </p:cNvSpPr>
          <p:nvPr>
            <p:ph sz="half" idx="1"/>
          </p:nvPr>
        </p:nvSpPr>
        <p:spPr>
          <a:xfrm>
            <a:off x="49530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2"/>
          </p:nvPr>
        </p:nvSpPr>
        <p:spPr>
          <a:xfrm>
            <a:off x="503555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17B69171-99E8-45C6-A23E-8CC3B1BA7FF1}" type="slidenum">
              <a:rPr lang="en-GB"/>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609600" y="2179638"/>
            <a:ext cx="4062413"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151438" y="2179638"/>
            <a:ext cx="406082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95300" y="1399593"/>
            <a:ext cx="4376870"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32" name="Content Placeholder 31"/>
          <p:cNvSpPr>
            <a:spLocks noGrp="1"/>
          </p:cNvSpPr>
          <p:nvPr>
            <p:ph sz="half" idx="2"/>
          </p:nvPr>
        </p:nvSpPr>
        <p:spPr>
          <a:xfrm>
            <a:off x="49530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4" name="Content Placeholder 33"/>
          <p:cNvSpPr>
            <a:spLocks noGrp="1"/>
          </p:cNvSpPr>
          <p:nvPr>
            <p:ph sz="quarter" idx="4"/>
          </p:nvPr>
        </p:nvSpPr>
        <p:spPr>
          <a:xfrm>
            <a:off x="503727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95300" y="155448"/>
            <a:ext cx="8915400" cy="1143000"/>
          </a:xfrm>
        </p:spPr>
        <p:txBody>
          <a:bodyPr/>
          <a:lstStyle>
            <a:lvl1pPr>
              <a:defRPr/>
            </a:lvl1pPr>
          </a:lstStyle>
          <a:p>
            <a:r>
              <a:rPr lang="en-US" dirty="0" smtClean="0"/>
              <a:t>Click to edit Master title style</a:t>
            </a:r>
            <a:endParaRPr lang="en-US" dirty="0"/>
          </a:p>
        </p:txBody>
      </p:sp>
      <p:sp>
        <p:nvSpPr>
          <p:cNvPr id="12" name="Text Placeholder 11"/>
          <p:cNvSpPr>
            <a:spLocks noGrp="1"/>
          </p:cNvSpPr>
          <p:nvPr>
            <p:ph type="body" idx="3"/>
          </p:nvPr>
        </p:nvSpPr>
        <p:spPr>
          <a:xfrm>
            <a:off x="5035550" y="1399593"/>
            <a:ext cx="4376870"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9" name="Slide Number Placeholder 8"/>
          <p:cNvSpPr>
            <a:spLocks noGrp="1"/>
          </p:cNvSpPr>
          <p:nvPr>
            <p:ph type="sldNum" sz="quarter" idx="10"/>
          </p:nvPr>
        </p:nvSpPr>
        <p:spPr/>
        <p:txBody>
          <a:bodyPr/>
          <a:lstStyle>
            <a:lvl1pPr>
              <a:defRPr/>
            </a:lvl1pPr>
          </a:lstStyle>
          <a:p>
            <a:pPr>
              <a:defRPr/>
            </a:pPr>
            <a:fld id="{50538A66-D244-4ADE-A843-386CE3C2B458}" type="slidenum">
              <a:rPr lang="en-GB"/>
              <a:pPr>
                <a:defRPr/>
              </a:pPr>
              <a:t>‹#›</a:t>
            </a:fld>
            <a:endParaRPr lang="en-US" dirty="0"/>
          </a:p>
        </p:txBody>
      </p:sp>
      <p:sp>
        <p:nvSpPr>
          <p:cNvPr id="10" name="Shape 7"/>
          <p:cNvSpPr>
            <a:spLocks noGrp="1"/>
          </p:cNvSpPr>
          <p:nvPr>
            <p:ph type="ftr" sz="quarter" idx="11"/>
          </p:nvPr>
        </p:nvSpPr>
        <p:spPr/>
        <p:txBody>
          <a:bodyPr/>
          <a:lstStyle>
            <a:lvl1pPr>
              <a:defRPr/>
            </a:lvl1pPr>
          </a:lstStyle>
          <a:p>
            <a:pPr>
              <a:defRPr/>
            </a:pPr>
            <a:endParaRPr lang="en-US" dirty="0"/>
          </a:p>
        </p:txBody>
      </p:sp>
      <p:sp>
        <p:nvSpPr>
          <p:cNvPr id="11" name="Shape 6"/>
          <p:cNvSpPr>
            <a:spLocks noGrp="1"/>
          </p:cNvSpPr>
          <p:nvPr>
            <p:ph type="dt" sz="half" idx="12"/>
          </p:nvPr>
        </p:nvSpPr>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2"/>
          <p:cNvSpPr>
            <a:spLocks noGrp="1"/>
          </p:cNvSpPr>
          <p:nvPr>
            <p:ph type="dt" sz="half" idx="10"/>
          </p:nvPr>
        </p:nvSpPr>
        <p:spPr/>
        <p:txBody>
          <a:bodyPr/>
          <a:lstStyle>
            <a:lvl1pPr>
              <a:defRPr/>
            </a:lvl1pPr>
          </a:lstStyle>
          <a:p>
            <a:pPr>
              <a:defRPr/>
            </a:pPr>
            <a:endParaRPr lang="en-US" dirty="0"/>
          </a:p>
        </p:txBody>
      </p:sp>
      <p:sp>
        <p:nvSpPr>
          <p:cNvPr id="4" name="Rectangle 3"/>
          <p:cNvSpPr>
            <a:spLocks noGrp="1"/>
          </p:cNvSpPr>
          <p:nvPr>
            <p:ph type="ftr" sz="quarter" idx="11"/>
          </p:nvPr>
        </p:nvSpPr>
        <p:spPr/>
        <p:txBody>
          <a:bodyPr/>
          <a:lstStyle>
            <a:lvl1pPr>
              <a:defRPr/>
            </a:lvl1pPr>
          </a:lstStyle>
          <a:p>
            <a:pPr>
              <a:defRPr/>
            </a:pPr>
            <a:endParaRPr lang="en-US" dirty="0"/>
          </a:p>
        </p:txBody>
      </p:sp>
      <p:sp>
        <p:nvSpPr>
          <p:cNvPr id="5" name="Rectangle 4"/>
          <p:cNvSpPr>
            <a:spLocks noGrp="1"/>
          </p:cNvSpPr>
          <p:nvPr>
            <p:ph type="sldNum" sz="quarter" idx="12"/>
          </p:nvPr>
        </p:nvSpPr>
        <p:spPr/>
        <p:txBody>
          <a:bodyPr/>
          <a:lstStyle>
            <a:lvl1pPr>
              <a:defRPr/>
            </a:lvl1pPr>
          </a:lstStyle>
          <a:p>
            <a:pPr>
              <a:defRPr/>
            </a:pPr>
            <a:fld id="{97096DD4-494B-4E9D-8E7F-F819EC3E9986}" type="slidenum">
              <a:rPr lang="en-GB"/>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p:cNvSpPr>
          <p:nvPr>
            <p:ph type="dt" sz="half" idx="10"/>
          </p:nvPr>
        </p:nvSpPr>
        <p:spPr/>
        <p:txBody>
          <a:bodyPr/>
          <a:lstStyle>
            <a:lvl1pPr>
              <a:defRPr/>
            </a:lvl1pPr>
          </a:lstStyle>
          <a:p>
            <a:pPr>
              <a:defRPr/>
            </a:pPr>
            <a:endParaRPr lang="en-US" dirty="0"/>
          </a:p>
        </p:txBody>
      </p:sp>
      <p:sp>
        <p:nvSpPr>
          <p:cNvPr id="3" name="Rectangle 2"/>
          <p:cNvSpPr>
            <a:spLocks noGrp="1"/>
          </p:cNvSpPr>
          <p:nvPr>
            <p:ph type="ftr" sz="quarter" idx="11"/>
          </p:nvPr>
        </p:nvSpPr>
        <p:spPr/>
        <p:txBody>
          <a:bodyPr/>
          <a:lstStyle>
            <a:lvl1pPr>
              <a:defRPr/>
            </a:lvl1pPr>
          </a:lstStyle>
          <a:p>
            <a:pPr>
              <a:defRPr/>
            </a:pPr>
            <a:endParaRPr lang="en-US" dirty="0"/>
          </a:p>
        </p:txBody>
      </p:sp>
      <p:sp>
        <p:nvSpPr>
          <p:cNvPr id="4" name="Rectangle 3"/>
          <p:cNvSpPr>
            <a:spLocks noGrp="1"/>
          </p:cNvSpPr>
          <p:nvPr>
            <p:ph type="sldNum" sz="quarter" idx="12"/>
          </p:nvPr>
        </p:nvSpPr>
        <p:spPr/>
        <p:txBody>
          <a:bodyPr/>
          <a:lstStyle>
            <a:lvl1pPr>
              <a:defRPr/>
            </a:lvl1pPr>
          </a:lstStyle>
          <a:p>
            <a:pPr>
              <a:defRPr/>
            </a:pPr>
            <a:fld id="{1938924B-61F8-44DF-AA50-A4F7E5412DAB}" type="slidenum">
              <a:rPr lang="en-GB"/>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95300" y="457200"/>
            <a:ext cx="6769100" cy="5715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Text Placeholder 2"/>
          <p:cNvSpPr>
            <a:spLocks noGrp="1"/>
          </p:cNvSpPr>
          <p:nvPr>
            <p:ph type="body" idx="2"/>
          </p:nvPr>
        </p:nvSpPr>
        <p:spPr>
          <a:xfrm>
            <a:off x="7346950" y="1600200"/>
            <a:ext cx="2149602"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dirty="0" smtClean="0"/>
              <a:t>Click to edit Master text styles</a:t>
            </a:r>
            <a:endParaRPr lang="en-US" dirty="0"/>
          </a:p>
        </p:txBody>
      </p:sp>
      <p:sp>
        <p:nvSpPr>
          <p:cNvPr id="31" name="Title 30"/>
          <p:cNvSpPr>
            <a:spLocks noGrp="1"/>
          </p:cNvSpPr>
          <p:nvPr>
            <p:ph type="title"/>
          </p:nvPr>
        </p:nvSpPr>
        <p:spPr>
          <a:xfrm>
            <a:off x="7346950" y="457200"/>
            <a:ext cx="214630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151CFF5A-F672-401C-928F-523515ECE758}" type="slidenum">
              <a:rPr lang="en-GB"/>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81850" y="457200"/>
            <a:ext cx="222885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495300" y="457200"/>
            <a:ext cx="652145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pPr lvl="0"/>
            <a:endParaRPr lang="en-US" noProof="0" dirty="0"/>
          </a:p>
        </p:txBody>
      </p:sp>
      <p:sp>
        <p:nvSpPr>
          <p:cNvPr id="4" name="Text Placeholder 3"/>
          <p:cNvSpPr>
            <a:spLocks noGrp="1"/>
          </p:cNvSpPr>
          <p:nvPr>
            <p:ph type="body" sz="half" idx="2"/>
          </p:nvPr>
        </p:nvSpPr>
        <p:spPr>
          <a:xfrm>
            <a:off x="7181850" y="1600200"/>
            <a:ext cx="222885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dirty="0" smtClean="0"/>
              <a:t>Click to edit Master text styles</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DD62BEB3-943C-4A51-B559-8F722DFE8A3A}" type="slidenum">
              <a:rPr lang="en-GB"/>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95300" y="1447800"/>
            <a:ext cx="8915400" cy="4678363"/>
          </a:xfrm>
          <a:prstGeom prst="rect">
            <a:avLst/>
          </a:prstGeom>
        </p:spPr>
        <p:txBody>
          <a:bodyPr vert="horz">
            <a:normAutofit/>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4" name="Date Placeholder 23"/>
          <p:cNvSpPr>
            <a:spLocks noGrp="1"/>
          </p:cNvSpPr>
          <p:nvPr>
            <p:ph type="dt" sz="half" idx="2"/>
          </p:nvPr>
        </p:nvSpPr>
        <p:spPr>
          <a:xfrm>
            <a:off x="6273800" y="6203950"/>
            <a:ext cx="2806700" cy="384175"/>
          </a:xfrm>
          <a:prstGeom prst="rect">
            <a:avLst/>
          </a:prstGeom>
        </p:spPr>
        <p:txBody>
          <a:bodyPr vert="horz" anchor="ctr" anchorCtr="0"/>
          <a:lstStyle>
            <a:lvl1pPr algn="l">
              <a:defRPr sz="1200">
                <a:solidFill>
                  <a:schemeClr val="tx2"/>
                </a:solidFill>
              </a:defRPr>
            </a:lvl1pPr>
          </a:lstStyle>
          <a:p>
            <a:pPr>
              <a:defRPr/>
            </a:pPr>
            <a:endParaRPr lang="en-US" dirty="0"/>
          </a:p>
        </p:txBody>
      </p:sp>
      <p:sp>
        <p:nvSpPr>
          <p:cNvPr id="10" name="Footer Placeholder 9"/>
          <p:cNvSpPr>
            <a:spLocks noGrp="1"/>
          </p:cNvSpPr>
          <p:nvPr>
            <p:ph type="ftr" sz="quarter" idx="3"/>
          </p:nvPr>
        </p:nvSpPr>
        <p:spPr>
          <a:xfrm>
            <a:off x="2311400" y="6203950"/>
            <a:ext cx="3879850" cy="384175"/>
          </a:xfrm>
          <a:prstGeom prst="rect">
            <a:avLst/>
          </a:prstGeom>
        </p:spPr>
        <p:txBody>
          <a:bodyPr vert="horz" anchor="ctr" anchorCtr="0"/>
          <a:lstStyle>
            <a:lvl1pPr algn="r">
              <a:defRPr sz="1200">
                <a:solidFill>
                  <a:schemeClr val="tx2"/>
                </a:solidFill>
              </a:defRPr>
            </a:lvl1pPr>
          </a:lstStyle>
          <a:p>
            <a:pPr>
              <a:defRPr/>
            </a:pPr>
            <a:endParaRPr lang="en-US" dirty="0"/>
          </a:p>
        </p:txBody>
      </p:sp>
      <p:sp>
        <p:nvSpPr>
          <p:cNvPr id="22" name="Slide Number Placeholder 21"/>
          <p:cNvSpPr>
            <a:spLocks noGrp="1"/>
          </p:cNvSpPr>
          <p:nvPr>
            <p:ph type="sldNum" sz="quarter" idx="4"/>
          </p:nvPr>
        </p:nvSpPr>
        <p:spPr>
          <a:xfrm>
            <a:off x="9110663" y="6181725"/>
            <a:ext cx="6604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defRPr/>
            </a:pPr>
            <a:fld id="{FD0C378C-8379-4816-B043-A17D4255C0D6}" type="slidenum">
              <a:rPr lang="en-GB"/>
              <a:pPr>
                <a:defRPr/>
              </a:pPr>
              <a:t>‹#›</a:t>
            </a:fld>
            <a:endParaRPr lang="en-US" dirty="0"/>
          </a:p>
        </p:txBody>
      </p:sp>
      <p:sp>
        <p:nvSpPr>
          <p:cNvPr id="5" name="Title Placeholder 4"/>
          <p:cNvSpPr>
            <a:spLocks noGrp="1"/>
          </p:cNvSpPr>
          <p:nvPr>
            <p:ph type="title"/>
          </p:nvPr>
        </p:nvSpPr>
        <p:spPr>
          <a:xfrm>
            <a:off x="495300" y="152400"/>
            <a:ext cx="8915400" cy="1219200"/>
          </a:xfrm>
          <a:prstGeom prst="rect">
            <a:avLst/>
          </a:prstGeom>
          <a:ln w="6350" cap="rnd">
            <a:noFill/>
          </a:ln>
        </p:spPr>
        <p:txBody>
          <a:bodyPr vert="horz" anchor="b" anchorCtr="0">
            <a:normAutofit/>
          </a:bodyPr>
          <a:lstStyle/>
          <a:p>
            <a:r>
              <a:rPr lang="en-US" dirty="0"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4075" r:id="rId1"/>
    <p:sldLayoutId id="2147484074" r:id="rId2"/>
    <p:sldLayoutId id="2147484076" r:id="rId3"/>
    <p:sldLayoutId id="2147484073" r:id="rId4"/>
    <p:sldLayoutId id="2147484077" r:id="rId5"/>
    <p:sldLayoutId id="2147484072" r:id="rId6"/>
    <p:sldLayoutId id="2147484071" r:id="rId7"/>
    <p:sldLayoutId id="2147484070" r:id="rId8"/>
    <p:sldLayoutId id="2147484069" r:id="rId9"/>
    <p:sldLayoutId id="2147484068" r:id="rId10"/>
    <p:sldLayoutId id="2147484067"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eaLnBrk="0" fontAlgn="base" hangingPunct="0">
        <a:spcBef>
          <a:spcPct val="0"/>
        </a:spcBef>
        <a:spcAft>
          <a:spcPct val="0"/>
        </a:spcAft>
        <a:defRPr sz="4200">
          <a:solidFill>
            <a:srgbClr val="F9F9F9"/>
          </a:solidFill>
          <a:latin typeface="Constantia" pitchFamily="18" charset="0"/>
        </a:defRPr>
      </a:lvl6pPr>
      <a:lvl7pPr marL="914400" algn="l" rtl="0" eaLnBrk="0" fontAlgn="base" hangingPunct="0">
        <a:spcBef>
          <a:spcPct val="0"/>
        </a:spcBef>
        <a:spcAft>
          <a:spcPct val="0"/>
        </a:spcAft>
        <a:defRPr sz="4200">
          <a:solidFill>
            <a:srgbClr val="F9F9F9"/>
          </a:solidFill>
          <a:latin typeface="Constantia" pitchFamily="18" charset="0"/>
        </a:defRPr>
      </a:lvl7pPr>
      <a:lvl8pPr marL="1371600" algn="l" rtl="0" eaLnBrk="0" fontAlgn="base" hangingPunct="0">
        <a:spcBef>
          <a:spcPct val="0"/>
        </a:spcBef>
        <a:spcAft>
          <a:spcPct val="0"/>
        </a:spcAft>
        <a:defRPr sz="4200">
          <a:solidFill>
            <a:srgbClr val="F9F9F9"/>
          </a:solidFill>
          <a:latin typeface="Constantia" pitchFamily="18" charset="0"/>
        </a:defRPr>
      </a:lvl8pPr>
      <a:lvl9pPr marL="1828800" algn="l" rtl="0" eaLnBrk="0" fontAlgn="base" hangingPunct="0">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l" rtl="0" latinLnBrk="0">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latinLnBrk="0">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457200" algn="l" rtl="0">
        <a:defRPr kern="1200">
          <a:solidFill>
            <a:schemeClr val="tx1"/>
          </a:solidFill>
          <a:latin typeface="+mn-lt"/>
          <a:ea typeface="+mn-ea"/>
          <a:cs typeface="+mn-cs"/>
        </a:defRPr>
      </a:lvl2pPr>
      <a:lvl3pPr marL="914400" algn="l" rtl="0">
        <a:defRPr kern="1200">
          <a:solidFill>
            <a:schemeClr val="tx1"/>
          </a:solidFill>
          <a:latin typeface="+mn-lt"/>
          <a:ea typeface="+mn-ea"/>
          <a:cs typeface="+mn-cs"/>
        </a:defRPr>
      </a:lvl3pPr>
      <a:lvl4pPr marL="1371600" algn="l" rtl="0">
        <a:defRPr kern="1200">
          <a:solidFill>
            <a:schemeClr val="tx1"/>
          </a:solidFill>
          <a:latin typeface="+mn-lt"/>
          <a:ea typeface="+mn-ea"/>
          <a:cs typeface="+mn-cs"/>
        </a:defRPr>
      </a:lvl4pPr>
      <a:lvl5pPr marL="1828800" algn="l" rtl="0">
        <a:defRPr kern="1200">
          <a:solidFill>
            <a:schemeClr val="tx1"/>
          </a:solidFill>
          <a:latin typeface="+mn-lt"/>
          <a:ea typeface="+mn-ea"/>
          <a:cs typeface="+mn-cs"/>
        </a:defRPr>
      </a:lvl5pPr>
      <a:lvl6pPr marL="2286000" algn="l" rtl="0">
        <a:defRPr kern="1200">
          <a:solidFill>
            <a:schemeClr val="tx1"/>
          </a:solidFill>
          <a:latin typeface="+mn-lt"/>
          <a:ea typeface="+mn-ea"/>
          <a:cs typeface="+mn-cs"/>
        </a:defRPr>
      </a:lvl6pPr>
      <a:lvl7pPr marL="2743200" algn="l" rtl="0">
        <a:defRPr kern="1200">
          <a:solidFill>
            <a:schemeClr val="tx1"/>
          </a:solidFill>
          <a:latin typeface="+mn-lt"/>
          <a:ea typeface="+mn-ea"/>
          <a:cs typeface="+mn-cs"/>
        </a:defRPr>
      </a:lvl7pPr>
      <a:lvl8pPr marL="3200400" algn="l" rtl="0">
        <a:defRPr kern="1200">
          <a:solidFill>
            <a:schemeClr val="tx1"/>
          </a:solidFill>
          <a:latin typeface="+mn-lt"/>
          <a:ea typeface="+mn-ea"/>
          <a:cs typeface="+mn-cs"/>
        </a:defRPr>
      </a:lvl8pPr>
      <a:lvl9pPr marL="3657600" algn="l" rtl="0">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rac-online.org/" TargetMode="External"/><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jpeg"/><Relationship Id="rId7" Type="http://schemas.openxmlformats.org/officeDocument/2006/relationships/chart" Target="../charts/chart1.xml"/><Relationship Id="rId8" Type="http://schemas.openxmlformats.org/officeDocument/2006/relationships/chart" Target="../charts/chart2.xml"/><Relationship Id="rId9" Type="http://schemas.openxmlformats.org/officeDocument/2006/relationships/image" Target="../media/image6.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
          <p:cNvSpPr>
            <a:spLocks noChangeArrowheads="1"/>
          </p:cNvSpPr>
          <p:nvPr/>
        </p:nvSpPr>
        <p:spPr bwMode="auto">
          <a:xfrm>
            <a:off x="0" y="0"/>
            <a:ext cx="9906000" cy="6858000"/>
          </a:xfrm>
          <a:prstGeom prst="rect">
            <a:avLst/>
          </a:prstGeom>
          <a:gradFill rotWithShape="1">
            <a:gsLst>
              <a:gs pos="0">
                <a:srgbClr val="005400"/>
              </a:gs>
              <a:gs pos="100000">
                <a:srgbClr val="008000"/>
              </a:gs>
            </a:gsLst>
            <a:lin ang="5400000" scaled="1"/>
          </a:gradFill>
          <a:ln w="9525">
            <a:solidFill>
              <a:schemeClr val="tx1"/>
            </a:solidFill>
            <a:miter lim="800000"/>
            <a:headEnd/>
            <a:tailEnd/>
          </a:ln>
        </p:spPr>
        <p:txBody>
          <a:bodyPr wrap="none" anchor="ctr"/>
          <a:lstStyle/>
          <a:p>
            <a:endParaRPr lang="en-US" dirty="0"/>
          </a:p>
        </p:txBody>
      </p:sp>
      <p:sp>
        <p:nvSpPr>
          <p:cNvPr id="78" name="AutoShape 101"/>
          <p:cNvSpPr>
            <a:spLocks noChangeArrowheads="1"/>
          </p:cNvSpPr>
          <p:nvPr/>
        </p:nvSpPr>
        <p:spPr bwMode="auto">
          <a:xfrm>
            <a:off x="8124606" y="1161731"/>
            <a:ext cx="1657349" cy="3028475"/>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5123" name="AutoShape 101"/>
          <p:cNvSpPr>
            <a:spLocks noChangeArrowheads="1"/>
          </p:cNvSpPr>
          <p:nvPr/>
        </p:nvSpPr>
        <p:spPr bwMode="auto">
          <a:xfrm>
            <a:off x="123826" y="1138238"/>
            <a:ext cx="4490968" cy="1062037"/>
          </a:xfrm>
          <a:prstGeom prst="roundRect">
            <a:avLst>
              <a:gd name="adj" fmla="val 4185"/>
            </a:avLst>
          </a:prstGeom>
          <a:solidFill>
            <a:schemeClr val="bg1"/>
          </a:solidFill>
          <a:ln w="635">
            <a:solidFill>
              <a:schemeClr val="tx1"/>
            </a:solidFill>
            <a:round/>
            <a:headEnd/>
            <a:tailEnd/>
          </a:ln>
        </p:spPr>
        <p:txBody>
          <a:bodyPr wrap="square"/>
          <a:lstStyle/>
          <a:p>
            <a:r>
              <a:rPr lang="en-GB" sz="1100" b="1" dirty="0">
                <a:solidFill>
                  <a:srgbClr val="005400"/>
                </a:solidFill>
              </a:rPr>
              <a:t>Introduction and Background</a:t>
            </a:r>
          </a:p>
          <a:p>
            <a:pPr>
              <a:spcAft>
                <a:spcPct val="50000"/>
              </a:spcAft>
            </a:pPr>
            <a:r>
              <a:rPr lang="en-GB" sz="700" dirty="0"/>
              <a:t>Pyrethroid resistance has been recorded in European populations of the pollen beetle (</a:t>
            </a:r>
            <a:r>
              <a:rPr lang="en-GB" sz="700" i="1" dirty="0"/>
              <a:t>Meligethes </a:t>
            </a:r>
            <a:r>
              <a:rPr lang="en-GB" sz="700" i="1" dirty="0" smtClean="0"/>
              <a:t>aeneus</a:t>
            </a:r>
            <a:r>
              <a:rPr lang="en-GB" sz="700" dirty="0" smtClean="0"/>
              <a:t>) </a:t>
            </a:r>
            <a:r>
              <a:rPr lang="en-GB" sz="700" dirty="0"/>
              <a:t>since 1999, when it was first reported in Eastern France. </a:t>
            </a:r>
            <a:r>
              <a:rPr lang="en-GB" sz="700" dirty="0" smtClean="0"/>
              <a:t>The IRAC Coleopteran Working Group brings </a:t>
            </a:r>
            <a:r>
              <a:rPr lang="en-GB" sz="700" dirty="0"/>
              <a:t>together expertise from agrochemical companies and independent researchers in order to monitor the development </a:t>
            </a:r>
            <a:r>
              <a:rPr lang="en-GB" sz="700" dirty="0" smtClean="0"/>
              <a:t>and spread of resistance </a:t>
            </a:r>
            <a:r>
              <a:rPr lang="en-GB" sz="700" dirty="0"/>
              <a:t>in </a:t>
            </a:r>
            <a:r>
              <a:rPr lang="en-GB" sz="700" dirty="0" smtClean="0"/>
              <a:t>pollen beetles and other coleopteran pests of oilseed rape.</a:t>
            </a:r>
          </a:p>
          <a:p>
            <a:pPr>
              <a:spcAft>
                <a:spcPct val="50000"/>
              </a:spcAft>
            </a:pPr>
            <a:r>
              <a:rPr lang="en-GB" sz="700" dirty="0" smtClean="0"/>
              <a:t>Pyrethroid, neonicotinoid and organophosphate susceptibility is measured by the use of insecticide coated glass vial assays. Results of the 2012 susceptibility monitoring program are presented in this poster. More details of the methods used in this survey can be found on the IRAC website (www.irac-online.org).</a:t>
            </a:r>
            <a:endParaRPr lang="en-GB" sz="700" dirty="0"/>
          </a:p>
        </p:txBody>
      </p:sp>
      <p:grpSp>
        <p:nvGrpSpPr>
          <p:cNvPr id="5128" name="Group 111"/>
          <p:cNvGrpSpPr>
            <a:grpSpLocks/>
          </p:cNvGrpSpPr>
          <p:nvPr/>
        </p:nvGrpSpPr>
        <p:grpSpPr bwMode="auto">
          <a:xfrm>
            <a:off x="71438" y="6399983"/>
            <a:ext cx="9763125" cy="416192"/>
            <a:chOff x="45" y="4040"/>
            <a:chExt cx="6150" cy="189"/>
          </a:xfrm>
        </p:grpSpPr>
        <p:sp>
          <p:nvSpPr>
            <p:cNvPr id="5144" name="Rounded Rectangle 8"/>
            <p:cNvSpPr>
              <a:spLocks noChangeArrowheads="1"/>
            </p:cNvSpPr>
            <p:nvPr/>
          </p:nvSpPr>
          <p:spPr bwMode="auto">
            <a:xfrm>
              <a:off x="45" y="4040"/>
              <a:ext cx="6150" cy="189"/>
            </a:xfrm>
            <a:prstGeom prst="roundRect">
              <a:avLst>
                <a:gd name="adj" fmla="val 11903"/>
              </a:avLst>
            </a:prstGeom>
            <a:solidFill>
              <a:schemeClr val="bg1"/>
            </a:solidFill>
            <a:ln w="6350" cap="sq" algn="ctr">
              <a:solidFill>
                <a:srgbClr val="006600"/>
              </a:solidFill>
              <a:round/>
              <a:headEnd/>
              <a:tailEnd/>
            </a:ln>
          </p:spPr>
          <p:txBody>
            <a:bodyPr anchor="ctr"/>
            <a:lstStyle/>
            <a:p>
              <a:r>
                <a:rPr lang="en-US" sz="500" dirty="0" smtClean="0"/>
                <a:t>This poster is for educational purposes only. Details are accurate to the best of our knowledge but IRAC and its member companies cannot accept responsibility for how this information is used or interpreted. Advice should always be sought from local experts or advisors and health and safety recommendations followed. </a:t>
              </a:r>
            </a:p>
            <a:p>
              <a:r>
                <a:rPr lang="en-GB" sz="500" b="1" dirty="0" smtClean="0">
                  <a:solidFill>
                    <a:srgbClr val="0000FF"/>
                  </a:solidFill>
                </a:rPr>
                <a:t>	 </a:t>
              </a:r>
            </a:p>
            <a:p>
              <a:r>
                <a:rPr lang="en-GB" sz="600" dirty="0"/>
                <a:t>IRAC document protected by © </a:t>
              </a:r>
              <a:r>
                <a:rPr lang="en-GB" sz="600"/>
                <a:t>Copyright</a:t>
              </a:r>
              <a:r>
                <a:rPr lang="en-GB" sz="600" smtClean="0"/>
                <a:t>,,Version</a:t>
              </a:r>
              <a:r>
                <a:rPr lang="en-GB" sz="600" dirty="0" smtClean="0"/>
                <a:t> </a:t>
              </a:r>
              <a:r>
                <a:rPr lang="en-GB" sz="600" dirty="0" smtClean="0"/>
                <a:t>1.0, Designed and </a:t>
              </a:r>
              <a:r>
                <a:rPr lang="en-GB" sz="600" dirty="0"/>
                <a:t>produced by IRAC </a:t>
              </a:r>
              <a:r>
                <a:rPr lang="en-GB" sz="600" dirty="0" smtClean="0"/>
                <a:t>Coleopteran Working </a:t>
              </a:r>
              <a:r>
                <a:rPr lang="en-GB" sz="600" dirty="0"/>
                <a:t>Group, </a:t>
              </a:r>
              <a:r>
                <a:rPr lang="en-GB" sz="600" dirty="0" smtClean="0"/>
                <a:t>January 2013, Photographs courtesy </a:t>
              </a:r>
              <a:r>
                <a:rPr lang="en-GB" sz="600" dirty="0"/>
                <a:t>of Syngenta </a:t>
              </a:r>
              <a:r>
                <a:rPr lang="en-GB" sz="600" dirty="0" smtClean="0"/>
                <a:t>Crop Protection		</a:t>
              </a:r>
              <a:r>
                <a:rPr lang="en-US" sz="600" dirty="0" smtClean="0"/>
                <a:t>Visit to IRAC web-site for </a:t>
              </a:r>
              <a:r>
                <a:rPr lang="en-GB" sz="600" dirty="0" smtClean="0"/>
                <a:t>further details at </a:t>
              </a:r>
              <a:r>
                <a:rPr lang="en-GB" sz="600" b="1" dirty="0" smtClean="0">
                  <a:solidFill>
                    <a:srgbClr val="0000FF"/>
                  </a:solidFill>
                  <a:hlinkClick r:id="rId3"/>
                </a:rPr>
                <a:t>www.irac-online.org</a:t>
              </a:r>
              <a:endParaRPr lang="en-US" sz="600" dirty="0"/>
            </a:p>
          </p:txBody>
        </p:sp>
        <p:pic>
          <p:nvPicPr>
            <p:cNvPr id="5145" name="Picture 2"/>
            <p:cNvPicPr>
              <a:picLocks noChangeAspect="1" noChangeArrowheads="1"/>
            </p:cNvPicPr>
            <p:nvPr/>
          </p:nvPicPr>
          <p:blipFill>
            <a:blip r:embed="rId4" cstate="print"/>
            <a:srcRect/>
            <a:stretch>
              <a:fillRect/>
            </a:stretch>
          </p:blipFill>
          <p:spPr bwMode="auto">
            <a:xfrm>
              <a:off x="5842" y="4081"/>
              <a:ext cx="336" cy="131"/>
            </a:xfrm>
            <a:prstGeom prst="rect">
              <a:avLst/>
            </a:prstGeom>
            <a:noFill/>
            <a:ln w="9525">
              <a:noFill/>
              <a:miter lim="800000"/>
              <a:headEnd/>
              <a:tailEnd/>
            </a:ln>
          </p:spPr>
        </p:pic>
      </p:grpSp>
      <p:sp>
        <p:nvSpPr>
          <p:cNvPr id="9" name="Rounded Rectangle 8"/>
          <p:cNvSpPr>
            <a:spLocks noChangeArrowheads="1"/>
          </p:cNvSpPr>
          <p:nvPr/>
        </p:nvSpPr>
        <p:spPr bwMode="auto">
          <a:xfrm>
            <a:off x="142875" y="82550"/>
            <a:ext cx="9639300" cy="1000125"/>
          </a:xfrm>
          <a:prstGeom prst="roundRect">
            <a:avLst>
              <a:gd name="adj" fmla="val 11903"/>
            </a:avLst>
          </a:prstGeom>
          <a:solidFill>
            <a:schemeClr val="bg1"/>
          </a:solidFill>
          <a:ln w="6350" cap="sq" algn="ctr">
            <a:solidFill>
              <a:srgbClr val="006600"/>
            </a:solidFill>
            <a:round/>
            <a:headEnd/>
            <a:tailEnd/>
          </a:ln>
        </p:spPr>
        <p:txBody>
          <a:bodyPr anchor="ctr"/>
          <a:lstStyle/>
          <a:p>
            <a:pPr algn="ctr">
              <a:defRPr/>
            </a:pPr>
            <a:endParaRPr lang="en-US" dirty="0">
              <a:solidFill>
                <a:schemeClr val="lt1"/>
              </a:solidFill>
              <a:latin typeface="+mn-lt"/>
            </a:endParaRPr>
          </a:p>
        </p:txBody>
      </p:sp>
      <p:sp>
        <p:nvSpPr>
          <p:cNvPr id="5139" name="Text Box 9"/>
          <p:cNvSpPr txBox="1">
            <a:spLocks noChangeArrowheads="1"/>
          </p:cNvSpPr>
          <p:nvPr/>
        </p:nvSpPr>
        <p:spPr bwMode="auto">
          <a:xfrm>
            <a:off x="2436813" y="168275"/>
            <a:ext cx="7154862" cy="769441"/>
          </a:xfrm>
          <a:prstGeom prst="rect">
            <a:avLst/>
          </a:prstGeom>
          <a:noFill/>
          <a:ln w="635">
            <a:noFill/>
            <a:miter lim="800000"/>
            <a:headEnd/>
            <a:tailEnd/>
          </a:ln>
        </p:spPr>
        <p:txBody>
          <a:bodyPr>
            <a:spAutoFit/>
          </a:bodyPr>
          <a:lstStyle/>
          <a:p>
            <a:pPr algn="ctr"/>
            <a:r>
              <a:rPr lang="en-GB" sz="1600" b="1" dirty="0">
                <a:latin typeface="Calibri" pitchFamily="34" charset="0"/>
              </a:rPr>
              <a:t>IRAC </a:t>
            </a:r>
            <a:r>
              <a:rPr lang="en-GB" sz="1600" b="1" dirty="0" smtClean="0">
                <a:latin typeface="Calibri" pitchFamily="34" charset="0"/>
              </a:rPr>
              <a:t>Coleopteran Working </a:t>
            </a:r>
            <a:r>
              <a:rPr lang="en-GB" sz="1600" b="1" dirty="0">
                <a:latin typeface="Calibri" pitchFamily="34" charset="0"/>
              </a:rPr>
              <a:t>Group</a:t>
            </a:r>
            <a:r>
              <a:rPr lang="en-GB" sz="2000" b="1" dirty="0">
                <a:latin typeface="Calibri" pitchFamily="34" charset="0"/>
              </a:rPr>
              <a:t/>
            </a:r>
            <a:br>
              <a:rPr lang="en-GB" sz="2000" b="1" dirty="0">
                <a:latin typeface="Calibri" pitchFamily="34" charset="0"/>
              </a:rPr>
            </a:br>
            <a:r>
              <a:rPr lang="en-GB" sz="2800" b="1" dirty="0">
                <a:latin typeface="Calibri" pitchFamily="34" charset="0"/>
              </a:rPr>
              <a:t>Pollen Beetle Resistance Monitoring </a:t>
            </a:r>
            <a:r>
              <a:rPr lang="en-GB" sz="2800" b="1" dirty="0" smtClean="0">
                <a:latin typeface="Calibri" pitchFamily="34" charset="0"/>
              </a:rPr>
              <a:t>2012</a:t>
            </a:r>
            <a:endParaRPr lang="en-US" sz="2000" b="1" dirty="0">
              <a:latin typeface="Calibri" pitchFamily="34" charset="0"/>
            </a:endParaRPr>
          </a:p>
        </p:txBody>
      </p:sp>
      <p:sp>
        <p:nvSpPr>
          <p:cNvPr id="5140" name="Text Box 59"/>
          <p:cNvSpPr txBox="1">
            <a:spLocks noChangeArrowheads="1"/>
          </p:cNvSpPr>
          <p:nvPr/>
        </p:nvSpPr>
        <p:spPr bwMode="auto">
          <a:xfrm>
            <a:off x="8372065" y="861505"/>
            <a:ext cx="1790700" cy="261610"/>
          </a:xfrm>
          <a:prstGeom prst="rect">
            <a:avLst/>
          </a:prstGeom>
          <a:noFill/>
          <a:ln w="9525">
            <a:noFill/>
            <a:miter lim="800000"/>
            <a:headEnd/>
            <a:tailEnd/>
          </a:ln>
        </p:spPr>
        <p:txBody>
          <a:bodyPr>
            <a:spAutoFit/>
          </a:bodyPr>
          <a:lstStyle/>
          <a:p>
            <a:r>
              <a:rPr lang="en-GB" sz="1050" b="1" dirty="0">
                <a:solidFill>
                  <a:srgbClr val="008000"/>
                </a:solidFill>
                <a:latin typeface="Calibri" pitchFamily="34" charset="0"/>
                <a:cs typeface="Calibri" pitchFamily="34" charset="0"/>
              </a:rPr>
              <a:t>www.irac-online.org</a:t>
            </a:r>
            <a:endParaRPr lang="en-US" sz="1050" b="1" dirty="0">
              <a:solidFill>
                <a:srgbClr val="008000"/>
              </a:solidFill>
              <a:latin typeface="Calibri" pitchFamily="34" charset="0"/>
              <a:cs typeface="Calibri" pitchFamily="34" charset="0"/>
            </a:endParaRPr>
          </a:p>
        </p:txBody>
      </p:sp>
      <p:grpSp>
        <p:nvGrpSpPr>
          <p:cNvPr id="5141" name="Group 114"/>
          <p:cNvGrpSpPr>
            <a:grpSpLocks/>
          </p:cNvGrpSpPr>
          <p:nvPr/>
        </p:nvGrpSpPr>
        <p:grpSpPr bwMode="auto">
          <a:xfrm>
            <a:off x="276225" y="246063"/>
            <a:ext cx="2312988" cy="808037"/>
            <a:chOff x="155" y="206"/>
            <a:chExt cx="1457" cy="509"/>
          </a:xfrm>
        </p:grpSpPr>
        <p:pic>
          <p:nvPicPr>
            <p:cNvPr id="5142" name="Picture 61" descr="logo500"/>
            <p:cNvPicPr>
              <a:picLocks noChangeAspect="1" noChangeArrowheads="1"/>
            </p:cNvPicPr>
            <p:nvPr/>
          </p:nvPicPr>
          <p:blipFill>
            <a:blip r:embed="rId5" cstate="print"/>
            <a:srcRect/>
            <a:stretch>
              <a:fillRect/>
            </a:stretch>
          </p:blipFill>
          <p:spPr bwMode="auto">
            <a:xfrm>
              <a:off x="213" y="206"/>
              <a:ext cx="1399" cy="385"/>
            </a:xfrm>
            <a:prstGeom prst="rect">
              <a:avLst/>
            </a:prstGeom>
            <a:noFill/>
            <a:ln w="9525">
              <a:noFill/>
              <a:miter lim="800000"/>
              <a:headEnd/>
              <a:tailEnd/>
            </a:ln>
          </p:spPr>
        </p:pic>
        <p:sp>
          <p:nvSpPr>
            <p:cNvPr id="5143" name="TextBox 62"/>
            <p:cNvSpPr txBox="1">
              <a:spLocks noChangeArrowheads="1"/>
            </p:cNvSpPr>
            <p:nvPr/>
          </p:nvSpPr>
          <p:spPr bwMode="auto">
            <a:xfrm>
              <a:off x="155" y="580"/>
              <a:ext cx="1373" cy="135"/>
            </a:xfrm>
            <a:prstGeom prst="rect">
              <a:avLst/>
            </a:prstGeom>
            <a:noFill/>
            <a:ln w="9525">
              <a:noFill/>
              <a:miter lim="800000"/>
              <a:headEnd/>
              <a:tailEnd/>
            </a:ln>
          </p:spPr>
          <p:txBody>
            <a:bodyPr wrap="none">
              <a:spAutoFit/>
            </a:bodyPr>
            <a:lstStyle/>
            <a:p>
              <a:r>
                <a:rPr lang="en-GB" b="1" dirty="0">
                  <a:solidFill>
                    <a:srgbClr val="006600"/>
                  </a:solidFill>
                </a:rPr>
                <a:t>Insecticide Resistance Action Committee</a:t>
              </a:r>
              <a:endParaRPr lang="en-US" b="1" dirty="0">
                <a:solidFill>
                  <a:srgbClr val="006600"/>
                </a:solidFill>
              </a:endParaRPr>
            </a:p>
          </p:txBody>
        </p:sp>
      </p:grpSp>
      <p:sp>
        <p:nvSpPr>
          <p:cNvPr id="5149" name="AutoShape 101"/>
          <p:cNvSpPr>
            <a:spLocks noChangeArrowheads="1"/>
          </p:cNvSpPr>
          <p:nvPr/>
        </p:nvSpPr>
        <p:spPr bwMode="auto">
          <a:xfrm>
            <a:off x="112293" y="4230770"/>
            <a:ext cx="4502500" cy="2115387"/>
          </a:xfrm>
          <a:prstGeom prst="roundRect">
            <a:avLst>
              <a:gd name="adj" fmla="val 4185"/>
            </a:avLst>
          </a:prstGeom>
          <a:solidFill>
            <a:schemeClr val="bg1"/>
          </a:solidFill>
          <a:ln w="635">
            <a:solidFill>
              <a:schemeClr val="tx1"/>
            </a:solidFill>
            <a:round/>
            <a:headEnd/>
            <a:tailEnd/>
          </a:ln>
        </p:spPr>
        <p:txBody>
          <a:bodyPr/>
          <a:lstStyle/>
          <a:p>
            <a:endParaRPr lang="en-GB" dirty="0"/>
          </a:p>
        </p:txBody>
      </p:sp>
      <p:sp>
        <p:nvSpPr>
          <p:cNvPr id="5151" name="AutoShape 101"/>
          <p:cNvSpPr>
            <a:spLocks noChangeArrowheads="1"/>
          </p:cNvSpPr>
          <p:nvPr/>
        </p:nvSpPr>
        <p:spPr bwMode="auto">
          <a:xfrm>
            <a:off x="4686301" y="4230770"/>
            <a:ext cx="5095654" cy="2122322"/>
          </a:xfrm>
          <a:prstGeom prst="roundRect">
            <a:avLst>
              <a:gd name="adj" fmla="val 4185"/>
            </a:avLst>
          </a:prstGeom>
          <a:solidFill>
            <a:schemeClr val="bg1"/>
          </a:solidFill>
          <a:ln w="635">
            <a:solidFill>
              <a:schemeClr val="tx1"/>
            </a:solidFill>
            <a:round/>
            <a:headEnd/>
            <a:tailEnd/>
          </a:ln>
        </p:spPr>
        <p:txBody>
          <a:bodyPr/>
          <a:lstStyle/>
          <a:p>
            <a:pPr marL="85725" indent="-85725"/>
            <a:r>
              <a:rPr lang="en-GB" sz="1100" b="1" dirty="0">
                <a:solidFill>
                  <a:srgbClr val="005400"/>
                </a:solidFill>
              </a:rPr>
              <a:t>Summary &amp; </a:t>
            </a:r>
            <a:r>
              <a:rPr lang="en-GB" sz="1100" b="1" dirty="0" smtClean="0">
                <a:solidFill>
                  <a:srgbClr val="005400"/>
                </a:solidFill>
              </a:rPr>
              <a:t>Recommendations</a:t>
            </a:r>
            <a:br>
              <a:rPr lang="en-GB" sz="1100" b="1" dirty="0" smtClean="0">
                <a:solidFill>
                  <a:srgbClr val="005400"/>
                </a:solidFill>
              </a:rPr>
            </a:br>
            <a:endParaRPr lang="en-GB" sz="300" dirty="0"/>
          </a:p>
          <a:p>
            <a:pPr marL="85725" indent="-85725">
              <a:buFontTx/>
              <a:buChar char="•"/>
            </a:pPr>
            <a:r>
              <a:rPr lang="en-US" sz="700" dirty="0">
                <a:solidFill>
                  <a:srgbClr val="000000"/>
                </a:solidFill>
              </a:rPr>
              <a:t>In all countries surveyed, pyrethroid resistant populations of pollen beetle </a:t>
            </a:r>
            <a:r>
              <a:rPr lang="en-US" sz="700" dirty="0" smtClean="0">
                <a:solidFill>
                  <a:srgbClr val="000000"/>
                </a:solidFill>
              </a:rPr>
              <a:t>dominate (&gt; 60%).</a:t>
            </a:r>
            <a:endParaRPr lang="en-US" sz="700" dirty="0">
              <a:solidFill>
                <a:srgbClr val="000000"/>
              </a:solidFill>
            </a:endParaRPr>
          </a:p>
          <a:p>
            <a:pPr marL="85725" indent="-85725">
              <a:buFontTx/>
              <a:buChar char="•"/>
            </a:pPr>
            <a:r>
              <a:rPr lang="en-US" sz="700" dirty="0">
                <a:solidFill>
                  <a:srgbClr val="000000"/>
                </a:solidFill>
              </a:rPr>
              <a:t>Only 7% of pollen beetle populations </a:t>
            </a:r>
            <a:r>
              <a:rPr lang="en-US" sz="700" dirty="0" smtClean="0">
                <a:solidFill>
                  <a:srgbClr val="000000"/>
                </a:solidFill>
              </a:rPr>
              <a:t>surveyed </a:t>
            </a:r>
            <a:r>
              <a:rPr lang="en-US" sz="700" dirty="0">
                <a:solidFill>
                  <a:srgbClr val="000000"/>
                </a:solidFill>
              </a:rPr>
              <a:t>in Europe can be classified as </a:t>
            </a:r>
            <a:r>
              <a:rPr lang="en-US" sz="700" dirty="0" smtClean="0">
                <a:solidFill>
                  <a:srgbClr val="000000"/>
                </a:solidFill>
              </a:rPr>
              <a:t>pyrethroid susceptible.</a:t>
            </a:r>
            <a:r>
              <a:rPr lang="en-US" sz="700" dirty="0">
                <a:solidFill>
                  <a:srgbClr val="000000"/>
                </a:solidFill>
              </a:rPr>
              <a:t> </a:t>
            </a:r>
            <a:endParaRPr lang="en-US" sz="700" dirty="0" smtClean="0">
              <a:solidFill>
                <a:srgbClr val="000000"/>
              </a:solidFill>
            </a:endParaRPr>
          </a:p>
          <a:p>
            <a:pPr marL="85725" indent="-85725">
              <a:buFontTx/>
              <a:buChar char="•"/>
            </a:pPr>
            <a:r>
              <a:rPr lang="en-US" sz="700" dirty="0" smtClean="0">
                <a:solidFill>
                  <a:srgbClr val="000000"/>
                </a:solidFill>
              </a:rPr>
              <a:t>In </a:t>
            </a:r>
            <a:r>
              <a:rPr lang="en-US" sz="700" dirty="0">
                <a:solidFill>
                  <a:srgbClr val="000000"/>
                </a:solidFill>
              </a:rPr>
              <a:t>Germany and the UK the number of pyrethroid-susceptible populations continue to decline and the percentage of </a:t>
            </a:r>
            <a:r>
              <a:rPr lang="en-US" sz="700" dirty="0" smtClean="0">
                <a:solidFill>
                  <a:srgbClr val="000000"/>
                </a:solidFill>
              </a:rPr>
              <a:t>the most resistant </a:t>
            </a:r>
            <a:r>
              <a:rPr lang="en-US" sz="700" dirty="0">
                <a:solidFill>
                  <a:srgbClr val="000000"/>
                </a:solidFill>
              </a:rPr>
              <a:t>populations </a:t>
            </a:r>
            <a:r>
              <a:rPr lang="en-US" sz="700" dirty="0" smtClean="0">
                <a:solidFill>
                  <a:srgbClr val="000000"/>
                </a:solidFill>
              </a:rPr>
              <a:t>(Resistant </a:t>
            </a:r>
            <a:r>
              <a:rPr lang="en-US" sz="700" dirty="0">
                <a:solidFill>
                  <a:srgbClr val="000000"/>
                </a:solidFill>
              </a:rPr>
              <a:t>+ </a:t>
            </a:r>
            <a:r>
              <a:rPr lang="en-US" sz="700" dirty="0" smtClean="0">
                <a:solidFill>
                  <a:srgbClr val="000000"/>
                </a:solidFill>
              </a:rPr>
              <a:t>Highly Resistant) </a:t>
            </a:r>
            <a:r>
              <a:rPr lang="en-US" sz="700" dirty="0">
                <a:solidFill>
                  <a:srgbClr val="000000"/>
                </a:solidFill>
              </a:rPr>
              <a:t>continues to increase.</a:t>
            </a:r>
          </a:p>
          <a:p>
            <a:pPr marL="85725" indent="-85725">
              <a:buFontTx/>
              <a:buChar char="•"/>
            </a:pPr>
            <a:r>
              <a:rPr lang="en-US" sz="700" dirty="0">
                <a:solidFill>
                  <a:srgbClr val="000000"/>
                </a:solidFill>
              </a:rPr>
              <a:t>Large decreases in the percentage of susceptible populations of pollen beetle were also observed in the Czech Republic, Hungary and Norway when compared to 2011 levels (data not </a:t>
            </a:r>
            <a:r>
              <a:rPr lang="en-US" sz="700" dirty="0" smtClean="0">
                <a:solidFill>
                  <a:srgbClr val="000000"/>
                </a:solidFill>
              </a:rPr>
              <a:t>shown in poster). </a:t>
            </a:r>
          </a:p>
          <a:p>
            <a:pPr marL="85725" indent="-85725">
              <a:buFontTx/>
              <a:buChar char="•"/>
            </a:pPr>
            <a:r>
              <a:rPr lang="en-US" sz="700" dirty="0" smtClean="0">
                <a:solidFill>
                  <a:srgbClr val="000000"/>
                </a:solidFill>
              </a:rPr>
              <a:t>A slight decrease </a:t>
            </a:r>
            <a:r>
              <a:rPr lang="en-US" sz="700" dirty="0">
                <a:solidFill>
                  <a:srgbClr val="000000"/>
                </a:solidFill>
              </a:rPr>
              <a:t>in the mean sensitivity of pollen beetles to neonicotinoids was observed in 6 out of 9 countries surveyed, when compared to 2011 data. </a:t>
            </a:r>
            <a:r>
              <a:rPr lang="en-US" sz="700" dirty="0" smtClean="0">
                <a:solidFill>
                  <a:srgbClr val="000000"/>
                </a:solidFill>
              </a:rPr>
              <a:t>Monitoring of neonicotinoid susceptibility will continue in subsequent years in order to observe year to year variability (Not all data shown).</a:t>
            </a:r>
            <a:endParaRPr lang="en-US" sz="700" dirty="0">
              <a:solidFill>
                <a:srgbClr val="000000"/>
              </a:solidFill>
            </a:endParaRPr>
          </a:p>
          <a:p>
            <a:pPr marL="85725" indent="-85725">
              <a:buFontTx/>
              <a:buChar char="•"/>
            </a:pPr>
            <a:r>
              <a:rPr lang="en-US" sz="700" dirty="0">
                <a:solidFill>
                  <a:srgbClr val="000000"/>
                </a:solidFill>
              </a:rPr>
              <a:t>There was no evidence of changes in indoxacarb or organophosphate susceptibility observed in all countries surveyed</a:t>
            </a:r>
            <a:r>
              <a:rPr lang="en-US" sz="700" dirty="0" smtClean="0">
                <a:solidFill>
                  <a:srgbClr val="000000"/>
                </a:solidFill>
              </a:rPr>
              <a:t>.</a:t>
            </a:r>
            <a:endParaRPr lang="en-US" sz="700" dirty="0">
              <a:solidFill>
                <a:srgbClr val="000000"/>
              </a:solidFill>
            </a:endParaRPr>
          </a:p>
          <a:p>
            <a:pPr marL="85725" indent="-85725">
              <a:buFontTx/>
              <a:buChar char="•"/>
            </a:pPr>
            <a:r>
              <a:rPr lang="en-GB" sz="700" dirty="0" smtClean="0">
                <a:solidFill>
                  <a:srgbClr val="000000"/>
                </a:solidFill>
              </a:rPr>
              <a:t>In order to prevent further insecticide resistance development, it is recommended that insecticides with different modes of </a:t>
            </a:r>
            <a:r>
              <a:rPr lang="en-GB" sz="700" dirty="0" smtClean="0"/>
              <a:t>action are utilised in an effective resistance management program, dependent on local insecticide availability and national use guidelines. IRAC guidelines for resistance management in oilseed rape can be found on the IRAC website (www.irac-online.org).</a:t>
            </a:r>
          </a:p>
          <a:p>
            <a:pPr marL="85725" indent="-85725">
              <a:buFontTx/>
              <a:buChar char="•"/>
            </a:pPr>
            <a:r>
              <a:rPr lang="en-GB" sz="700" dirty="0" smtClean="0"/>
              <a:t>IRAC would like to thank all of those who contributed to the survey. Participants are too numerous to name, but their contributions are very much appreciated.</a:t>
            </a:r>
            <a:br>
              <a:rPr lang="en-GB" sz="700" dirty="0" smtClean="0"/>
            </a:br>
            <a:r>
              <a:rPr lang="en-GB" sz="700" dirty="0" smtClean="0"/>
              <a:t>				</a:t>
            </a:r>
            <a:endParaRPr lang="en-GB" sz="500" dirty="0"/>
          </a:p>
        </p:txBody>
      </p:sp>
      <p:sp>
        <p:nvSpPr>
          <p:cNvPr id="75" name="TextBox 38"/>
          <p:cNvSpPr txBox="1"/>
          <p:nvPr/>
        </p:nvSpPr>
        <p:spPr>
          <a:xfrm>
            <a:off x="19896" y="4253977"/>
            <a:ext cx="4105275" cy="21544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800" dirty="0">
                <a:latin typeface="Arial" pitchFamily="34" charset="0"/>
                <a:cs typeface="Arial" pitchFamily="34" charset="0"/>
              </a:rPr>
              <a:t>Changes in the pyrethroid susceptibility of pollen beetle populations 2007 - </a:t>
            </a:r>
            <a:r>
              <a:rPr lang="de-CH" sz="800" dirty="0" smtClean="0">
                <a:latin typeface="Arial" pitchFamily="34" charset="0"/>
                <a:cs typeface="Arial" pitchFamily="34" charset="0"/>
              </a:rPr>
              <a:t>2012  </a:t>
            </a:r>
            <a:endParaRPr lang="de-CH" sz="800" dirty="0">
              <a:latin typeface="Arial" pitchFamily="34" charset="0"/>
              <a:cs typeface="Arial" pitchFamily="34" charset="0"/>
            </a:endParaRPr>
          </a:p>
        </p:txBody>
      </p:sp>
      <p:sp>
        <p:nvSpPr>
          <p:cNvPr id="67" name="AutoShape 101"/>
          <p:cNvSpPr>
            <a:spLocks noChangeArrowheads="1"/>
          </p:cNvSpPr>
          <p:nvPr/>
        </p:nvSpPr>
        <p:spPr bwMode="auto">
          <a:xfrm>
            <a:off x="104526" y="2285999"/>
            <a:ext cx="4510267" cy="1885507"/>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93" name="Rounded Rectangle 92"/>
          <p:cNvSpPr/>
          <p:nvPr/>
        </p:nvSpPr>
        <p:spPr>
          <a:xfrm>
            <a:off x="4170034" y="2400093"/>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4" name="TextBox 93"/>
          <p:cNvSpPr txBox="1"/>
          <p:nvPr/>
        </p:nvSpPr>
        <p:spPr>
          <a:xfrm>
            <a:off x="4132678" y="2368289"/>
            <a:ext cx="385042"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3A</a:t>
            </a:r>
            <a:endParaRPr lang="en-US" sz="1400" b="1" dirty="0">
              <a:solidFill>
                <a:schemeClr val="bg1"/>
              </a:solidFill>
              <a:latin typeface="Calibri" pitchFamily="34" charset="0"/>
              <a:cs typeface="Calibri" pitchFamily="34" charset="0"/>
            </a:endParaRPr>
          </a:p>
        </p:txBody>
      </p:sp>
      <p:sp>
        <p:nvSpPr>
          <p:cNvPr id="95" name="TextBox 94"/>
          <p:cNvSpPr txBox="1"/>
          <p:nvPr/>
        </p:nvSpPr>
        <p:spPr>
          <a:xfrm>
            <a:off x="4143678" y="2613574"/>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sp>
        <p:nvSpPr>
          <p:cNvPr id="98" name="Rounded Rectangle 97"/>
          <p:cNvSpPr/>
          <p:nvPr/>
        </p:nvSpPr>
        <p:spPr>
          <a:xfrm>
            <a:off x="4179559" y="4337653"/>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9" name="TextBox 98"/>
          <p:cNvSpPr txBox="1"/>
          <p:nvPr/>
        </p:nvSpPr>
        <p:spPr>
          <a:xfrm>
            <a:off x="4142203" y="4305849"/>
            <a:ext cx="385042"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3A</a:t>
            </a:r>
            <a:endParaRPr lang="en-US" sz="1400" b="1" dirty="0">
              <a:solidFill>
                <a:schemeClr val="bg1"/>
              </a:solidFill>
              <a:latin typeface="Calibri" pitchFamily="34" charset="0"/>
              <a:cs typeface="Calibri" pitchFamily="34" charset="0"/>
            </a:endParaRPr>
          </a:p>
        </p:txBody>
      </p:sp>
      <p:sp>
        <p:nvSpPr>
          <p:cNvPr id="100" name="TextBox 99"/>
          <p:cNvSpPr txBox="1"/>
          <p:nvPr/>
        </p:nvSpPr>
        <p:spPr>
          <a:xfrm>
            <a:off x="4157682" y="4555144"/>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nvGrpSpPr>
          <p:cNvPr id="2" name="Group 1"/>
          <p:cNvGrpSpPr/>
          <p:nvPr/>
        </p:nvGrpSpPr>
        <p:grpSpPr>
          <a:xfrm>
            <a:off x="8987770" y="1242179"/>
            <a:ext cx="490924" cy="374552"/>
            <a:chOff x="9281383" y="1224706"/>
            <a:chExt cx="490924" cy="374552"/>
          </a:xfrm>
        </p:grpSpPr>
        <p:sp>
          <p:nvSpPr>
            <p:cNvPr id="101" name="Rounded Rectangle 100"/>
            <p:cNvSpPr/>
            <p:nvPr/>
          </p:nvSpPr>
          <p:spPr>
            <a:xfrm>
              <a:off x="9309214" y="1256510"/>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2" name="TextBox 101"/>
            <p:cNvSpPr txBox="1"/>
            <p:nvPr/>
          </p:nvSpPr>
          <p:spPr>
            <a:xfrm>
              <a:off x="9281383" y="1224706"/>
              <a:ext cx="377026"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1B</a:t>
              </a:r>
              <a:endParaRPr lang="en-US" sz="1400" b="1" dirty="0">
                <a:solidFill>
                  <a:schemeClr val="bg1"/>
                </a:solidFill>
                <a:latin typeface="Calibri" pitchFamily="34" charset="0"/>
                <a:cs typeface="Calibri" pitchFamily="34" charset="0"/>
              </a:endParaRPr>
            </a:p>
          </p:txBody>
        </p:sp>
        <p:sp>
          <p:nvSpPr>
            <p:cNvPr id="103" name="TextBox 102"/>
            <p:cNvSpPr txBox="1"/>
            <p:nvPr/>
          </p:nvSpPr>
          <p:spPr>
            <a:xfrm>
              <a:off x="9287277" y="1460759"/>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pic>
        <p:nvPicPr>
          <p:cNvPr id="114" name="Picture 56" descr="SYN pollen beetle"/>
          <p:cNvPicPr>
            <a:picLocks noChangeAspect="1" noChangeArrowheads="1"/>
          </p:cNvPicPr>
          <p:nvPr/>
        </p:nvPicPr>
        <p:blipFill>
          <a:blip r:embed="rId6" cstate="print"/>
          <a:srcRect l="34616" t="33344" b="38586"/>
          <a:stretch>
            <a:fillRect/>
          </a:stretch>
        </p:blipFill>
        <p:spPr bwMode="auto">
          <a:xfrm>
            <a:off x="9117966" y="105335"/>
            <a:ext cx="631913" cy="420877"/>
          </a:xfrm>
          <a:prstGeom prst="rect">
            <a:avLst/>
          </a:prstGeom>
          <a:noFill/>
          <a:effectLst>
            <a:softEdge rad="63500"/>
          </a:effectLst>
        </p:spPr>
      </p:pic>
      <p:sp>
        <p:nvSpPr>
          <p:cNvPr id="115" name="TextBox 114"/>
          <p:cNvSpPr txBox="1"/>
          <p:nvPr/>
        </p:nvSpPr>
        <p:spPr>
          <a:xfrm>
            <a:off x="8178417" y="2152845"/>
            <a:ext cx="1571462" cy="369332"/>
          </a:xfrm>
          <a:prstGeom prst="rect">
            <a:avLst/>
          </a:prstGeom>
          <a:noFill/>
        </p:spPr>
        <p:txBody>
          <a:bodyPr wrap="square" rtlCol="0">
            <a:spAutoFit/>
          </a:bodyPr>
          <a:lstStyle/>
          <a:p>
            <a:pPr>
              <a:buFont typeface="Arial" pitchFamily="34" charset="0"/>
              <a:buChar char="•"/>
            </a:pPr>
            <a:r>
              <a:rPr lang="de-CH" sz="600" dirty="0" smtClean="0"/>
              <a:t> IRAC method  # 25 (Chlorpyrifos-ethyl)</a:t>
            </a:r>
          </a:p>
          <a:p>
            <a:pPr>
              <a:buFont typeface="Arial" pitchFamily="34" charset="0"/>
              <a:buChar char="•"/>
            </a:pPr>
            <a:r>
              <a:rPr lang="de-CH" sz="600" dirty="0"/>
              <a:t> </a:t>
            </a:r>
            <a:r>
              <a:rPr lang="de-CH" sz="600" dirty="0" smtClean="0"/>
              <a:t>IRAC Method # 27 (Indoxacarb)</a:t>
            </a:r>
          </a:p>
          <a:p>
            <a:endParaRPr lang="de-CH" sz="600" dirty="0" smtClean="0"/>
          </a:p>
        </p:txBody>
      </p:sp>
      <p:sp>
        <p:nvSpPr>
          <p:cNvPr id="41" name="TextBox 40"/>
          <p:cNvSpPr txBox="1"/>
          <p:nvPr/>
        </p:nvSpPr>
        <p:spPr>
          <a:xfrm>
            <a:off x="2858375" y="3429000"/>
            <a:ext cx="1743049" cy="630942"/>
          </a:xfrm>
          <a:prstGeom prst="rect">
            <a:avLst/>
          </a:prstGeom>
          <a:noFill/>
        </p:spPr>
        <p:txBody>
          <a:bodyPr wrap="square" rtlCol="0">
            <a:spAutoFit/>
          </a:bodyPr>
          <a:lstStyle/>
          <a:p>
            <a:pPr>
              <a:buFont typeface="Arial" pitchFamily="34" charset="0"/>
              <a:buChar char="•"/>
            </a:pPr>
            <a:r>
              <a:rPr lang="de-CH" sz="500" dirty="0" smtClean="0"/>
              <a:t> IRAC method #11</a:t>
            </a:r>
          </a:p>
          <a:p>
            <a:pPr>
              <a:buFont typeface="Arial" pitchFamily="34" charset="0"/>
              <a:buChar char="•"/>
            </a:pPr>
            <a:r>
              <a:rPr lang="de-CH" sz="500" dirty="0" smtClean="0"/>
              <a:t> 0.075 &amp; 0.015 ug/cm</a:t>
            </a:r>
            <a:r>
              <a:rPr lang="de-CH" sz="500" baseline="30000" dirty="0" smtClean="0"/>
              <a:t>2 </a:t>
            </a:r>
            <a:r>
              <a:rPr lang="de-CH" sz="500" dirty="0" smtClean="0"/>
              <a:t>lambda-cyhalothrin  doses</a:t>
            </a:r>
          </a:p>
          <a:p>
            <a:pPr>
              <a:buFont typeface="Arial" pitchFamily="34" charset="0"/>
              <a:buChar char="•"/>
            </a:pPr>
            <a:r>
              <a:rPr lang="de-CH" sz="500" dirty="0" smtClean="0"/>
              <a:t> Scoring system based on mortality at both doses indicates susceptibility status.</a:t>
            </a:r>
          </a:p>
          <a:p>
            <a:endParaRPr lang="de-CH" sz="500" dirty="0" smtClean="0"/>
          </a:p>
          <a:p>
            <a:r>
              <a:rPr lang="en-GB" sz="500" dirty="0" smtClean="0"/>
              <a:t>Pyrethroid resistant populations of pollen beetle dominate in all European countries surveyed.</a:t>
            </a:r>
            <a:endParaRPr lang="en-US" sz="500" dirty="0"/>
          </a:p>
        </p:txBody>
      </p:sp>
      <p:sp>
        <p:nvSpPr>
          <p:cNvPr id="43" name="TextBox 42"/>
          <p:cNvSpPr txBox="1"/>
          <p:nvPr/>
        </p:nvSpPr>
        <p:spPr>
          <a:xfrm>
            <a:off x="3371849" y="5624394"/>
            <a:ext cx="1223541" cy="630942"/>
          </a:xfrm>
          <a:prstGeom prst="rect">
            <a:avLst/>
          </a:prstGeom>
          <a:noFill/>
        </p:spPr>
        <p:txBody>
          <a:bodyPr wrap="square" rtlCol="0">
            <a:spAutoFit/>
          </a:bodyPr>
          <a:lstStyle/>
          <a:p>
            <a:endParaRPr lang="de-CH" sz="500" dirty="0" smtClean="0"/>
          </a:p>
          <a:p>
            <a:r>
              <a:rPr lang="en-GB" sz="500" dirty="0" smtClean="0"/>
              <a:t>Susceptibility surveys conducted between 2007 &amp; 2012 suggest that in general pyrethroid resistant populations are continuing to increase or have stabilised at a high level  (&gt;80%) in each country.</a:t>
            </a:r>
            <a:endParaRPr lang="en-US" sz="500" dirty="0"/>
          </a:p>
        </p:txBody>
      </p:sp>
      <p:sp>
        <p:nvSpPr>
          <p:cNvPr id="69" name="AutoShape 101"/>
          <p:cNvSpPr>
            <a:spLocks noChangeArrowheads="1"/>
          </p:cNvSpPr>
          <p:nvPr/>
        </p:nvSpPr>
        <p:spPr bwMode="auto">
          <a:xfrm>
            <a:off x="4695827" y="1161731"/>
            <a:ext cx="3378198" cy="3022589"/>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71" name="Rounded Rectangle 70"/>
          <p:cNvSpPr/>
          <p:nvPr/>
        </p:nvSpPr>
        <p:spPr>
          <a:xfrm>
            <a:off x="4778658" y="1262168"/>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3" name="Group 2"/>
          <p:cNvGrpSpPr/>
          <p:nvPr/>
        </p:nvGrpSpPr>
        <p:grpSpPr>
          <a:xfrm>
            <a:off x="4743698" y="1237787"/>
            <a:ext cx="499550" cy="374552"/>
            <a:chOff x="4858206" y="1191675"/>
            <a:chExt cx="499550" cy="374552"/>
          </a:xfrm>
        </p:grpSpPr>
        <p:sp>
          <p:nvSpPr>
            <p:cNvPr id="72" name="TextBox 71"/>
            <p:cNvSpPr txBox="1"/>
            <p:nvPr/>
          </p:nvSpPr>
          <p:spPr>
            <a:xfrm>
              <a:off x="4858206" y="1191675"/>
              <a:ext cx="385042"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4A</a:t>
              </a:r>
              <a:endParaRPr lang="en-US" sz="1400" b="1" dirty="0">
                <a:solidFill>
                  <a:schemeClr val="bg1"/>
                </a:solidFill>
                <a:latin typeface="Calibri" pitchFamily="34" charset="0"/>
                <a:cs typeface="Calibri" pitchFamily="34" charset="0"/>
              </a:endParaRPr>
            </a:p>
          </p:txBody>
        </p:sp>
        <p:sp>
          <p:nvSpPr>
            <p:cNvPr id="73" name="TextBox 72"/>
            <p:cNvSpPr txBox="1"/>
            <p:nvPr/>
          </p:nvSpPr>
          <p:spPr>
            <a:xfrm>
              <a:off x="4872726" y="1427728"/>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sp>
        <p:nvSpPr>
          <p:cNvPr id="76" name="TextBox 38"/>
          <p:cNvSpPr txBox="1"/>
          <p:nvPr/>
        </p:nvSpPr>
        <p:spPr>
          <a:xfrm>
            <a:off x="4806512" y="1204598"/>
            <a:ext cx="2224863" cy="369332"/>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900" dirty="0" smtClean="0">
                <a:latin typeface="Arial" pitchFamily="34" charset="0"/>
                <a:cs typeface="Arial" pitchFamily="34" charset="0"/>
              </a:rPr>
              <a:t>Neonicotinoid susceptibility </a:t>
            </a:r>
            <a:br>
              <a:rPr lang="de-CH" sz="900" dirty="0" smtClean="0">
                <a:latin typeface="Arial" pitchFamily="34" charset="0"/>
                <a:cs typeface="Arial" pitchFamily="34" charset="0"/>
              </a:rPr>
            </a:br>
            <a:endParaRPr lang="de-CH" sz="900" dirty="0">
              <a:latin typeface="Arial" pitchFamily="34" charset="0"/>
              <a:cs typeface="Arial" pitchFamily="34" charset="0"/>
            </a:endParaRPr>
          </a:p>
        </p:txBody>
      </p:sp>
      <p:sp>
        <p:nvSpPr>
          <p:cNvPr id="77" name="TextBox 76"/>
          <p:cNvSpPr txBox="1"/>
          <p:nvPr/>
        </p:nvSpPr>
        <p:spPr>
          <a:xfrm>
            <a:off x="4838392" y="3722473"/>
            <a:ext cx="3191774" cy="461665"/>
          </a:xfrm>
          <a:prstGeom prst="rect">
            <a:avLst/>
          </a:prstGeom>
          <a:noFill/>
        </p:spPr>
        <p:txBody>
          <a:bodyPr wrap="square" rtlCol="0">
            <a:spAutoFit/>
          </a:bodyPr>
          <a:lstStyle/>
          <a:p>
            <a:r>
              <a:rPr lang="en-US" sz="600" dirty="0" smtClean="0"/>
              <a:t>Most pollen beetle populations tested were </a:t>
            </a:r>
            <a:r>
              <a:rPr lang="en-US" sz="600" dirty="0"/>
              <a:t>susceptible to neonicotinoids, </a:t>
            </a:r>
            <a:r>
              <a:rPr lang="en-US" sz="600" dirty="0" smtClean="0"/>
              <a:t>but </a:t>
            </a:r>
            <a:r>
              <a:rPr lang="de-CH" sz="600" dirty="0" smtClean="0"/>
              <a:t>a slight reduction in the mean percentage mortality (green diamond) and an increase in the variation between populations were observed. Neonicotinoid susceptibility will continue to be monitored in the following years.</a:t>
            </a:r>
            <a:endParaRPr lang="en-US" sz="600" dirty="0"/>
          </a:p>
        </p:txBody>
      </p:sp>
      <p:grpSp>
        <p:nvGrpSpPr>
          <p:cNvPr id="79" name="Group 78"/>
          <p:cNvGrpSpPr/>
          <p:nvPr/>
        </p:nvGrpSpPr>
        <p:grpSpPr>
          <a:xfrm>
            <a:off x="8481759" y="1245099"/>
            <a:ext cx="516324" cy="374552"/>
            <a:chOff x="9255983" y="1224706"/>
            <a:chExt cx="516324" cy="374552"/>
          </a:xfrm>
        </p:grpSpPr>
        <p:sp>
          <p:nvSpPr>
            <p:cNvPr id="80" name="Rounded Rectangle 79"/>
            <p:cNvSpPr/>
            <p:nvPr/>
          </p:nvSpPr>
          <p:spPr>
            <a:xfrm>
              <a:off x="9309214" y="1256510"/>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1" name="TextBox 80"/>
            <p:cNvSpPr txBox="1"/>
            <p:nvPr/>
          </p:nvSpPr>
          <p:spPr>
            <a:xfrm>
              <a:off x="9255983" y="1224706"/>
              <a:ext cx="434734" cy="276999"/>
            </a:xfrm>
            <a:prstGeom prst="rect">
              <a:avLst/>
            </a:prstGeom>
            <a:noFill/>
          </p:spPr>
          <p:txBody>
            <a:bodyPr wrap="none" rtlCol="0">
              <a:spAutoFit/>
            </a:bodyPr>
            <a:lstStyle/>
            <a:p>
              <a:r>
                <a:rPr lang="en-US" sz="1200" b="1" dirty="0" smtClean="0">
                  <a:solidFill>
                    <a:schemeClr val="bg1"/>
                  </a:solidFill>
                  <a:latin typeface="Calibri" pitchFamily="34" charset="0"/>
                  <a:cs typeface="Calibri" pitchFamily="34" charset="0"/>
                </a:rPr>
                <a:t>22A</a:t>
              </a:r>
              <a:endParaRPr lang="en-US" sz="1200" b="1" dirty="0">
                <a:solidFill>
                  <a:schemeClr val="bg1"/>
                </a:solidFill>
                <a:latin typeface="Calibri" pitchFamily="34" charset="0"/>
                <a:cs typeface="Calibri" pitchFamily="34" charset="0"/>
              </a:endParaRPr>
            </a:p>
          </p:txBody>
        </p:sp>
        <p:sp>
          <p:nvSpPr>
            <p:cNvPr id="83" name="TextBox 82"/>
            <p:cNvSpPr txBox="1"/>
            <p:nvPr/>
          </p:nvSpPr>
          <p:spPr>
            <a:xfrm>
              <a:off x="9287277" y="1460759"/>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sp>
        <p:nvSpPr>
          <p:cNvPr id="85" name="TextBox 38"/>
          <p:cNvSpPr txBox="1"/>
          <p:nvPr/>
        </p:nvSpPr>
        <p:spPr>
          <a:xfrm>
            <a:off x="8124826" y="1653420"/>
            <a:ext cx="1682750" cy="64633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900" dirty="0" smtClean="0">
                <a:latin typeface="Arial" pitchFamily="34" charset="0"/>
                <a:cs typeface="Arial" pitchFamily="34" charset="0"/>
              </a:rPr>
              <a:t>Indoxacarb &amp; Organophosphate</a:t>
            </a:r>
            <a:br>
              <a:rPr lang="de-CH" sz="900" dirty="0" smtClean="0">
                <a:latin typeface="Arial" pitchFamily="34" charset="0"/>
                <a:cs typeface="Arial" pitchFamily="34" charset="0"/>
              </a:rPr>
            </a:br>
            <a:r>
              <a:rPr lang="de-CH" sz="900" dirty="0" smtClean="0">
                <a:latin typeface="Arial" pitchFamily="34" charset="0"/>
                <a:cs typeface="Arial" pitchFamily="34" charset="0"/>
              </a:rPr>
              <a:t>susceptibility </a:t>
            </a:r>
            <a:br>
              <a:rPr lang="de-CH" sz="900" dirty="0" smtClean="0">
                <a:latin typeface="Arial" pitchFamily="34" charset="0"/>
                <a:cs typeface="Arial" pitchFamily="34" charset="0"/>
              </a:rPr>
            </a:br>
            <a:endParaRPr lang="de-CH" sz="900" dirty="0">
              <a:latin typeface="Arial" pitchFamily="34" charset="0"/>
              <a:cs typeface="Arial" pitchFamily="34" charset="0"/>
            </a:endParaRPr>
          </a:p>
        </p:txBody>
      </p:sp>
      <p:graphicFrame>
        <p:nvGraphicFramePr>
          <p:cNvPr id="56" name="Chart 55"/>
          <p:cNvGraphicFramePr>
            <a:graphicFrameLocks/>
          </p:cNvGraphicFramePr>
          <p:nvPr>
            <p:extLst>
              <p:ext uri="{D42A27DB-BD31-4B8C-83A1-F6EECF244321}">
                <p14:modId xmlns:p14="http://schemas.microsoft.com/office/powerpoint/2010/main" val="4250732390"/>
              </p:ext>
            </p:extLst>
          </p:nvPr>
        </p:nvGraphicFramePr>
        <p:xfrm>
          <a:off x="236423" y="2285999"/>
          <a:ext cx="3943136" cy="1885507"/>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57" name="Chart 56"/>
          <p:cNvGraphicFramePr>
            <a:graphicFrameLocks/>
          </p:cNvGraphicFramePr>
          <p:nvPr>
            <p:extLst>
              <p:ext uri="{D42A27DB-BD31-4B8C-83A1-F6EECF244321}">
                <p14:modId xmlns:p14="http://schemas.microsoft.com/office/powerpoint/2010/main" val="1654311961"/>
              </p:ext>
            </p:extLst>
          </p:nvPr>
        </p:nvGraphicFramePr>
        <p:xfrm>
          <a:off x="142875" y="4422075"/>
          <a:ext cx="4354736" cy="1977908"/>
        </p:xfrm>
        <a:graphic>
          <a:graphicData uri="http://schemas.openxmlformats.org/drawingml/2006/chart">
            <c:chart xmlns:c="http://schemas.openxmlformats.org/drawingml/2006/chart" xmlns:r="http://schemas.openxmlformats.org/officeDocument/2006/relationships" r:id="rId8"/>
          </a:graphicData>
        </a:graphic>
      </p:graphicFrame>
      <p:sp>
        <p:nvSpPr>
          <p:cNvPr id="66" name="TextBox 65"/>
          <p:cNvSpPr txBox="1"/>
          <p:nvPr/>
        </p:nvSpPr>
        <p:spPr>
          <a:xfrm>
            <a:off x="5149959" y="1422588"/>
            <a:ext cx="3191774" cy="461665"/>
          </a:xfrm>
          <a:prstGeom prst="rect">
            <a:avLst/>
          </a:prstGeom>
          <a:noFill/>
        </p:spPr>
        <p:txBody>
          <a:bodyPr wrap="square" rtlCol="0">
            <a:spAutoFit/>
          </a:bodyPr>
          <a:lstStyle/>
          <a:p>
            <a:pPr>
              <a:buFont typeface="Arial" pitchFamily="34" charset="0"/>
              <a:buChar char="•"/>
            </a:pPr>
            <a:r>
              <a:rPr lang="de-CH" sz="600" dirty="0" smtClean="0"/>
              <a:t>  </a:t>
            </a:r>
            <a:r>
              <a:rPr lang="de-CH" sz="600" dirty="0"/>
              <a:t>IRAC method </a:t>
            </a:r>
            <a:r>
              <a:rPr lang="de-CH" sz="600" dirty="0" smtClean="0"/>
              <a:t> # 21</a:t>
            </a:r>
            <a:endParaRPr lang="de-CH" sz="600" dirty="0"/>
          </a:p>
          <a:p>
            <a:pPr>
              <a:buFont typeface="Arial" pitchFamily="34" charset="0"/>
              <a:buChar char="•"/>
            </a:pPr>
            <a:r>
              <a:rPr lang="de-CH" sz="600" dirty="0"/>
              <a:t> 1.44ug/cm</a:t>
            </a:r>
            <a:r>
              <a:rPr lang="de-CH" sz="600" baseline="30000" dirty="0"/>
              <a:t>2 </a:t>
            </a:r>
            <a:r>
              <a:rPr lang="de-CH" sz="600" dirty="0"/>
              <a:t>thiacloprid </a:t>
            </a:r>
            <a:r>
              <a:rPr lang="de-CH" sz="600" dirty="0" smtClean="0"/>
              <a:t>dose:  </a:t>
            </a:r>
            <a:r>
              <a:rPr lang="de-CH" sz="600" dirty="0"/>
              <a:t>&gt; 95% mortality indicates susceptibility.</a:t>
            </a:r>
          </a:p>
          <a:p>
            <a:endParaRPr lang="de-CH" sz="600" dirty="0"/>
          </a:p>
          <a:p>
            <a:endParaRPr lang="en-US" sz="600" dirty="0"/>
          </a:p>
        </p:txBody>
      </p:sp>
      <p:pic>
        <p:nvPicPr>
          <p:cNvPr id="1026" name="Picture 2"/>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789039" y="1690185"/>
            <a:ext cx="3191774" cy="2061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2" name="TextBox 51"/>
          <p:cNvSpPr txBox="1"/>
          <p:nvPr/>
        </p:nvSpPr>
        <p:spPr>
          <a:xfrm>
            <a:off x="8178417" y="2473244"/>
            <a:ext cx="1616510" cy="830997"/>
          </a:xfrm>
          <a:prstGeom prst="rect">
            <a:avLst/>
          </a:prstGeom>
          <a:noFill/>
        </p:spPr>
        <p:txBody>
          <a:bodyPr wrap="square" rtlCol="0">
            <a:spAutoFit/>
          </a:bodyPr>
          <a:lstStyle/>
          <a:p>
            <a:r>
              <a:rPr lang="de-CH" sz="600" dirty="0" smtClean="0"/>
              <a:t>All  European populations of pollen beetle tested  were susceptible to both Indoxacarb and  organophosphates based on the IRAC recommended discriminating dose.</a:t>
            </a:r>
          </a:p>
          <a:p>
            <a:endParaRPr lang="de-CH" sz="600" dirty="0" smtClean="0"/>
          </a:p>
          <a:p>
            <a:endParaRPr lang="de-CH" sz="600" dirty="0" smtClean="0"/>
          </a:p>
          <a:p>
            <a:pPr>
              <a:buFont typeface="Arial" pitchFamily="34" charset="0"/>
              <a:buChar char="•"/>
            </a:pPr>
            <a:endParaRPr lang="en-US" sz="600" dirty="0"/>
          </a:p>
        </p:txBody>
      </p:sp>
      <p:graphicFrame>
        <p:nvGraphicFramePr>
          <p:cNvPr id="6" name="Table 5"/>
          <p:cNvGraphicFramePr>
            <a:graphicFrameLocks noGrp="1"/>
          </p:cNvGraphicFramePr>
          <p:nvPr>
            <p:extLst>
              <p:ext uri="{D42A27DB-BD31-4B8C-83A1-F6EECF244321}">
                <p14:modId xmlns:p14="http://schemas.microsoft.com/office/powerpoint/2010/main" val="1445286561"/>
              </p:ext>
            </p:extLst>
          </p:nvPr>
        </p:nvGraphicFramePr>
        <p:xfrm>
          <a:off x="8261129" y="3107185"/>
          <a:ext cx="1384300" cy="946854"/>
        </p:xfrm>
        <a:graphic>
          <a:graphicData uri="http://schemas.openxmlformats.org/drawingml/2006/table">
            <a:tbl>
              <a:tblPr/>
              <a:tblGrid>
                <a:gridCol w="513761"/>
                <a:gridCol w="456676"/>
                <a:gridCol w="413863"/>
              </a:tblGrid>
              <a:tr h="105206">
                <a:tc rowSpan="2">
                  <a:txBody>
                    <a:bodyPr/>
                    <a:lstStyle/>
                    <a:p>
                      <a:pPr algn="ctr" fontAlgn="ctr"/>
                      <a:r>
                        <a:rPr lang="de-CH" sz="500" b="1" i="0" u="none" strike="noStrike" dirty="0">
                          <a:solidFill>
                            <a:srgbClr val="000000"/>
                          </a:solidFill>
                          <a:effectLst/>
                          <a:latin typeface="Arial"/>
                        </a:rPr>
                        <a:t>Country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gridSpan="2">
                  <a:txBody>
                    <a:bodyPr/>
                    <a:lstStyle/>
                    <a:p>
                      <a:pPr algn="ctr" fontAlgn="b"/>
                      <a:r>
                        <a:rPr lang="de-CH" sz="500" b="1" i="0" u="none" strike="noStrike" dirty="0">
                          <a:solidFill>
                            <a:srgbClr val="000000"/>
                          </a:solidFill>
                          <a:effectLst/>
                          <a:latin typeface="Arial"/>
                        </a:rPr>
                        <a:t>No. of populations tested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hMerge="1">
                  <a:txBody>
                    <a:bodyPr/>
                    <a:lstStyle/>
                    <a:p>
                      <a:endParaRPr lang="de-CH"/>
                    </a:p>
                  </a:txBody>
                  <a:tcPr/>
                </a:tc>
              </a:tr>
              <a:tr h="105206">
                <a:tc vMerge="1">
                  <a:txBody>
                    <a:bodyPr/>
                    <a:lstStyle/>
                    <a:p>
                      <a:endParaRPr lang="de-CH"/>
                    </a:p>
                  </a:txBody>
                  <a:tcPr/>
                </a:tc>
                <a:tc>
                  <a:txBody>
                    <a:bodyPr/>
                    <a:lstStyle/>
                    <a:p>
                      <a:pPr algn="ctr" fontAlgn="b"/>
                      <a:r>
                        <a:rPr lang="de-CH" sz="500" b="1" i="0" u="none" strike="noStrike">
                          <a:solidFill>
                            <a:srgbClr val="000000"/>
                          </a:solidFill>
                          <a:effectLst/>
                          <a:latin typeface="Arial"/>
                        </a:rPr>
                        <a:t>Indoxacarb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c>
                  <a:txBody>
                    <a:bodyPr/>
                    <a:lstStyle/>
                    <a:p>
                      <a:pPr algn="ctr" fontAlgn="b"/>
                      <a:r>
                        <a:rPr lang="de-CH" sz="500" b="1" i="0" u="none" strike="noStrike" dirty="0">
                          <a:solidFill>
                            <a:srgbClr val="000000"/>
                          </a:solidFill>
                          <a:effectLst/>
                          <a:latin typeface="Arial"/>
                        </a:rPr>
                        <a:t>OP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8E4BC"/>
                    </a:solidFill>
                  </a:tcPr>
                </a:tc>
              </a:tr>
              <a:tr h="105206">
                <a:tc>
                  <a:txBody>
                    <a:bodyPr/>
                    <a:lstStyle/>
                    <a:p>
                      <a:pPr algn="ctr" fontAlgn="b"/>
                      <a:r>
                        <a:rPr lang="de-CH" sz="500" b="0" i="0" u="none" strike="noStrike" dirty="0">
                          <a:solidFill>
                            <a:srgbClr val="000000"/>
                          </a:solidFill>
                          <a:effectLst/>
                          <a:latin typeface="Arial"/>
                        </a:rPr>
                        <a:t>Austria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a:solidFill>
                            <a:srgbClr val="000000"/>
                          </a:solidFill>
                          <a:effectLst/>
                          <a:latin typeface="Arial"/>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a:solidFill>
                            <a:srgbClr val="000000"/>
                          </a:solidFill>
                          <a:effectLst/>
                          <a:latin typeface="Arial"/>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a:solidFill>
                            <a:srgbClr val="000000"/>
                          </a:solidFill>
                          <a:effectLst/>
                          <a:latin typeface="Arial"/>
                        </a:rPr>
                        <a:t>Czech Republic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a:solidFill>
                            <a:srgbClr val="000000"/>
                          </a:solidFill>
                          <a:effectLst/>
                          <a:latin typeface="Arial"/>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a:solidFill>
                            <a:srgbClr val="000000"/>
                          </a:solidFill>
                          <a:effectLst/>
                          <a:latin typeface="Arial"/>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a:solidFill>
                            <a:srgbClr val="000000"/>
                          </a:solidFill>
                          <a:effectLst/>
                          <a:latin typeface="Arial"/>
                        </a:rPr>
                        <a:t>France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a:solidFill>
                            <a:srgbClr val="000000"/>
                          </a:solidFill>
                          <a:effectLst/>
                          <a:latin typeface="Arial"/>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a:solidFill>
                            <a:srgbClr val="000000"/>
                          </a:solidFill>
                          <a:effectLst/>
                          <a:latin typeface="Arial"/>
                        </a:rPr>
                        <a:t>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a:solidFill>
                            <a:srgbClr val="000000"/>
                          </a:solidFill>
                          <a:effectLst/>
                          <a:latin typeface="Arial"/>
                        </a:rPr>
                        <a:t>Germany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a:solidFill>
                            <a:srgbClr val="000000"/>
                          </a:solidFill>
                          <a:effectLst/>
                          <a:latin typeface="Arial"/>
                        </a:rPr>
                        <a:t>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a:solidFill>
                            <a:srgbClr val="000000"/>
                          </a:solidFill>
                          <a:effectLst/>
                          <a:latin typeface="Arial"/>
                        </a:rPr>
                        <a:t>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a:solidFill>
                            <a:srgbClr val="000000"/>
                          </a:solidFill>
                          <a:effectLst/>
                          <a:latin typeface="Arial"/>
                        </a:rPr>
                        <a:t>Hungary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a:solidFill>
                            <a:srgbClr val="000000"/>
                          </a:solidFill>
                          <a:effectLst/>
                          <a:latin typeface="Arial"/>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a:solidFill>
                            <a:srgbClr val="000000"/>
                          </a:solidFill>
                          <a:effectLst/>
                          <a:latin typeface="Arial"/>
                        </a:rPr>
                        <a:t>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a:solidFill>
                            <a:srgbClr val="000000"/>
                          </a:solidFill>
                          <a:effectLst/>
                          <a:latin typeface="Arial"/>
                        </a:rPr>
                        <a:t>Poland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a:solidFill>
                            <a:srgbClr val="000000"/>
                          </a:solidFill>
                          <a:effectLst/>
                          <a:latin typeface="Arial"/>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a:solidFill>
                            <a:srgbClr val="000000"/>
                          </a:solidFill>
                          <a:effectLst/>
                          <a:latin typeface="Arial"/>
                        </a:rPr>
                        <a:t>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05206">
                <a:tc>
                  <a:txBody>
                    <a:bodyPr/>
                    <a:lstStyle/>
                    <a:p>
                      <a:pPr algn="ctr" fontAlgn="b"/>
                      <a:r>
                        <a:rPr lang="de-CH" sz="500" b="0" i="0" u="none" strike="noStrike">
                          <a:solidFill>
                            <a:srgbClr val="000000"/>
                          </a:solidFill>
                          <a:effectLst/>
                          <a:latin typeface="Arial"/>
                        </a:rPr>
                        <a:t>United Kingdom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a:solidFill>
                            <a:srgbClr val="000000"/>
                          </a:solidFill>
                          <a:effectLst/>
                          <a:latin typeface="Arial"/>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CH" sz="500" b="0" i="0" u="none" strike="noStrike" dirty="0">
                          <a:solidFill>
                            <a:srgbClr val="000000"/>
                          </a:solidFill>
                          <a:effectLst/>
                          <a:latin typeface="Arial"/>
                        </a:rPr>
                        <a:t>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949</TotalTime>
  <Words>449</Words>
  <Application>Microsoft Macintosh PowerPoint</Application>
  <PresentationFormat>A4 Paper (210x297 mm)</PresentationFormat>
  <Paragraphs>80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Paper</vt:lpstr>
      <vt:lpstr>PowerPoint Presentation</vt:lpstr>
    </vt:vector>
  </TitlesOfParts>
  <Company>Syngenta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Syngenta User</dc:creator>
  <cp:lastModifiedBy>Alan Porter</cp:lastModifiedBy>
  <cp:revision>259</cp:revision>
  <dcterms:created xsi:type="dcterms:W3CDTF">2002-11-07T16:02:06Z</dcterms:created>
  <dcterms:modified xsi:type="dcterms:W3CDTF">2014-04-10T09:18:58Z</dcterms:modified>
</cp:coreProperties>
</file>