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301" r:id="rId5"/>
    <p:sldId id="302" r:id="rId6"/>
    <p:sldId id="304" r:id="rId7"/>
    <p:sldId id="305" r:id="rId8"/>
    <p:sldId id="306" r:id="rId9"/>
    <p:sldId id="307" r:id="rId10"/>
    <p:sldId id="308" r:id="rId11"/>
    <p:sldId id="309" r:id="rId12"/>
    <p:sldId id="328" r:id="rId13"/>
    <p:sldId id="310" r:id="rId14"/>
    <p:sldId id="313" r:id="rId15"/>
    <p:sldId id="311" r:id="rId16"/>
    <p:sldId id="314" r:id="rId17"/>
    <p:sldId id="315" r:id="rId18"/>
    <p:sldId id="316" r:id="rId19"/>
    <p:sldId id="317" r:id="rId20"/>
    <p:sldId id="320" r:id="rId21"/>
    <p:sldId id="318" r:id="rId22"/>
    <p:sldId id="319" r:id="rId23"/>
    <p:sldId id="321" r:id="rId24"/>
    <p:sldId id="324" r:id="rId25"/>
    <p:sldId id="323" r:id="rId26"/>
    <p:sldId id="325" r:id="rId27"/>
    <p:sldId id="322" r:id="rId28"/>
    <p:sldId id="327" r:id="rId29"/>
    <p:sldId id="329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75" autoAdjust="0"/>
  </p:normalViewPr>
  <p:slideViewPr>
    <p:cSldViewPr snapToGrid="0" snapToObjects="1">
      <p:cViewPr>
        <p:scale>
          <a:sx n="70" d="100"/>
          <a:sy n="70" d="100"/>
        </p:scale>
        <p:origin x="-1360" y="-18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/>
              <a:t>Relative value</a:t>
            </a:r>
          </a:p>
        </c:rich>
      </c:tx>
      <c:layout>
        <c:manualLayout>
          <c:xMode val="edge"/>
          <c:yMode val="edge"/>
          <c:x val="0.438119750656168"/>
          <c:y val="0.00174701436262561"/>
        </c:manualLayout>
      </c:layout>
      <c:overlay val="0"/>
    </c:title>
    <c:autoTitleDeleted val="0"/>
    <c:view3D>
      <c:rotX val="30"/>
      <c:rotY val="1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Relative value</c:v>
                </c:pt>
              </c:strCache>
            </c:strRef>
          </c:tx>
          <c:explosion val="49"/>
          <c:cat>
            <c:strRef>
              <c:f>Sheet1!$A$2:$A$3</c:f>
              <c:strCache>
                <c:ptCount val="2"/>
                <c:pt idx="0">
                  <c:v>Agrochemical</c:v>
                </c:pt>
                <c:pt idx="1">
                  <c:v>Vector Control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53.0</c:v>
                </c:pt>
                <c:pt idx="1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763466042155"/>
          <c:y val="0.0829145728643216"/>
          <c:w val="0.515222482435598"/>
          <c:h val="0.70351758793969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Cost ($$ millions)</c:v>
                </c:pt>
              </c:strCache>
            </c:strRef>
          </c:tx>
          <c:spPr>
            <a:ln w="44046">
              <a:solidFill>
                <a:srgbClr val="FF9900"/>
              </a:solidFill>
              <a:prstDash val="solid"/>
            </a:ln>
          </c:spPr>
          <c:marker>
            <c:symbol val="circle"/>
            <c:size val="10"/>
            <c:spPr>
              <a:solidFill>
                <a:srgbClr val="CC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dPt>
            <c:idx val="12"/>
            <c:bubble3D val="0"/>
            <c:spPr>
              <a:ln w="44046">
                <a:solidFill>
                  <a:srgbClr val="CC9900"/>
                </a:solidFill>
                <a:prstDash val="solid"/>
              </a:ln>
            </c:spPr>
          </c:dPt>
          <c:cat>
            <c:numRef>
              <c:f>Sheet1!$B$1:$N$1</c:f>
              <c:numCache>
                <c:formatCode>General</c:formatCode>
                <c:ptCount val="13"/>
                <c:pt idx="0">
                  <c:v>1950.0</c:v>
                </c:pt>
                <c:pt idx="1">
                  <c:v>1955.0</c:v>
                </c:pt>
                <c:pt idx="2">
                  <c:v>1960.0</c:v>
                </c:pt>
                <c:pt idx="3">
                  <c:v>1965.0</c:v>
                </c:pt>
                <c:pt idx="4">
                  <c:v>1970.0</c:v>
                </c:pt>
                <c:pt idx="5">
                  <c:v>1975.0</c:v>
                </c:pt>
                <c:pt idx="6">
                  <c:v>1980.0</c:v>
                </c:pt>
                <c:pt idx="7">
                  <c:v>1985.0</c:v>
                </c:pt>
                <c:pt idx="8">
                  <c:v>1990.0</c:v>
                </c:pt>
                <c:pt idx="9">
                  <c:v>1995.0</c:v>
                </c:pt>
                <c:pt idx="10">
                  <c:v>2000.0</c:v>
                </c:pt>
                <c:pt idx="11">
                  <c:v>2005.0</c:v>
                </c:pt>
                <c:pt idx="12">
                  <c:v>2010.0</c:v>
                </c:pt>
              </c:numCache>
            </c:numRef>
          </c:cat>
          <c:val>
            <c:numRef>
              <c:f>Sheet1!$B$2:$N$2</c:f>
              <c:numCache>
                <c:formatCode>General</c:formatCode>
                <c:ptCount val="13"/>
                <c:pt idx="1">
                  <c:v>3.0</c:v>
                </c:pt>
                <c:pt idx="2">
                  <c:v>4.0</c:v>
                </c:pt>
                <c:pt idx="3">
                  <c:v>6.0</c:v>
                </c:pt>
                <c:pt idx="4">
                  <c:v>8.0</c:v>
                </c:pt>
                <c:pt idx="5">
                  <c:v>20.0</c:v>
                </c:pt>
                <c:pt idx="6">
                  <c:v>30.0</c:v>
                </c:pt>
                <c:pt idx="7">
                  <c:v>60.0</c:v>
                </c:pt>
                <c:pt idx="8">
                  <c:v>120.0</c:v>
                </c:pt>
                <c:pt idx="9">
                  <c:v>152.0</c:v>
                </c:pt>
                <c:pt idx="10">
                  <c:v>160.0</c:v>
                </c:pt>
                <c:pt idx="11">
                  <c:v>184.0</c:v>
                </c:pt>
                <c:pt idx="12">
                  <c:v>254.0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Success rate</c:v>
                </c:pt>
              </c:strCache>
            </c:strRef>
          </c:tx>
          <c:spPr>
            <a:ln w="44046">
              <a:solidFill>
                <a:srgbClr val="D60093"/>
              </a:solidFill>
              <a:prstDash val="solid"/>
            </a:ln>
          </c:spPr>
          <c:marker>
            <c:symbol val="triangle"/>
            <c:size val="10"/>
            <c:spPr>
              <a:solidFill>
                <a:srgbClr val="D60093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Sheet1!$B$1:$N$1</c:f>
              <c:numCache>
                <c:formatCode>General</c:formatCode>
                <c:ptCount val="13"/>
                <c:pt idx="0">
                  <c:v>1950.0</c:v>
                </c:pt>
                <c:pt idx="1">
                  <c:v>1955.0</c:v>
                </c:pt>
                <c:pt idx="2">
                  <c:v>1960.0</c:v>
                </c:pt>
                <c:pt idx="3">
                  <c:v>1965.0</c:v>
                </c:pt>
                <c:pt idx="4">
                  <c:v>1970.0</c:v>
                </c:pt>
                <c:pt idx="5">
                  <c:v>1975.0</c:v>
                </c:pt>
                <c:pt idx="6">
                  <c:v>1980.0</c:v>
                </c:pt>
                <c:pt idx="7">
                  <c:v>1985.0</c:v>
                </c:pt>
                <c:pt idx="8">
                  <c:v>1990.0</c:v>
                </c:pt>
                <c:pt idx="9">
                  <c:v>1995.0</c:v>
                </c:pt>
                <c:pt idx="10">
                  <c:v>2000.0</c:v>
                </c:pt>
                <c:pt idx="11">
                  <c:v>2005.0</c:v>
                </c:pt>
                <c:pt idx="12">
                  <c:v>2010.0</c:v>
                </c:pt>
              </c:numCache>
            </c:numRef>
          </c:cat>
          <c:val>
            <c:numRef>
              <c:f>Sheet1!$B$3:$N$3</c:f>
              <c:numCache>
                <c:formatCode>General</c:formatCode>
                <c:ptCount val="13"/>
                <c:pt idx="0">
                  <c:v>0.0</c:v>
                </c:pt>
                <c:pt idx="1">
                  <c:v>1.2</c:v>
                </c:pt>
                <c:pt idx="2">
                  <c:v>2.0</c:v>
                </c:pt>
                <c:pt idx="3">
                  <c:v>2.0</c:v>
                </c:pt>
                <c:pt idx="4">
                  <c:v>3.0</c:v>
                </c:pt>
                <c:pt idx="5">
                  <c:v>4.0</c:v>
                </c:pt>
                <c:pt idx="6">
                  <c:v>6.0</c:v>
                </c:pt>
                <c:pt idx="7">
                  <c:v>12.0</c:v>
                </c:pt>
                <c:pt idx="8">
                  <c:v>20.0</c:v>
                </c:pt>
                <c:pt idx="9">
                  <c:v>52.0</c:v>
                </c:pt>
                <c:pt idx="10">
                  <c:v>110.0</c:v>
                </c:pt>
                <c:pt idx="11">
                  <c:v>125.0</c:v>
                </c:pt>
                <c:pt idx="12">
                  <c:v>140.0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021976"/>
        <c:axId val="2133872648"/>
      </c:lineChart>
      <c:lineChart>
        <c:grouping val="standard"/>
        <c:varyColors val="0"/>
        <c:ser>
          <c:idx val="1"/>
          <c:order val="2"/>
          <c:tx>
            <c:strRef>
              <c:f>Sheet1!$A$4</c:f>
              <c:strCache>
                <c:ptCount val="1"/>
                <c:pt idx="0">
                  <c:v>Num Co's</c:v>
                </c:pt>
              </c:strCache>
            </c:strRef>
          </c:tx>
          <c:spPr>
            <a:ln w="44046">
              <a:solidFill>
                <a:srgbClr val="000080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  <a:effectLst/>
            </c:spPr>
          </c:marker>
          <c:cat>
            <c:numRef>
              <c:f>Sheet1!$B$1:$N$1</c:f>
              <c:numCache>
                <c:formatCode>General</c:formatCode>
                <c:ptCount val="13"/>
                <c:pt idx="0">
                  <c:v>1950.0</c:v>
                </c:pt>
                <c:pt idx="1">
                  <c:v>1955.0</c:v>
                </c:pt>
                <c:pt idx="2">
                  <c:v>1960.0</c:v>
                </c:pt>
                <c:pt idx="3">
                  <c:v>1965.0</c:v>
                </c:pt>
                <c:pt idx="4">
                  <c:v>1970.0</c:v>
                </c:pt>
                <c:pt idx="5">
                  <c:v>1975.0</c:v>
                </c:pt>
                <c:pt idx="6">
                  <c:v>1980.0</c:v>
                </c:pt>
                <c:pt idx="7">
                  <c:v>1985.0</c:v>
                </c:pt>
                <c:pt idx="8">
                  <c:v>1990.0</c:v>
                </c:pt>
                <c:pt idx="9">
                  <c:v>1995.0</c:v>
                </c:pt>
                <c:pt idx="10">
                  <c:v>2000.0</c:v>
                </c:pt>
                <c:pt idx="11">
                  <c:v>2005.0</c:v>
                </c:pt>
                <c:pt idx="12">
                  <c:v>2010.0</c:v>
                </c:pt>
              </c:numCache>
            </c:numRef>
          </c:cat>
          <c:val>
            <c:numRef>
              <c:f>Sheet1!$B$4:$N$4</c:f>
              <c:numCache>
                <c:formatCode>General</c:formatCode>
                <c:ptCount val="13"/>
                <c:pt idx="0">
                  <c:v>32.0</c:v>
                </c:pt>
                <c:pt idx="2">
                  <c:v>47.0</c:v>
                </c:pt>
                <c:pt idx="4">
                  <c:v>41.0</c:v>
                </c:pt>
                <c:pt idx="6">
                  <c:v>34.0</c:v>
                </c:pt>
                <c:pt idx="8">
                  <c:v>24.0</c:v>
                </c:pt>
                <c:pt idx="10">
                  <c:v>13.0</c:v>
                </c:pt>
                <c:pt idx="12">
                  <c:v>7.0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Total AIs</c:v>
                </c:pt>
              </c:strCache>
            </c:strRef>
          </c:tx>
          <c:spPr>
            <a:ln w="14682">
              <a:solidFill>
                <a:srgbClr val="00FF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Sheet1!$B$1:$N$1</c:f>
              <c:numCache>
                <c:formatCode>General</c:formatCode>
                <c:ptCount val="13"/>
                <c:pt idx="0">
                  <c:v>1950.0</c:v>
                </c:pt>
                <c:pt idx="1">
                  <c:v>1955.0</c:v>
                </c:pt>
                <c:pt idx="2">
                  <c:v>1960.0</c:v>
                </c:pt>
                <c:pt idx="3">
                  <c:v>1965.0</c:v>
                </c:pt>
                <c:pt idx="4">
                  <c:v>1970.0</c:v>
                </c:pt>
                <c:pt idx="5">
                  <c:v>1975.0</c:v>
                </c:pt>
                <c:pt idx="6">
                  <c:v>1980.0</c:v>
                </c:pt>
                <c:pt idx="7">
                  <c:v>1985.0</c:v>
                </c:pt>
                <c:pt idx="8">
                  <c:v>1990.0</c:v>
                </c:pt>
                <c:pt idx="9">
                  <c:v>1995.0</c:v>
                </c:pt>
                <c:pt idx="10">
                  <c:v>2000.0</c:v>
                </c:pt>
                <c:pt idx="11">
                  <c:v>2005.0</c:v>
                </c:pt>
                <c:pt idx="12">
                  <c:v>2010.0</c:v>
                </c:pt>
              </c:numCache>
            </c:numRef>
          </c:cat>
          <c:val>
            <c:numRef>
              <c:f>Sheet1!$B$5:$N$5</c:f>
              <c:numCache>
                <c:formatCode>General</c:formatCode>
                <c:ptCount val="1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197256"/>
        <c:axId val="2134201832"/>
      </c:lineChart>
      <c:catAx>
        <c:axId val="2134021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33872648"/>
        <c:crosses val="autoZero"/>
        <c:auto val="0"/>
        <c:lblAlgn val="ctr"/>
        <c:lblOffset val="100"/>
        <c:noMultiLvlLbl val="0"/>
      </c:catAx>
      <c:valAx>
        <c:axId val="2133872648"/>
        <c:scaling>
          <c:orientation val="minMax"/>
          <c:max val="300.0"/>
        </c:scaling>
        <c:delete val="0"/>
        <c:axPos val="r"/>
        <c:title>
          <c:tx>
            <c:rich>
              <a:bodyPr/>
              <a:lstStyle/>
              <a:p>
                <a:pPr>
                  <a:defRPr b="0">
                    <a:solidFill>
                      <a:schemeClr val="tx1"/>
                    </a:solidFill>
                    <a:latin typeface="+mn-lt"/>
                  </a:defRPr>
                </a:pPr>
                <a:r>
                  <a:rPr lang="en-US" b="0" dirty="0">
                    <a:solidFill>
                      <a:schemeClr val="tx1"/>
                    </a:solidFill>
                    <a:latin typeface="+mn-lt"/>
                  </a:rPr>
                  <a:t>Cost ($</a:t>
                </a:r>
                <a:r>
                  <a:rPr lang="en-US" b="0" dirty="0" smtClean="0">
                    <a:solidFill>
                      <a:schemeClr val="tx1"/>
                    </a:solidFill>
                    <a:latin typeface="+mn-lt"/>
                  </a:rPr>
                  <a:t>M) </a:t>
                </a:r>
              </a:p>
              <a:p>
                <a:pPr>
                  <a:defRPr b="0">
                    <a:solidFill>
                      <a:schemeClr val="tx1"/>
                    </a:solidFill>
                    <a:latin typeface="+mn-lt"/>
                  </a:defRPr>
                </a:pPr>
                <a:r>
                  <a:rPr lang="en-US" b="0" dirty="0" smtClean="0">
                    <a:solidFill>
                      <a:schemeClr val="tx1"/>
                    </a:solidFill>
                    <a:latin typeface="+mn-lt"/>
                  </a:rPr>
                  <a:t>Success </a:t>
                </a:r>
                <a:r>
                  <a:rPr lang="en-US" b="0" dirty="0">
                    <a:solidFill>
                      <a:schemeClr val="tx1"/>
                    </a:solidFill>
                    <a:latin typeface="+mn-lt"/>
                  </a:rPr>
                  <a:t>(1000's)</a:t>
                </a:r>
              </a:p>
            </c:rich>
          </c:tx>
          <c:layout>
            <c:manualLayout>
              <c:xMode val="edge"/>
              <c:yMode val="edge"/>
              <c:x val="0.754511567344587"/>
              <c:y val="0.172663785790334"/>
            </c:manualLayout>
          </c:layout>
          <c:overlay val="0"/>
          <c:spPr>
            <a:noFill/>
            <a:ln w="29364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6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b="0">
                <a:solidFill>
                  <a:schemeClr val="tx1"/>
                </a:solidFill>
              </a:defRPr>
            </a:pPr>
            <a:endParaRPr lang="en-US"/>
          </a:p>
        </c:txPr>
        <c:crossAx val="2134021976"/>
        <c:crosses val="max"/>
        <c:crossBetween val="between"/>
        <c:majorUnit val="50.0"/>
      </c:valAx>
      <c:catAx>
        <c:axId val="2134197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71">
            <a:solidFill>
              <a:schemeClr val="tx1"/>
            </a:solidFill>
            <a:prstDash val="solid"/>
          </a:ln>
        </c:spPr>
        <c:txPr>
          <a:bodyPr rot="-2460000" vert="horz"/>
          <a:lstStyle/>
          <a:p>
            <a:pPr>
              <a:defRPr b="0">
                <a:solidFill>
                  <a:schemeClr val="tx1"/>
                </a:solidFill>
              </a:defRPr>
            </a:pPr>
            <a:endParaRPr lang="en-US"/>
          </a:p>
        </c:txPr>
        <c:crossAx val="2134201832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2134201832"/>
        <c:scaling>
          <c:orientation val="minMax"/>
          <c:max val="60.0"/>
        </c:scaling>
        <c:delete val="0"/>
        <c:axPos val="l"/>
        <c:majorGridlines>
          <c:spPr>
            <a:ln w="3671">
              <a:solidFill>
                <a:srgbClr val="00B0F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tx1"/>
                    </a:solidFill>
                    <a:latin typeface="+mn-lt"/>
                  </a:defRPr>
                </a:pPr>
                <a:r>
                  <a:rPr lang="en-US" b="0" dirty="0">
                    <a:solidFill>
                      <a:schemeClr val="tx1"/>
                    </a:solidFill>
                    <a:latin typeface="+mn-lt"/>
                  </a:rPr>
                  <a:t>Number </a:t>
                </a:r>
                <a:r>
                  <a:rPr lang="en-US" b="0" dirty="0" smtClean="0">
                    <a:solidFill>
                      <a:schemeClr val="tx1"/>
                    </a:solidFill>
                    <a:latin typeface="+mn-lt"/>
                  </a:rPr>
                  <a:t>of Companies</a:t>
                </a:r>
                <a:endParaRPr lang="en-US" b="0" dirty="0">
                  <a:solidFill>
                    <a:schemeClr val="tx1"/>
                  </a:solidFill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0526931734386548"/>
              <c:y val="0.170005864234433"/>
            </c:manualLayout>
          </c:layout>
          <c:overlay val="0"/>
          <c:spPr>
            <a:noFill/>
            <a:ln w="2936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6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b="0">
                <a:solidFill>
                  <a:schemeClr val="tx1"/>
                </a:solidFill>
              </a:defRPr>
            </a:pPr>
            <a:endParaRPr lang="en-US"/>
          </a:p>
        </c:txPr>
        <c:crossAx val="2134197256"/>
        <c:crosses val="autoZero"/>
        <c:crossBetween val="between"/>
        <c:majorUnit val="10.0"/>
      </c:valAx>
      <c:spPr>
        <a:noFill/>
        <a:ln w="14682">
          <a:solidFill>
            <a:srgbClr val="00B0F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81" b="1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CHP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1"/>
                <c:pt idx="0">
                  <c:v>1960</c:v>
                </c:pt>
                <c:pt idx="5">
                  <c:v>1965</c:v>
                </c:pt>
                <c:pt idx="10">
                  <c:v>1970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1975</c:v>
                </c:pt>
                <c:pt idx="20">
                  <c:v>1980</c:v>
                </c:pt>
                <c:pt idx="25">
                  <c:v>1985</c:v>
                </c:pt>
                <c:pt idx="30">
                  <c:v>1990</c:v>
                </c:pt>
                <c:pt idx="35">
                  <c:v>1995</c:v>
                </c:pt>
                <c:pt idx="40">
                  <c:v>2000</c:v>
                </c:pt>
                <c:pt idx="45">
                  <c:v>2005</c:v>
                </c:pt>
                <c:pt idx="50">
                  <c:v>2010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2.0</c:v>
                </c:pt>
                <c:pt idx="8">
                  <c:v>2.0</c:v>
                </c:pt>
                <c:pt idx="9">
                  <c:v>3.0</c:v>
                </c:pt>
                <c:pt idx="10">
                  <c:v>4.0</c:v>
                </c:pt>
                <c:pt idx="11">
                  <c:v>4.0</c:v>
                </c:pt>
                <c:pt idx="12">
                  <c:v>4.0</c:v>
                </c:pt>
                <c:pt idx="13">
                  <c:v>4.0</c:v>
                </c:pt>
                <c:pt idx="14">
                  <c:v>4.0</c:v>
                </c:pt>
                <c:pt idx="15">
                  <c:v>4.0</c:v>
                </c:pt>
                <c:pt idx="16">
                  <c:v>7.0</c:v>
                </c:pt>
                <c:pt idx="17">
                  <c:v>7.0</c:v>
                </c:pt>
                <c:pt idx="18">
                  <c:v>9.0</c:v>
                </c:pt>
                <c:pt idx="19">
                  <c:v>10.0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Permethrin</c:v>
                </c:pt>
              </c:strCache>
            </c:strRef>
          </c:tx>
          <c:spPr>
            <a:ln>
              <a:solidFill>
                <a:schemeClr val="accent3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1"/>
                <c:pt idx="0">
                  <c:v>1960</c:v>
                </c:pt>
                <c:pt idx="5">
                  <c:v>1965</c:v>
                </c:pt>
                <c:pt idx="10">
                  <c:v>1970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1975</c:v>
                </c:pt>
                <c:pt idx="20">
                  <c:v>1980</c:v>
                </c:pt>
                <c:pt idx="25">
                  <c:v>1985</c:v>
                </c:pt>
                <c:pt idx="30">
                  <c:v>1990</c:v>
                </c:pt>
                <c:pt idx="35">
                  <c:v>1995</c:v>
                </c:pt>
                <c:pt idx="40">
                  <c:v>2000</c:v>
                </c:pt>
                <c:pt idx="45">
                  <c:v>2005</c:v>
                </c:pt>
                <c:pt idx="50">
                  <c:v>2010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13">
                  <c:v>1.0</c:v>
                </c:pt>
                <c:pt idx="14">
                  <c:v>2.0</c:v>
                </c:pt>
                <c:pt idx="15">
                  <c:v>2.0</c:v>
                </c:pt>
                <c:pt idx="16">
                  <c:v>3.0</c:v>
                </c:pt>
                <c:pt idx="17">
                  <c:v>3.0</c:v>
                </c:pt>
                <c:pt idx="18">
                  <c:v>3.0</c:v>
                </c:pt>
                <c:pt idx="19">
                  <c:v>5.0</c:v>
                </c:pt>
                <c:pt idx="20">
                  <c:v>7.0</c:v>
                </c:pt>
                <c:pt idx="21">
                  <c:v>12.0</c:v>
                </c:pt>
                <c:pt idx="22">
                  <c:v>14.0</c:v>
                </c:pt>
                <c:pt idx="23">
                  <c:v>16.0</c:v>
                </c:pt>
                <c:pt idx="24">
                  <c:v>17.0</c:v>
                </c:pt>
                <c:pt idx="25">
                  <c:v>18.0</c:v>
                </c:pt>
                <c:pt idx="26">
                  <c:v>20.0</c:v>
                </c:pt>
                <c:pt idx="27">
                  <c:v>22.0</c:v>
                </c:pt>
                <c:pt idx="28">
                  <c:v>24.0</c:v>
                </c:pt>
                <c:pt idx="29">
                  <c:v>30.0</c:v>
                </c:pt>
                <c:pt idx="30">
                  <c:v>31.0</c:v>
                </c:pt>
                <c:pt idx="31">
                  <c:v>33.0</c:v>
                </c:pt>
                <c:pt idx="32">
                  <c:v>34.0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Delta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1"/>
                <c:pt idx="0">
                  <c:v>1960</c:v>
                </c:pt>
                <c:pt idx="5">
                  <c:v>1965</c:v>
                </c:pt>
                <c:pt idx="10">
                  <c:v>1970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1975</c:v>
                </c:pt>
                <c:pt idx="20">
                  <c:v>1980</c:v>
                </c:pt>
                <c:pt idx="25">
                  <c:v>1985</c:v>
                </c:pt>
                <c:pt idx="30">
                  <c:v>1990</c:v>
                </c:pt>
                <c:pt idx="35">
                  <c:v>1995</c:v>
                </c:pt>
                <c:pt idx="40">
                  <c:v>2000</c:v>
                </c:pt>
                <c:pt idx="45">
                  <c:v>2005</c:v>
                </c:pt>
                <c:pt idx="50">
                  <c:v>2010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18">
                  <c:v>1.0</c:v>
                </c:pt>
                <c:pt idx="19">
                  <c:v>1.0</c:v>
                </c:pt>
                <c:pt idx="20">
                  <c:v>3.0</c:v>
                </c:pt>
                <c:pt idx="21">
                  <c:v>5.0</c:v>
                </c:pt>
                <c:pt idx="22">
                  <c:v>5.0</c:v>
                </c:pt>
                <c:pt idx="23">
                  <c:v>9.0</c:v>
                </c:pt>
                <c:pt idx="24">
                  <c:v>11.0</c:v>
                </c:pt>
                <c:pt idx="25">
                  <c:v>14.0</c:v>
                </c:pt>
                <c:pt idx="26">
                  <c:v>14.0</c:v>
                </c:pt>
                <c:pt idx="27">
                  <c:v>20.0</c:v>
                </c:pt>
                <c:pt idx="28">
                  <c:v>24.0</c:v>
                </c:pt>
                <c:pt idx="29">
                  <c:v>24.0</c:v>
                </c:pt>
                <c:pt idx="30">
                  <c:v>24.0</c:v>
                </c:pt>
                <c:pt idx="31">
                  <c:v>24.0</c:v>
                </c:pt>
                <c:pt idx="32">
                  <c:v>24.0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1"/>
                <c:pt idx="0">
                  <c:v>1960</c:v>
                </c:pt>
                <c:pt idx="5">
                  <c:v>1965</c:v>
                </c:pt>
                <c:pt idx="10">
                  <c:v>1970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1975</c:v>
                </c:pt>
                <c:pt idx="20">
                  <c:v>1980</c:v>
                </c:pt>
                <c:pt idx="25">
                  <c:v>1985</c:v>
                </c:pt>
                <c:pt idx="30">
                  <c:v>1990</c:v>
                </c:pt>
                <c:pt idx="35">
                  <c:v>1995</c:v>
                </c:pt>
                <c:pt idx="40">
                  <c:v>2000</c:v>
                </c:pt>
                <c:pt idx="45">
                  <c:v>2005</c:v>
                </c:pt>
                <c:pt idx="50">
                  <c:v>2010</c:v>
                </c:pt>
              </c:strCache>
            </c:strRef>
          </c:cat>
          <c:val>
            <c:numRef>
              <c:f>Sheet1!$E$2:$E$53</c:f>
              <c:numCache>
                <c:formatCode>General</c:formatCode>
                <c:ptCount val="52"/>
                <c:pt idx="11">
                  <c:v>0.0</c:v>
                </c:pt>
                <c:pt idx="21">
                  <c:v>1.0</c:v>
                </c:pt>
                <c:pt idx="22">
                  <c:v>1.0</c:v>
                </c:pt>
                <c:pt idx="23">
                  <c:v>2.0</c:v>
                </c:pt>
                <c:pt idx="24">
                  <c:v>3.0</c:v>
                </c:pt>
                <c:pt idx="25">
                  <c:v>4.0</c:v>
                </c:pt>
                <c:pt idx="26">
                  <c:v>5.0</c:v>
                </c:pt>
                <c:pt idx="27">
                  <c:v>5.0</c:v>
                </c:pt>
                <c:pt idx="28">
                  <c:v>5.0</c:v>
                </c:pt>
                <c:pt idx="29">
                  <c:v>6.0</c:v>
                </c:pt>
                <c:pt idx="30">
                  <c:v>6.0</c:v>
                </c:pt>
                <c:pt idx="31">
                  <c:v>7.0</c:v>
                </c:pt>
                <c:pt idx="32">
                  <c:v>7.0</c:v>
                </c:pt>
                <c:pt idx="33">
                  <c:v>8.0</c:v>
                </c:pt>
                <c:pt idx="34">
                  <c:v>8.0</c:v>
                </c:pt>
                <c:pt idx="35">
                  <c:v>8.0</c:v>
                </c:pt>
                <c:pt idx="36">
                  <c:v>9.0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AVM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1"/>
                <c:pt idx="0">
                  <c:v>1960</c:v>
                </c:pt>
                <c:pt idx="5">
                  <c:v>1965</c:v>
                </c:pt>
                <c:pt idx="10">
                  <c:v>1970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1975</c:v>
                </c:pt>
                <c:pt idx="20">
                  <c:v>1980</c:v>
                </c:pt>
                <c:pt idx="25">
                  <c:v>1985</c:v>
                </c:pt>
                <c:pt idx="30">
                  <c:v>1990</c:v>
                </c:pt>
                <c:pt idx="35">
                  <c:v>1995</c:v>
                </c:pt>
                <c:pt idx="40">
                  <c:v>2000</c:v>
                </c:pt>
                <c:pt idx="45">
                  <c:v>2005</c:v>
                </c:pt>
                <c:pt idx="50">
                  <c:v>2010</c:v>
                </c:pt>
              </c:strCache>
            </c:strRef>
          </c:cat>
          <c:val>
            <c:numRef>
              <c:f>Sheet1!$F$2:$F$53</c:f>
              <c:numCache>
                <c:formatCode>General</c:formatCode>
                <c:ptCount val="52"/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2.0</c:v>
                </c:pt>
                <c:pt idx="33">
                  <c:v>2.0</c:v>
                </c:pt>
                <c:pt idx="34">
                  <c:v>3.0</c:v>
                </c:pt>
                <c:pt idx="35">
                  <c:v>6.0</c:v>
                </c:pt>
                <c:pt idx="36">
                  <c:v>6.0</c:v>
                </c:pt>
                <c:pt idx="37">
                  <c:v>6.0</c:v>
                </c:pt>
                <c:pt idx="38">
                  <c:v>9.0</c:v>
                </c:pt>
                <c:pt idx="39">
                  <c:v>9.0</c:v>
                </c:pt>
                <c:pt idx="40">
                  <c:v>10.0</c:v>
                </c:pt>
                <c:pt idx="41">
                  <c:v>10.0</c:v>
                </c:pt>
                <c:pt idx="42">
                  <c:v>11.0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IMI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1"/>
                <c:pt idx="0">
                  <c:v>1960</c:v>
                </c:pt>
                <c:pt idx="5">
                  <c:v>1965</c:v>
                </c:pt>
                <c:pt idx="10">
                  <c:v>1970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1975</c:v>
                </c:pt>
                <c:pt idx="20">
                  <c:v>1980</c:v>
                </c:pt>
                <c:pt idx="25">
                  <c:v>1985</c:v>
                </c:pt>
                <c:pt idx="30">
                  <c:v>1990</c:v>
                </c:pt>
                <c:pt idx="35">
                  <c:v>1995</c:v>
                </c:pt>
                <c:pt idx="40">
                  <c:v>2000</c:v>
                </c:pt>
                <c:pt idx="45">
                  <c:v>2005</c:v>
                </c:pt>
                <c:pt idx="50">
                  <c:v>2010</c:v>
                </c:pt>
              </c:strCache>
            </c:strRef>
          </c:cat>
          <c:val>
            <c:numRef>
              <c:f>Sheet1!$G$2:$G$53</c:f>
              <c:numCache>
                <c:formatCode>General</c:formatCode>
                <c:ptCount val="52"/>
                <c:pt idx="34">
                  <c:v>1.0</c:v>
                </c:pt>
                <c:pt idx="35">
                  <c:v>1.0</c:v>
                </c:pt>
                <c:pt idx="36">
                  <c:v>2.0</c:v>
                </c:pt>
                <c:pt idx="37">
                  <c:v>4.0</c:v>
                </c:pt>
                <c:pt idx="38">
                  <c:v>4.0</c:v>
                </c:pt>
                <c:pt idx="39">
                  <c:v>4.0</c:v>
                </c:pt>
                <c:pt idx="40">
                  <c:v>6.0</c:v>
                </c:pt>
                <c:pt idx="41">
                  <c:v>7.0</c:v>
                </c:pt>
                <c:pt idx="42">
                  <c:v>7.0</c:v>
                </c:pt>
                <c:pt idx="43">
                  <c:v>7.0</c:v>
                </c:pt>
                <c:pt idx="44">
                  <c:v>9.0</c:v>
                </c:pt>
                <c:pt idx="45">
                  <c:v>9.0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Spinosad</c:v>
                </c:pt>
              </c:strCache>
            </c:strRef>
          </c:tx>
          <c:spPr>
            <a:ln>
              <a:solidFill>
                <a:srgbClr val="D60093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51"/>
                <c:pt idx="0">
                  <c:v>1960</c:v>
                </c:pt>
                <c:pt idx="5">
                  <c:v>1965</c:v>
                </c:pt>
                <c:pt idx="10">
                  <c:v>1970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1975</c:v>
                </c:pt>
                <c:pt idx="20">
                  <c:v>1980</c:v>
                </c:pt>
                <c:pt idx="25">
                  <c:v>1985</c:v>
                </c:pt>
                <c:pt idx="30">
                  <c:v>1990</c:v>
                </c:pt>
                <c:pt idx="35">
                  <c:v>1995</c:v>
                </c:pt>
                <c:pt idx="40">
                  <c:v>2000</c:v>
                </c:pt>
                <c:pt idx="45">
                  <c:v>2005</c:v>
                </c:pt>
                <c:pt idx="50">
                  <c:v>2010</c:v>
                </c:pt>
              </c:strCache>
            </c:strRef>
          </c:cat>
          <c:val>
            <c:numRef>
              <c:f>Sheet1!$H$2:$H$53</c:f>
              <c:numCache>
                <c:formatCode>General</c:formatCode>
                <c:ptCount val="52"/>
                <c:pt idx="37">
                  <c:v>1.0</c:v>
                </c:pt>
                <c:pt idx="38">
                  <c:v>2.0</c:v>
                </c:pt>
                <c:pt idx="39">
                  <c:v>2.0</c:v>
                </c:pt>
                <c:pt idx="40">
                  <c:v>5.0</c:v>
                </c:pt>
                <c:pt idx="41">
                  <c:v>5.0</c:v>
                </c:pt>
                <c:pt idx="42">
                  <c:v>6.0</c:v>
                </c:pt>
                <c:pt idx="43">
                  <c:v>8.0</c:v>
                </c:pt>
                <c:pt idx="44">
                  <c:v>10.0</c:v>
                </c:pt>
                <c:pt idx="45">
                  <c:v>11.0</c:v>
                </c:pt>
                <c:pt idx="46">
                  <c:v>11.0</c:v>
                </c:pt>
                <c:pt idx="47">
                  <c:v>12.0</c:v>
                </c:pt>
                <c:pt idx="48">
                  <c:v>13.0</c:v>
                </c:pt>
                <c:pt idx="49">
                  <c:v>13.0</c:v>
                </c:pt>
                <c:pt idx="50">
                  <c:v>13.0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chlorantraniliprole</c:v>
                </c:pt>
              </c:strCache>
            </c:strRef>
          </c:tx>
          <c:marker>
            <c:symbol val="none"/>
          </c:marker>
          <c:dPt>
            <c:idx val="51"/>
            <c:bubble3D val="0"/>
            <c:spPr>
              <a:ln>
                <a:solidFill>
                  <a:srgbClr val="FFC000"/>
                </a:solidFill>
              </a:ln>
            </c:spPr>
          </c:dPt>
          <c:cat>
            <c:strRef>
              <c:f>Sheet1!$A$2:$A$53</c:f>
              <c:strCache>
                <c:ptCount val="51"/>
                <c:pt idx="0">
                  <c:v>1960</c:v>
                </c:pt>
                <c:pt idx="5">
                  <c:v>1965</c:v>
                </c:pt>
                <c:pt idx="10">
                  <c:v>1970</c:v>
                </c:pt>
                <c:pt idx="11">
                  <c:v> </c:v>
                </c:pt>
                <c:pt idx="12">
                  <c:v> </c:v>
                </c:pt>
                <c:pt idx="13">
                  <c:v> </c:v>
                </c:pt>
                <c:pt idx="14">
                  <c:v> </c:v>
                </c:pt>
                <c:pt idx="15">
                  <c:v>1975</c:v>
                </c:pt>
                <c:pt idx="20">
                  <c:v>1980</c:v>
                </c:pt>
                <c:pt idx="25">
                  <c:v>1985</c:v>
                </c:pt>
                <c:pt idx="30">
                  <c:v>1990</c:v>
                </c:pt>
                <c:pt idx="35">
                  <c:v>1995</c:v>
                </c:pt>
                <c:pt idx="40">
                  <c:v>2000</c:v>
                </c:pt>
                <c:pt idx="45">
                  <c:v>2005</c:v>
                </c:pt>
                <c:pt idx="50">
                  <c:v>2010</c:v>
                </c:pt>
              </c:strCache>
            </c:strRef>
          </c:cat>
          <c:val>
            <c:numRef>
              <c:f>Sheet1!$I$2:$I$53</c:f>
              <c:numCache>
                <c:formatCode>General</c:formatCode>
                <c:ptCount val="52"/>
                <c:pt idx="50">
                  <c:v>0.0</c:v>
                </c:pt>
                <c:pt idx="51">
                  <c:v>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6663352"/>
        <c:axId val="-2075848600"/>
      </c:lineChart>
      <c:catAx>
        <c:axId val="-2076663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>
                    <a:solidFill>
                      <a:schemeClr val="bg1"/>
                    </a:solidFill>
                  </a:rPr>
                  <a:t>Year</a:t>
                </a:r>
                <a:endParaRPr lang="en-US" dirty="0">
                  <a:solidFill>
                    <a:schemeClr val="bg1"/>
                  </a:solidFill>
                </a:endParaRPr>
              </a:p>
            </c:rich>
          </c:tx>
          <c:layout/>
          <c:overlay val="0"/>
        </c:title>
        <c:majorTickMark val="out"/>
        <c:minorTickMark val="none"/>
        <c:tickLblPos val="nextTo"/>
        <c:spPr>
          <a:ln>
            <a:solidFill>
              <a:srgbClr val="00B0F0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075848600"/>
        <c:crosses val="autoZero"/>
        <c:auto val="1"/>
        <c:lblAlgn val="ctr"/>
        <c:lblOffset val="100"/>
        <c:noMultiLvlLbl val="0"/>
      </c:catAx>
      <c:valAx>
        <c:axId val="-2075848600"/>
        <c:scaling>
          <c:orientation val="minMax"/>
        </c:scaling>
        <c:delete val="0"/>
        <c:axPos val="l"/>
        <c:majorGridlines>
          <c:spPr>
            <a:ln>
              <a:solidFill>
                <a:srgbClr val="00B0F0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Cumulative Number of Species</a:t>
                </a:r>
                <a:endParaRPr lang="en-US" b="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447530864197531"/>
              <c:y val="0.09988194777553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B0F0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2076663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"/>
          <c:y val="0.120193898122224"/>
          <c:w val="1.0"/>
          <c:h val="0.87980610187777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Relative value</c:v>
                </c:pt>
              </c:strCache>
            </c:strRef>
          </c:tx>
          <c:explosion val="49"/>
          <c:cat>
            <c:strRef>
              <c:f>Sheet1!$A$2:$A$3</c:f>
              <c:strCache>
                <c:ptCount val="2"/>
                <c:pt idx="0">
                  <c:v>Agrochemical</c:v>
                </c:pt>
                <c:pt idx="1">
                  <c:v>Vector Control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53.0</c:v>
                </c:pt>
                <c:pt idx="1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018B6-809A-4683-8CCD-E401334E0C6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5B2CAB5-4296-41C5-9A7C-9982E400410C}">
      <dgm:prSet phldrT="[Text]"/>
      <dgm:spPr/>
      <dgm:t>
        <a:bodyPr/>
        <a:lstStyle/>
        <a:p>
          <a:r>
            <a:rPr lang="en-GB" dirty="0" smtClean="0"/>
            <a:t>1887</a:t>
          </a:r>
          <a:endParaRPr lang="en-GB" dirty="0"/>
        </a:p>
      </dgm:t>
    </dgm:pt>
    <dgm:pt modelId="{9E992086-F0C7-4F1F-B9DD-B62A008D6184}" type="parTrans" cxnId="{DB1226D2-1836-43FA-BE78-97A378340AAF}">
      <dgm:prSet/>
      <dgm:spPr/>
      <dgm:t>
        <a:bodyPr/>
        <a:lstStyle/>
        <a:p>
          <a:endParaRPr lang="en-GB"/>
        </a:p>
      </dgm:t>
    </dgm:pt>
    <dgm:pt modelId="{D9F78265-E412-482B-8319-B060EC71952F}" type="sibTrans" cxnId="{DB1226D2-1836-43FA-BE78-97A378340AAF}">
      <dgm:prSet/>
      <dgm:spPr/>
      <dgm:t>
        <a:bodyPr/>
        <a:lstStyle/>
        <a:p>
          <a:endParaRPr lang="en-GB"/>
        </a:p>
      </dgm:t>
    </dgm:pt>
    <dgm:pt modelId="{9F93272D-6F7E-426E-A4CF-F2AD728B0731}">
      <dgm:prSet phldrT="[Text]"/>
      <dgm:spPr/>
      <dgm:t>
        <a:bodyPr/>
        <a:lstStyle/>
        <a:p>
          <a:r>
            <a:rPr lang="en-GB" dirty="0" smtClean="0"/>
            <a:t>Scale insects “resistant” to kerosene</a:t>
          </a:r>
          <a:endParaRPr lang="en-GB" dirty="0"/>
        </a:p>
      </dgm:t>
    </dgm:pt>
    <dgm:pt modelId="{28EBEAAB-9E46-45B6-96D9-7B3BA8AA37AA}" type="parTrans" cxnId="{1E1DF2D3-C1F4-4CFB-9A52-CD6B64412011}">
      <dgm:prSet/>
      <dgm:spPr/>
      <dgm:t>
        <a:bodyPr/>
        <a:lstStyle/>
        <a:p>
          <a:endParaRPr lang="en-GB"/>
        </a:p>
      </dgm:t>
    </dgm:pt>
    <dgm:pt modelId="{BB164E45-7C9E-41D0-A909-44651782D6F9}" type="sibTrans" cxnId="{1E1DF2D3-C1F4-4CFB-9A52-CD6B64412011}">
      <dgm:prSet/>
      <dgm:spPr/>
      <dgm:t>
        <a:bodyPr/>
        <a:lstStyle/>
        <a:p>
          <a:endParaRPr lang="en-GB"/>
        </a:p>
      </dgm:t>
    </dgm:pt>
    <dgm:pt modelId="{E6A94DF7-F425-4E9F-9C5C-0A13DA8A7DF6}">
      <dgm:prSet phldrT="[Text]"/>
      <dgm:spPr/>
      <dgm:t>
        <a:bodyPr/>
        <a:lstStyle/>
        <a:p>
          <a:r>
            <a:rPr lang="en-GB" dirty="0" smtClean="0"/>
            <a:t>1914</a:t>
          </a:r>
          <a:endParaRPr lang="en-GB" dirty="0"/>
        </a:p>
      </dgm:t>
    </dgm:pt>
    <dgm:pt modelId="{3AD212ED-6B39-425D-9A46-341E2C6377C4}" type="parTrans" cxnId="{1F93595C-D286-4D55-BD82-61B2B2568DE5}">
      <dgm:prSet/>
      <dgm:spPr/>
      <dgm:t>
        <a:bodyPr/>
        <a:lstStyle/>
        <a:p>
          <a:endParaRPr lang="en-GB"/>
        </a:p>
      </dgm:t>
    </dgm:pt>
    <dgm:pt modelId="{4E879BCD-9E61-4E99-824F-84CDD46A7611}" type="sibTrans" cxnId="{1F93595C-D286-4D55-BD82-61B2B2568DE5}">
      <dgm:prSet/>
      <dgm:spPr/>
      <dgm:t>
        <a:bodyPr/>
        <a:lstStyle/>
        <a:p>
          <a:endParaRPr lang="en-GB"/>
        </a:p>
      </dgm:t>
    </dgm:pt>
    <dgm:pt modelId="{773D9711-98F4-4974-BC3E-4560C68336D8}">
      <dgm:prSet phldrT="[Text]"/>
      <dgm:spPr/>
      <dgm:t>
        <a:bodyPr/>
        <a:lstStyle/>
        <a:p>
          <a:r>
            <a:rPr lang="en-GB" dirty="0" smtClean="0"/>
            <a:t>Insects resistant to sulphur sprays</a:t>
          </a:r>
          <a:endParaRPr lang="en-GB" dirty="0"/>
        </a:p>
      </dgm:t>
    </dgm:pt>
    <dgm:pt modelId="{EFC9FC73-FF19-4F32-B3BF-D3A04860D5DE}" type="parTrans" cxnId="{BF10B925-160F-4B15-A85C-4E2AE84A9327}">
      <dgm:prSet/>
      <dgm:spPr/>
      <dgm:t>
        <a:bodyPr/>
        <a:lstStyle/>
        <a:p>
          <a:endParaRPr lang="en-GB"/>
        </a:p>
      </dgm:t>
    </dgm:pt>
    <dgm:pt modelId="{37DC209E-8A5E-4039-A1FB-8F087B85A0A1}" type="sibTrans" cxnId="{BF10B925-160F-4B15-A85C-4E2AE84A9327}">
      <dgm:prSet/>
      <dgm:spPr/>
      <dgm:t>
        <a:bodyPr/>
        <a:lstStyle/>
        <a:p>
          <a:endParaRPr lang="en-GB"/>
        </a:p>
      </dgm:t>
    </dgm:pt>
    <dgm:pt modelId="{BE4ED8E3-BAB2-4444-B557-9297BCCBD762}">
      <dgm:prSet phldrT="[Text]"/>
      <dgm:spPr/>
      <dgm:t>
        <a:bodyPr/>
        <a:lstStyle/>
        <a:p>
          <a:r>
            <a:rPr lang="en-GB" dirty="0" smtClean="0"/>
            <a:t>1948</a:t>
          </a:r>
          <a:endParaRPr lang="en-GB" dirty="0"/>
        </a:p>
      </dgm:t>
    </dgm:pt>
    <dgm:pt modelId="{AB8D42B5-4289-4D1C-9403-9355D48269D1}" type="parTrans" cxnId="{F48A7403-954B-47AB-84F2-CDFE034AACE1}">
      <dgm:prSet/>
      <dgm:spPr/>
      <dgm:t>
        <a:bodyPr/>
        <a:lstStyle/>
        <a:p>
          <a:endParaRPr lang="en-GB"/>
        </a:p>
      </dgm:t>
    </dgm:pt>
    <dgm:pt modelId="{566B4F92-2913-4886-9B46-7863142B75C4}" type="sibTrans" cxnId="{F48A7403-954B-47AB-84F2-CDFE034AACE1}">
      <dgm:prSet/>
      <dgm:spPr/>
      <dgm:t>
        <a:bodyPr/>
        <a:lstStyle/>
        <a:p>
          <a:endParaRPr lang="en-GB"/>
        </a:p>
      </dgm:t>
    </dgm:pt>
    <dgm:pt modelId="{C1CE8A5B-6ECD-4569-8897-D46E4AB6DDFC}">
      <dgm:prSet phldrT="[Text]"/>
      <dgm:spPr/>
      <dgm:t>
        <a:bodyPr/>
        <a:lstStyle/>
        <a:p>
          <a:r>
            <a:rPr lang="en-GB" dirty="0" smtClean="0"/>
            <a:t>House flies resistant to DDT</a:t>
          </a:r>
          <a:endParaRPr lang="en-GB" dirty="0"/>
        </a:p>
      </dgm:t>
    </dgm:pt>
    <dgm:pt modelId="{5D7CC7B8-6ED7-4710-A4BD-066645886454}" type="parTrans" cxnId="{52D36868-0B70-4132-9BA8-4281580611E3}">
      <dgm:prSet/>
      <dgm:spPr/>
      <dgm:t>
        <a:bodyPr/>
        <a:lstStyle/>
        <a:p>
          <a:endParaRPr lang="en-GB"/>
        </a:p>
      </dgm:t>
    </dgm:pt>
    <dgm:pt modelId="{6D2CC682-48AD-46A9-9589-FA290FFFA11A}" type="sibTrans" cxnId="{52D36868-0B70-4132-9BA8-4281580611E3}">
      <dgm:prSet/>
      <dgm:spPr/>
      <dgm:t>
        <a:bodyPr/>
        <a:lstStyle/>
        <a:p>
          <a:endParaRPr lang="en-GB"/>
        </a:p>
      </dgm:t>
    </dgm:pt>
    <dgm:pt modelId="{E15E6238-74F9-49B1-82FA-00A4B2150172}">
      <dgm:prSet phldrT="[Text]"/>
      <dgm:spPr/>
      <dgm:t>
        <a:bodyPr/>
        <a:lstStyle/>
        <a:p>
          <a:r>
            <a:rPr lang="en-GB" dirty="0" smtClean="0"/>
            <a:t>2012</a:t>
          </a:r>
          <a:endParaRPr lang="en-GB" dirty="0"/>
        </a:p>
      </dgm:t>
    </dgm:pt>
    <dgm:pt modelId="{7FC0396B-6BF9-4660-BC9C-AB70D4A46246}" type="parTrans" cxnId="{21EE0857-1CB3-4E89-AE44-011C289C3781}">
      <dgm:prSet/>
      <dgm:spPr/>
      <dgm:t>
        <a:bodyPr/>
        <a:lstStyle/>
        <a:p>
          <a:endParaRPr lang="en-GB"/>
        </a:p>
      </dgm:t>
    </dgm:pt>
    <dgm:pt modelId="{42C38675-70C8-42E3-A6A0-914B3FB5B966}" type="sibTrans" cxnId="{21EE0857-1CB3-4E89-AE44-011C289C3781}">
      <dgm:prSet/>
      <dgm:spPr/>
      <dgm:t>
        <a:bodyPr/>
        <a:lstStyle/>
        <a:p>
          <a:endParaRPr lang="en-GB"/>
        </a:p>
      </dgm:t>
    </dgm:pt>
    <dgm:pt modelId="{FC661574-89E3-4C7C-920E-BFF0530604D3}">
      <dgm:prSet phldrT="[Text]"/>
      <dgm:spPr/>
      <dgm:t>
        <a:bodyPr/>
        <a:lstStyle/>
        <a:p>
          <a:r>
            <a:rPr lang="en-GB" dirty="0" smtClean="0"/>
            <a:t>574 species of “resistant” insects</a:t>
          </a:r>
          <a:endParaRPr lang="en-GB" dirty="0"/>
        </a:p>
      </dgm:t>
    </dgm:pt>
    <dgm:pt modelId="{6AD3AC91-B897-4A0A-9D1C-1ED1FC7A1F86}" type="parTrans" cxnId="{745A8331-88D3-4D85-B967-C93B8F090EEF}">
      <dgm:prSet/>
      <dgm:spPr/>
      <dgm:t>
        <a:bodyPr/>
        <a:lstStyle/>
        <a:p>
          <a:endParaRPr lang="en-GB"/>
        </a:p>
      </dgm:t>
    </dgm:pt>
    <dgm:pt modelId="{0EDF05D6-4C63-4A70-A3FE-63251F146E1C}" type="sibTrans" cxnId="{745A8331-88D3-4D85-B967-C93B8F090EEF}">
      <dgm:prSet/>
      <dgm:spPr/>
      <dgm:t>
        <a:bodyPr/>
        <a:lstStyle/>
        <a:p>
          <a:endParaRPr lang="en-GB"/>
        </a:p>
      </dgm:t>
    </dgm:pt>
    <dgm:pt modelId="{B73349DE-065F-464B-B9AA-A8676AB83C34}">
      <dgm:prSet phldrT="[Text]"/>
      <dgm:spPr/>
      <dgm:t>
        <a:bodyPr/>
        <a:lstStyle/>
        <a:p>
          <a:r>
            <a:rPr lang="en-GB" dirty="0" smtClean="0"/>
            <a:t>338 insecticides</a:t>
          </a:r>
          <a:endParaRPr lang="en-GB" dirty="0"/>
        </a:p>
      </dgm:t>
    </dgm:pt>
    <dgm:pt modelId="{85851CD7-88E9-4413-B2DA-1EDDDAE176D5}" type="parTrans" cxnId="{3DF0F66F-51C2-4496-8597-CAE3D37AD29F}">
      <dgm:prSet/>
      <dgm:spPr/>
      <dgm:t>
        <a:bodyPr/>
        <a:lstStyle/>
        <a:p>
          <a:endParaRPr lang="en-GB"/>
        </a:p>
      </dgm:t>
    </dgm:pt>
    <dgm:pt modelId="{9FF246A9-CB3A-4BD9-9730-D75B03C43CC5}" type="sibTrans" cxnId="{3DF0F66F-51C2-4496-8597-CAE3D37AD29F}">
      <dgm:prSet/>
      <dgm:spPr/>
      <dgm:t>
        <a:bodyPr/>
        <a:lstStyle/>
        <a:p>
          <a:endParaRPr lang="en-GB"/>
        </a:p>
      </dgm:t>
    </dgm:pt>
    <dgm:pt modelId="{BDBD5C74-D631-462F-92D0-FCA44EC5F2EC}" type="pres">
      <dgm:prSet presAssocID="{BF5018B6-809A-4683-8CCD-E401334E0C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DFFA5FA-AB2D-4A94-AE75-F9CDE5EE2A4D}" type="pres">
      <dgm:prSet presAssocID="{F5B2CAB5-4296-41C5-9A7C-9982E400410C}" presName="composite" presStyleCnt="0"/>
      <dgm:spPr/>
    </dgm:pt>
    <dgm:pt modelId="{0133F300-735D-4B22-A109-FECD9AD06F5C}" type="pres">
      <dgm:prSet presAssocID="{F5B2CAB5-4296-41C5-9A7C-9982E400410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15F389-F675-4900-B926-878DFF6654BF}" type="pres">
      <dgm:prSet presAssocID="{F5B2CAB5-4296-41C5-9A7C-9982E400410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9B5770-B50B-4274-9382-8FBB8043BB7A}" type="pres">
      <dgm:prSet presAssocID="{D9F78265-E412-482B-8319-B060EC71952F}" presName="sp" presStyleCnt="0"/>
      <dgm:spPr/>
    </dgm:pt>
    <dgm:pt modelId="{A6366F7E-B60A-406B-82CC-588DA9BAFED6}" type="pres">
      <dgm:prSet presAssocID="{E6A94DF7-F425-4E9F-9C5C-0A13DA8A7DF6}" presName="composite" presStyleCnt="0"/>
      <dgm:spPr/>
    </dgm:pt>
    <dgm:pt modelId="{E891A476-9E62-4FDF-8606-48A085601A46}" type="pres">
      <dgm:prSet presAssocID="{E6A94DF7-F425-4E9F-9C5C-0A13DA8A7DF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5FAE19-F280-47EF-9DD0-A09191D11C38}" type="pres">
      <dgm:prSet presAssocID="{E6A94DF7-F425-4E9F-9C5C-0A13DA8A7DF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5767B7-B0F6-4C27-A610-D4465444551A}" type="pres">
      <dgm:prSet presAssocID="{4E879BCD-9E61-4E99-824F-84CDD46A7611}" presName="sp" presStyleCnt="0"/>
      <dgm:spPr/>
    </dgm:pt>
    <dgm:pt modelId="{2F54B0E5-B593-4961-A3AF-804E5217FE11}" type="pres">
      <dgm:prSet presAssocID="{BE4ED8E3-BAB2-4444-B557-9297BCCBD762}" presName="composite" presStyleCnt="0"/>
      <dgm:spPr/>
    </dgm:pt>
    <dgm:pt modelId="{D49D7DA1-A75B-4B9D-8757-2E0B35F74CC5}" type="pres">
      <dgm:prSet presAssocID="{BE4ED8E3-BAB2-4444-B557-9297BCCBD76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702DE6-8379-466A-B38A-8BF345255AE2}" type="pres">
      <dgm:prSet presAssocID="{BE4ED8E3-BAB2-4444-B557-9297BCCBD76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10581C-D5E5-433A-A3AD-9758EA156B97}" type="pres">
      <dgm:prSet presAssocID="{566B4F92-2913-4886-9B46-7863142B75C4}" presName="sp" presStyleCnt="0"/>
      <dgm:spPr/>
    </dgm:pt>
    <dgm:pt modelId="{4C2C0461-B7C6-49BA-A1E1-672F2619ED0C}" type="pres">
      <dgm:prSet presAssocID="{E15E6238-74F9-49B1-82FA-00A4B2150172}" presName="composite" presStyleCnt="0"/>
      <dgm:spPr/>
    </dgm:pt>
    <dgm:pt modelId="{73A9D582-86C7-46E3-9149-B3AAD2241A09}" type="pres">
      <dgm:prSet presAssocID="{E15E6238-74F9-49B1-82FA-00A4B215017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B613C4-4770-4F44-8CF1-4D12DCB1F315}" type="pres">
      <dgm:prSet presAssocID="{E15E6238-74F9-49B1-82FA-00A4B215017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89CA517-4C45-4A54-B0FB-1A96FD86205B}" type="presOf" srcId="{F5B2CAB5-4296-41C5-9A7C-9982E400410C}" destId="{0133F300-735D-4B22-A109-FECD9AD06F5C}" srcOrd="0" destOrd="0" presId="urn:microsoft.com/office/officeart/2005/8/layout/chevron2"/>
    <dgm:cxn modelId="{DB1226D2-1836-43FA-BE78-97A378340AAF}" srcId="{BF5018B6-809A-4683-8CCD-E401334E0C6C}" destId="{F5B2CAB5-4296-41C5-9A7C-9982E400410C}" srcOrd="0" destOrd="0" parTransId="{9E992086-F0C7-4F1F-B9DD-B62A008D6184}" sibTransId="{D9F78265-E412-482B-8319-B060EC71952F}"/>
    <dgm:cxn modelId="{2154F1C7-62B9-4896-A6E5-AEE0A6ADB18B}" type="presOf" srcId="{B73349DE-065F-464B-B9AA-A8676AB83C34}" destId="{B2B613C4-4770-4F44-8CF1-4D12DCB1F315}" srcOrd="0" destOrd="1" presId="urn:microsoft.com/office/officeart/2005/8/layout/chevron2"/>
    <dgm:cxn modelId="{F48A7403-954B-47AB-84F2-CDFE034AACE1}" srcId="{BF5018B6-809A-4683-8CCD-E401334E0C6C}" destId="{BE4ED8E3-BAB2-4444-B557-9297BCCBD762}" srcOrd="2" destOrd="0" parTransId="{AB8D42B5-4289-4D1C-9403-9355D48269D1}" sibTransId="{566B4F92-2913-4886-9B46-7863142B75C4}"/>
    <dgm:cxn modelId="{3DF0F66F-51C2-4496-8597-CAE3D37AD29F}" srcId="{E15E6238-74F9-49B1-82FA-00A4B2150172}" destId="{B73349DE-065F-464B-B9AA-A8676AB83C34}" srcOrd="1" destOrd="0" parTransId="{85851CD7-88E9-4413-B2DA-1EDDDAE176D5}" sibTransId="{9FF246A9-CB3A-4BD9-9730-D75B03C43CC5}"/>
    <dgm:cxn modelId="{BF10B925-160F-4B15-A85C-4E2AE84A9327}" srcId="{E6A94DF7-F425-4E9F-9C5C-0A13DA8A7DF6}" destId="{773D9711-98F4-4974-BC3E-4560C68336D8}" srcOrd="0" destOrd="0" parTransId="{EFC9FC73-FF19-4F32-B3BF-D3A04860D5DE}" sibTransId="{37DC209E-8A5E-4039-A1FB-8F087B85A0A1}"/>
    <dgm:cxn modelId="{5D856E64-BFEC-4B15-B202-9E5AD1BD5663}" type="presOf" srcId="{9F93272D-6F7E-426E-A4CF-F2AD728B0731}" destId="{9415F389-F675-4900-B926-878DFF6654BF}" srcOrd="0" destOrd="0" presId="urn:microsoft.com/office/officeart/2005/8/layout/chevron2"/>
    <dgm:cxn modelId="{DC477761-6BD3-4E70-8FDC-BA4DC77B05CC}" type="presOf" srcId="{E6A94DF7-F425-4E9F-9C5C-0A13DA8A7DF6}" destId="{E891A476-9E62-4FDF-8606-48A085601A46}" srcOrd="0" destOrd="0" presId="urn:microsoft.com/office/officeart/2005/8/layout/chevron2"/>
    <dgm:cxn modelId="{F0FAD7A7-F774-4E86-9A19-A33F308F8A3C}" type="presOf" srcId="{773D9711-98F4-4974-BC3E-4560C68336D8}" destId="{F65FAE19-F280-47EF-9DD0-A09191D11C38}" srcOrd="0" destOrd="0" presId="urn:microsoft.com/office/officeart/2005/8/layout/chevron2"/>
    <dgm:cxn modelId="{F7DE567E-B9DD-455F-AFE8-B7B6C74D40CD}" type="presOf" srcId="{BF5018B6-809A-4683-8CCD-E401334E0C6C}" destId="{BDBD5C74-D631-462F-92D0-FCA44EC5F2EC}" srcOrd="0" destOrd="0" presId="urn:microsoft.com/office/officeart/2005/8/layout/chevron2"/>
    <dgm:cxn modelId="{43C7332A-F276-4B98-A6DF-526E4912EE20}" type="presOf" srcId="{FC661574-89E3-4C7C-920E-BFF0530604D3}" destId="{B2B613C4-4770-4F44-8CF1-4D12DCB1F315}" srcOrd="0" destOrd="0" presId="urn:microsoft.com/office/officeart/2005/8/layout/chevron2"/>
    <dgm:cxn modelId="{21EE0857-1CB3-4E89-AE44-011C289C3781}" srcId="{BF5018B6-809A-4683-8CCD-E401334E0C6C}" destId="{E15E6238-74F9-49B1-82FA-00A4B2150172}" srcOrd="3" destOrd="0" parTransId="{7FC0396B-6BF9-4660-BC9C-AB70D4A46246}" sibTransId="{42C38675-70C8-42E3-A6A0-914B3FB5B966}"/>
    <dgm:cxn modelId="{A07C878A-6C5B-4ED7-9A95-1003665919B0}" type="presOf" srcId="{C1CE8A5B-6ECD-4569-8897-D46E4AB6DDFC}" destId="{16702DE6-8379-466A-B38A-8BF345255AE2}" srcOrd="0" destOrd="0" presId="urn:microsoft.com/office/officeart/2005/8/layout/chevron2"/>
    <dgm:cxn modelId="{1E1DF2D3-C1F4-4CFB-9A52-CD6B64412011}" srcId="{F5B2CAB5-4296-41C5-9A7C-9982E400410C}" destId="{9F93272D-6F7E-426E-A4CF-F2AD728B0731}" srcOrd="0" destOrd="0" parTransId="{28EBEAAB-9E46-45B6-96D9-7B3BA8AA37AA}" sibTransId="{BB164E45-7C9E-41D0-A909-44651782D6F9}"/>
    <dgm:cxn modelId="{0B60271F-C544-4B1F-A933-69EE662FDBB6}" type="presOf" srcId="{E15E6238-74F9-49B1-82FA-00A4B2150172}" destId="{73A9D582-86C7-46E3-9149-B3AAD2241A09}" srcOrd="0" destOrd="0" presId="urn:microsoft.com/office/officeart/2005/8/layout/chevron2"/>
    <dgm:cxn modelId="{745A8331-88D3-4D85-B967-C93B8F090EEF}" srcId="{E15E6238-74F9-49B1-82FA-00A4B2150172}" destId="{FC661574-89E3-4C7C-920E-BFF0530604D3}" srcOrd="0" destOrd="0" parTransId="{6AD3AC91-B897-4A0A-9D1C-1ED1FC7A1F86}" sibTransId="{0EDF05D6-4C63-4A70-A3FE-63251F146E1C}"/>
    <dgm:cxn modelId="{1F93595C-D286-4D55-BD82-61B2B2568DE5}" srcId="{BF5018B6-809A-4683-8CCD-E401334E0C6C}" destId="{E6A94DF7-F425-4E9F-9C5C-0A13DA8A7DF6}" srcOrd="1" destOrd="0" parTransId="{3AD212ED-6B39-425D-9A46-341E2C6377C4}" sibTransId="{4E879BCD-9E61-4E99-824F-84CDD46A7611}"/>
    <dgm:cxn modelId="{9A8ACF91-4B04-4B2E-9667-AA519D084DAB}" type="presOf" srcId="{BE4ED8E3-BAB2-4444-B557-9297BCCBD762}" destId="{D49D7DA1-A75B-4B9D-8757-2E0B35F74CC5}" srcOrd="0" destOrd="0" presId="urn:microsoft.com/office/officeart/2005/8/layout/chevron2"/>
    <dgm:cxn modelId="{52D36868-0B70-4132-9BA8-4281580611E3}" srcId="{BE4ED8E3-BAB2-4444-B557-9297BCCBD762}" destId="{C1CE8A5B-6ECD-4569-8897-D46E4AB6DDFC}" srcOrd="0" destOrd="0" parTransId="{5D7CC7B8-6ED7-4710-A4BD-066645886454}" sibTransId="{6D2CC682-48AD-46A9-9589-FA290FFFA11A}"/>
    <dgm:cxn modelId="{9BB0C880-C1AF-417F-B554-D8330B9631FF}" type="presParOf" srcId="{BDBD5C74-D631-462F-92D0-FCA44EC5F2EC}" destId="{4DFFA5FA-AB2D-4A94-AE75-F9CDE5EE2A4D}" srcOrd="0" destOrd="0" presId="urn:microsoft.com/office/officeart/2005/8/layout/chevron2"/>
    <dgm:cxn modelId="{591A0B26-D6A2-43F2-BE07-37D0EA776B09}" type="presParOf" srcId="{4DFFA5FA-AB2D-4A94-AE75-F9CDE5EE2A4D}" destId="{0133F300-735D-4B22-A109-FECD9AD06F5C}" srcOrd="0" destOrd="0" presId="urn:microsoft.com/office/officeart/2005/8/layout/chevron2"/>
    <dgm:cxn modelId="{901FD62D-D062-4EAC-8EF6-C3337891BD0E}" type="presParOf" srcId="{4DFFA5FA-AB2D-4A94-AE75-F9CDE5EE2A4D}" destId="{9415F389-F675-4900-B926-878DFF6654BF}" srcOrd="1" destOrd="0" presId="urn:microsoft.com/office/officeart/2005/8/layout/chevron2"/>
    <dgm:cxn modelId="{AD8BC266-EA5F-4219-A698-356B10482588}" type="presParOf" srcId="{BDBD5C74-D631-462F-92D0-FCA44EC5F2EC}" destId="{979B5770-B50B-4274-9382-8FBB8043BB7A}" srcOrd="1" destOrd="0" presId="urn:microsoft.com/office/officeart/2005/8/layout/chevron2"/>
    <dgm:cxn modelId="{A6B1DE0D-9C23-4E61-A291-4DCB9272226A}" type="presParOf" srcId="{BDBD5C74-D631-462F-92D0-FCA44EC5F2EC}" destId="{A6366F7E-B60A-406B-82CC-588DA9BAFED6}" srcOrd="2" destOrd="0" presId="urn:microsoft.com/office/officeart/2005/8/layout/chevron2"/>
    <dgm:cxn modelId="{24062BC9-F12C-47AD-93E2-C953A1B1AC56}" type="presParOf" srcId="{A6366F7E-B60A-406B-82CC-588DA9BAFED6}" destId="{E891A476-9E62-4FDF-8606-48A085601A46}" srcOrd="0" destOrd="0" presId="urn:microsoft.com/office/officeart/2005/8/layout/chevron2"/>
    <dgm:cxn modelId="{8C2ECB3C-E19A-45BB-A623-0C98E2430EB5}" type="presParOf" srcId="{A6366F7E-B60A-406B-82CC-588DA9BAFED6}" destId="{F65FAE19-F280-47EF-9DD0-A09191D11C38}" srcOrd="1" destOrd="0" presId="urn:microsoft.com/office/officeart/2005/8/layout/chevron2"/>
    <dgm:cxn modelId="{A1EDFAA4-CADD-473D-BD0B-545B35973BEC}" type="presParOf" srcId="{BDBD5C74-D631-462F-92D0-FCA44EC5F2EC}" destId="{8E5767B7-B0F6-4C27-A610-D4465444551A}" srcOrd="3" destOrd="0" presId="urn:microsoft.com/office/officeart/2005/8/layout/chevron2"/>
    <dgm:cxn modelId="{A5FA16A3-D401-4E07-AA4F-D03656E38EE6}" type="presParOf" srcId="{BDBD5C74-D631-462F-92D0-FCA44EC5F2EC}" destId="{2F54B0E5-B593-4961-A3AF-804E5217FE11}" srcOrd="4" destOrd="0" presId="urn:microsoft.com/office/officeart/2005/8/layout/chevron2"/>
    <dgm:cxn modelId="{E86C6EA4-FC73-401B-B535-C80BA6B3C2D7}" type="presParOf" srcId="{2F54B0E5-B593-4961-A3AF-804E5217FE11}" destId="{D49D7DA1-A75B-4B9D-8757-2E0B35F74CC5}" srcOrd="0" destOrd="0" presId="urn:microsoft.com/office/officeart/2005/8/layout/chevron2"/>
    <dgm:cxn modelId="{18646059-9A58-4D7D-9B1C-5251D2EC8345}" type="presParOf" srcId="{2F54B0E5-B593-4961-A3AF-804E5217FE11}" destId="{16702DE6-8379-466A-B38A-8BF345255AE2}" srcOrd="1" destOrd="0" presId="urn:microsoft.com/office/officeart/2005/8/layout/chevron2"/>
    <dgm:cxn modelId="{048E93E9-3493-45F8-AEBA-CCD099C8025B}" type="presParOf" srcId="{BDBD5C74-D631-462F-92D0-FCA44EC5F2EC}" destId="{8C10581C-D5E5-433A-A3AD-9758EA156B97}" srcOrd="5" destOrd="0" presId="urn:microsoft.com/office/officeart/2005/8/layout/chevron2"/>
    <dgm:cxn modelId="{49D36404-1E61-45F5-AA49-5ACFF8CFE30A}" type="presParOf" srcId="{BDBD5C74-D631-462F-92D0-FCA44EC5F2EC}" destId="{4C2C0461-B7C6-49BA-A1E1-672F2619ED0C}" srcOrd="6" destOrd="0" presId="urn:microsoft.com/office/officeart/2005/8/layout/chevron2"/>
    <dgm:cxn modelId="{6710C1E7-EB84-4CB9-AD27-120900D7E988}" type="presParOf" srcId="{4C2C0461-B7C6-49BA-A1E1-672F2619ED0C}" destId="{73A9D582-86C7-46E3-9149-B3AAD2241A09}" srcOrd="0" destOrd="0" presId="urn:microsoft.com/office/officeart/2005/8/layout/chevron2"/>
    <dgm:cxn modelId="{E142A17C-093B-4882-A25B-1F94E847F188}" type="presParOf" srcId="{4C2C0461-B7C6-49BA-A1E1-672F2619ED0C}" destId="{B2B613C4-4770-4F44-8CF1-4D12DCB1F3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3F300-735D-4B22-A109-FECD9AD06F5C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1887</a:t>
          </a:r>
          <a:endParaRPr lang="en-GB" sz="2200" kern="1200" dirty="0"/>
        </a:p>
      </dsp:txBody>
      <dsp:txXfrm rot="-5400000">
        <a:off x="1" y="395096"/>
        <a:ext cx="788987" cy="338137"/>
      </dsp:txXfrm>
    </dsp:sp>
    <dsp:sp modelId="{9415F389-F675-4900-B926-878DFF6654BF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Scale insects “resistant” to kerosene</a:t>
          </a:r>
          <a:endParaRPr lang="en-GB" sz="2100" kern="1200" dirty="0"/>
        </a:p>
      </dsp:txBody>
      <dsp:txXfrm rot="-5400000">
        <a:off x="788988" y="36365"/>
        <a:ext cx="5271248" cy="661103"/>
      </dsp:txXfrm>
    </dsp:sp>
    <dsp:sp modelId="{E891A476-9E62-4FDF-8606-48A085601A46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1914</a:t>
          </a:r>
          <a:endParaRPr lang="en-GB" sz="2200" kern="1200" dirty="0"/>
        </a:p>
      </dsp:txBody>
      <dsp:txXfrm rot="-5400000">
        <a:off x="1" y="1373653"/>
        <a:ext cx="788987" cy="338137"/>
      </dsp:txXfrm>
    </dsp:sp>
    <dsp:sp modelId="{F65FAE19-F280-47EF-9DD0-A09191D11C38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Insects resistant to sulphur sprays</a:t>
          </a:r>
          <a:endParaRPr lang="en-GB" sz="2100" kern="1200" dirty="0"/>
        </a:p>
      </dsp:txBody>
      <dsp:txXfrm rot="-5400000">
        <a:off x="788988" y="1014923"/>
        <a:ext cx="5271248" cy="661103"/>
      </dsp:txXfrm>
    </dsp:sp>
    <dsp:sp modelId="{D49D7DA1-A75B-4B9D-8757-2E0B35F74CC5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1948</a:t>
          </a:r>
          <a:endParaRPr lang="en-GB" sz="2200" kern="1200" dirty="0"/>
        </a:p>
      </dsp:txBody>
      <dsp:txXfrm rot="-5400000">
        <a:off x="1" y="2352210"/>
        <a:ext cx="788987" cy="338137"/>
      </dsp:txXfrm>
    </dsp:sp>
    <dsp:sp modelId="{16702DE6-8379-466A-B38A-8BF345255AE2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House flies resistant to DDT</a:t>
          </a:r>
          <a:endParaRPr lang="en-GB" sz="2100" kern="1200" dirty="0"/>
        </a:p>
      </dsp:txBody>
      <dsp:txXfrm rot="-5400000">
        <a:off x="788988" y="1993480"/>
        <a:ext cx="5271248" cy="661103"/>
      </dsp:txXfrm>
    </dsp:sp>
    <dsp:sp modelId="{73A9D582-86C7-46E3-9149-B3AAD2241A09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2012</a:t>
          </a:r>
          <a:endParaRPr lang="en-GB" sz="2200" kern="1200" dirty="0"/>
        </a:p>
      </dsp:txBody>
      <dsp:txXfrm rot="-5400000">
        <a:off x="1" y="3330768"/>
        <a:ext cx="788987" cy="338137"/>
      </dsp:txXfrm>
    </dsp:sp>
    <dsp:sp modelId="{B2B613C4-4770-4F44-8CF1-4D12DCB1F315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574 species of “resistant” insects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338 insecticides</a:t>
          </a:r>
          <a:endParaRPr lang="en-GB" sz="2100" kern="1200" dirty="0"/>
        </a:p>
      </dsp:txBody>
      <dsp:txXfrm rot="-5400000">
        <a:off x="788988" y="2972037"/>
        <a:ext cx="5271248" cy="66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B5ACB-A1FF-4174-82C4-E8FDB545D4C6}" type="datetimeFigureOut">
              <a:rPr lang="en-US" smtClean="0"/>
              <a:t>16/09/2014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DEAF1-606F-4B10-9EDC-3FB9DE589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0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0"/>
          <p:cNvGrpSpPr>
            <a:grpSpLocks/>
          </p:cNvGrpSpPr>
          <p:nvPr userDrawn="1"/>
        </p:nvGrpSpPr>
        <p:grpSpPr bwMode="auto">
          <a:xfrm>
            <a:off x="673099" y="2047156"/>
            <a:ext cx="8121973" cy="2582863"/>
            <a:chOff x="143" y="1288"/>
            <a:chExt cx="5624" cy="1627"/>
          </a:xfrm>
        </p:grpSpPr>
        <p:sp>
          <p:nvSpPr>
            <p:cNvPr id="121" name="Rectangle 11"/>
            <p:cNvSpPr>
              <a:spLocks noChangeArrowheads="1"/>
            </p:cNvSpPr>
            <p:nvPr userDrawn="1"/>
          </p:nvSpPr>
          <p:spPr bwMode="auto">
            <a:xfrm>
              <a:off x="143" y="1288"/>
              <a:ext cx="5623" cy="16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EAFCD8"/>
                </a:gs>
                <a:gs pos="100000">
                  <a:srgbClr val="FFFFFF"/>
                </a:gs>
              </a:gsLst>
              <a:lin ang="0" scaled="1"/>
            </a:gra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CH" dirty="0"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22" name="Line 12"/>
            <p:cNvSpPr>
              <a:spLocks noChangeShapeType="1"/>
            </p:cNvSpPr>
            <p:nvPr userDrawn="1"/>
          </p:nvSpPr>
          <p:spPr bwMode="auto">
            <a:xfrm>
              <a:off x="146" y="1290"/>
              <a:ext cx="5621" cy="0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CH" dirty="0"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23" name="Line 13"/>
            <p:cNvSpPr>
              <a:spLocks noChangeShapeType="1"/>
            </p:cNvSpPr>
            <p:nvPr userDrawn="1"/>
          </p:nvSpPr>
          <p:spPr bwMode="auto">
            <a:xfrm>
              <a:off x="144" y="2914"/>
              <a:ext cx="5621" cy="0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CH" dirty="0"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97549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3307584"/>
            <a:ext cx="6400800" cy="121606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008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331" y="3482402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7469" y="3860210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51" y="3673466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51" y="4055597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989" y="4433405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371" y="4231740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-508" y="4616282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631" y="4994090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2" y="4807345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2" y="5189476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151" y="5567284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32" y="5365620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11008" y="5753259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5146" y="6131067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1528" y="5944322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1528" y="6326453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5666" y="6704261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2047" y="6502597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-508" y="85725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631" y="463533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12" y="276788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12" y="658919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4151" y="1036727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532" y="835063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-4346" y="1219605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-208" y="1597413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-3826" y="1410668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-3826" y="1792799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312" y="2170607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-3306" y="1968943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7169" y="2356581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3631" y="2734389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12" y="2547645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2" y="2929776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4151" y="3307584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532" y="3105919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3331" y="3572641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7469" y="3950449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3851" y="3763705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>
            <a:off x="3851" y="4145836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7989" y="4523644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>
            <a:off x="4371" y="4321979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>
            <a:off x="-508" y="4706521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3631" y="5084329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12" y="4897584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12" y="5279715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4151" y="5657523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>
            <a:off x="532" y="5455859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>
            <a:off x="11008" y="5843498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15146" y="6221306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>
            <a:off x="11528" y="6034561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11528" y="6416692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 userDrawn="1"/>
        </p:nvCxnSpPr>
        <p:spPr>
          <a:xfrm>
            <a:off x="15666" y="6794500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>
            <a:off x="12047" y="6592836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 userDrawn="1"/>
        </p:nvCxnSpPr>
        <p:spPr>
          <a:xfrm>
            <a:off x="-508" y="175964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>
            <a:off x="3631" y="553772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 userDrawn="1"/>
        </p:nvCxnSpPr>
        <p:spPr>
          <a:xfrm>
            <a:off x="12" y="367027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 userDrawn="1"/>
        </p:nvCxnSpPr>
        <p:spPr>
          <a:xfrm>
            <a:off x="12" y="749158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 userDrawn="1"/>
        </p:nvCxnSpPr>
        <p:spPr>
          <a:xfrm>
            <a:off x="4151" y="1126966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 userDrawn="1"/>
        </p:nvCxnSpPr>
        <p:spPr>
          <a:xfrm>
            <a:off x="532" y="925302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 userDrawn="1"/>
        </p:nvCxnSpPr>
        <p:spPr>
          <a:xfrm>
            <a:off x="-4346" y="1309844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 userDrawn="1"/>
        </p:nvCxnSpPr>
        <p:spPr>
          <a:xfrm>
            <a:off x="-208" y="1687652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-3826" y="1500907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-3826" y="1883038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312" y="2260846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-3306" y="2059182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7169" y="2446820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631" y="2824628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 userDrawn="1"/>
        </p:nvCxnSpPr>
        <p:spPr>
          <a:xfrm>
            <a:off x="12" y="2637884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 userDrawn="1"/>
        </p:nvCxnSpPr>
        <p:spPr>
          <a:xfrm>
            <a:off x="12" y="3020015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>
            <a:off x="4151" y="3397823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 userDrawn="1"/>
        </p:nvCxnSpPr>
        <p:spPr>
          <a:xfrm>
            <a:off x="532" y="3196158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3331" y="3525965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 userDrawn="1"/>
        </p:nvCxnSpPr>
        <p:spPr>
          <a:xfrm>
            <a:off x="7469" y="3903773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 userDrawn="1"/>
        </p:nvCxnSpPr>
        <p:spPr>
          <a:xfrm>
            <a:off x="3851" y="3717029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 userDrawn="1"/>
        </p:nvCxnSpPr>
        <p:spPr>
          <a:xfrm>
            <a:off x="3851" y="4099160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 userDrawn="1"/>
        </p:nvCxnSpPr>
        <p:spPr>
          <a:xfrm>
            <a:off x="7989" y="4476968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 userDrawn="1"/>
        </p:nvCxnSpPr>
        <p:spPr>
          <a:xfrm>
            <a:off x="4371" y="4275303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 userDrawn="1"/>
        </p:nvCxnSpPr>
        <p:spPr>
          <a:xfrm>
            <a:off x="-508" y="4659845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 userDrawn="1"/>
        </p:nvCxnSpPr>
        <p:spPr>
          <a:xfrm>
            <a:off x="3631" y="5037653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 userDrawn="1"/>
        </p:nvCxnSpPr>
        <p:spPr>
          <a:xfrm>
            <a:off x="12" y="4850908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 userDrawn="1"/>
        </p:nvCxnSpPr>
        <p:spPr>
          <a:xfrm>
            <a:off x="12" y="5233039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 userDrawn="1"/>
        </p:nvCxnSpPr>
        <p:spPr>
          <a:xfrm>
            <a:off x="4151" y="5610847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 userDrawn="1"/>
        </p:nvCxnSpPr>
        <p:spPr>
          <a:xfrm>
            <a:off x="532" y="5409183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 userDrawn="1"/>
        </p:nvCxnSpPr>
        <p:spPr>
          <a:xfrm>
            <a:off x="11008" y="5796822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 userDrawn="1"/>
        </p:nvCxnSpPr>
        <p:spPr>
          <a:xfrm>
            <a:off x="15146" y="6174630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 userDrawn="1"/>
        </p:nvCxnSpPr>
        <p:spPr>
          <a:xfrm>
            <a:off x="11528" y="5987885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 userDrawn="1"/>
        </p:nvCxnSpPr>
        <p:spPr>
          <a:xfrm>
            <a:off x="11528" y="6370016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 userDrawn="1"/>
        </p:nvCxnSpPr>
        <p:spPr>
          <a:xfrm>
            <a:off x="15666" y="6747824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 userDrawn="1"/>
        </p:nvCxnSpPr>
        <p:spPr>
          <a:xfrm>
            <a:off x="12047" y="6546160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 userDrawn="1"/>
        </p:nvCxnSpPr>
        <p:spPr>
          <a:xfrm>
            <a:off x="-508" y="129288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>
          <a:xfrm>
            <a:off x="3631" y="507096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 userDrawn="1"/>
        </p:nvCxnSpPr>
        <p:spPr>
          <a:xfrm>
            <a:off x="12" y="320351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 userDrawn="1"/>
        </p:nvCxnSpPr>
        <p:spPr>
          <a:xfrm>
            <a:off x="12" y="702482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 userDrawn="1"/>
        </p:nvCxnSpPr>
        <p:spPr>
          <a:xfrm>
            <a:off x="4151" y="1080290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 userDrawn="1"/>
        </p:nvCxnSpPr>
        <p:spPr>
          <a:xfrm>
            <a:off x="532" y="878626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 userDrawn="1"/>
        </p:nvCxnSpPr>
        <p:spPr>
          <a:xfrm>
            <a:off x="-4346" y="1263168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 userDrawn="1"/>
        </p:nvCxnSpPr>
        <p:spPr>
          <a:xfrm>
            <a:off x="-208" y="1640976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 userDrawn="1"/>
        </p:nvCxnSpPr>
        <p:spPr>
          <a:xfrm>
            <a:off x="-3826" y="1454231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 userDrawn="1"/>
        </p:nvCxnSpPr>
        <p:spPr>
          <a:xfrm>
            <a:off x="-3826" y="1836362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 userDrawn="1"/>
        </p:nvCxnSpPr>
        <p:spPr>
          <a:xfrm>
            <a:off x="312" y="2214170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 userDrawn="1"/>
        </p:nvCxnSpPr>
        <p:spPr>
          <a:xfrm>
            <a:off x="-3306" y="2012506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 userDrawn="1"/>
        </p:nvCxnSpPr>
        <p:spPr>
          <a:xfrm>
            <a:off x="7169" y="2400144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 userDrawn="1"/>
        </p:nvCxnSpPr>
        <p:spPr>
          <a:xfrm>
            <a:off x="3631" y="2777952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 userDrawn="1"/>
        </p:nvCxnSpPr>
        <p:spPr>
          <a:xfrm>
            <a:off x="12" y="2591208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 userDrawn="1"/>
        </p:nvCxnSpPr>
        <p:spPr>
          <a:xfrm>
            <a:off x="12" y="2973339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 userDrawn="1"/>
        </p:nvCxnSpPr>
        <p:spPr>
          <a:xfrm>
            <a:off x="4151" y="3351147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 userDrawn="1"/>
        </p:nvCxnSpPr>
        <p:spPr>
          <a:xfrm>
            <a:off x="532" y="3149482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5" name="Picture 1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200" y="318766"/>
            <a:ext cx="4984238" cy="1415489"/>
          </a:xfrm>
          <a:prstGeom prst="rect">
            <a:avLst/>
          </a:prstGeom>
        </p:spPr>
      </p:pic>
      <p:sp>
        <p:nvSpPr>
          <p:cNvPr id="125" name="TextBox 124"/>
          <p:cNvSpPr txBox="1"/>
          <p:nvPr userDrawn="1"/>
        </p:nvSpPr>
        <p:spPr>
          <a:xfrm>
            <a:off x="2120900" y="1676400"/>
            <a:ext cx="4894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90" dirty="0" smtClean="0">
                <a:solidFill>
                  <a:srgbClr val="008000"/>
                </a:solidFill>
              </a:rPr>
              <a:t>Insecticide Resistance Action Committee</a:t>
            </a:r>
            <a:endParaRPr lang="en-GB" sz="2000" b="1" spc="90" dirty="0">
              <a:solidFill>
                <a:srgbClr val="008000"/>
              </a:solidFill>
            </a:endParaRPr>
          </a:p>
        </p:txBody>
      </p:sp>
      <p:sp>
        <p:nvSpPr>
          <p:cNvPr id="126" name="Slide Number Placeholder 2"/>
          <p:cNvSpPr txBox="1">
            <a:spLocks/>
          </p:cNvSpPr>
          <p:nvPr userDrawn="1"/>
        </p:nvSpPr>
        <p:spPr>
          <a:xfrm>
            <a:off x="3636269" y="64102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B4A447-2462-7B48-A13D-38A44628AF2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4" name="Picture 4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3922" y="4982210"/>
            <a:ext cx="1150681" cy="114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44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972" y="4982136"/>
            <a:ext cx="1150298" cy="115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47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923" y="4996105"/>
            <a:ext cx="1151784" cy="114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43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7271" y="4994090"/>
            <a:ext cx="1148133" cy="115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46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602" y="4995615"/>
            <a:ext cx="1150297" cy="114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30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51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49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8000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  <a:lvl2pPr>
              <a:defRPr>
                <a:solidFill>
                  <a:srgbClr val="4B4BFA"/>
                </a:solidFill>
              </a:defRPr>
            </a:lvl2pPr>
            <a:lvl3pPr>
              <a:defRPr>
                <a:solidFill>
                  <a:srgbClr val="4B4BFA"/>
                </a:solidFill>
              </a:defRPr>
            </a:lvl3pPr>
            <a:lvl4pPr>
              <a:defRPr>
                <a:solidFill>
                  <a:srgbClr val="4B4BFA"/>
                </a:solidFill>
              </a:defRPr>
            </a:lvl4pPr>
            <a:lvl5pPr>
              <a:defRPr>
                <a:solidFill>
                  <a:srgbClr val="4B4BFA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5" name="Slide Number Placeholder 2"/>
          <p:cNvSpPr txBox="1">
            <a:spLocks/>
          </p:cNvSpPr>
          <p:nvPr userDrawn="1"/>
        </p:nvSpPr>
        <p:spPr>
          <a:xfrm>
            <a:off x="3636269" y="64102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B4A447-2462-7B48-A13D-38A44628AF2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34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254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91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58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3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9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08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01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331" y="3482402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69" y="3860210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51" y="3673466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51" y="4055597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89" y="4433405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71" y="4231740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-508" y="4616282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31" y="4994090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" y="4807345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" y="5189476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51" y="5567284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2" y="5365620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008" y="5753259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146" y="6131067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528" y="5944322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528" y="6326453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666" y="6704261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047" y="6502597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-508" y="85725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31" y="463533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" y="276788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2" y="658919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51" y="1036727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2" y="835063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-4346" y="1219605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-208" y="1597413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-3826" y="1410668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-3826" y="1792799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2" y="2170607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-3306" y="1968943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69" y="2356581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31" y="2734389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2" y="2547645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2" y="2929776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151" y="3307584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32" y="3105919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331" y="3572641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469" y="3950449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851" y="3763705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51" y="4145836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989" y="4523644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371" y="4321979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-508" y="4706521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631" y="5084329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2" y="4897584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2" y="5279715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51" y="5657523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32" y="5455859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008" y="5843498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5146" y="6221306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1528" y="6034561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1528" y="6416692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5666" y="6794500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2047" y="6592836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-508" y="175964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631" y="553772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2" y="367027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2" y="749158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151" y="1126966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32" y="925302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-4346" y="1309844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-208" y="1687652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-3826" y="1500907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-3826" y="1883038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12" y="2260846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-3306" y="2059182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169" y="2446820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631" y="2824628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2" y="2637884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" y="3020015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151" y="3397823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32" y="3196158"/>
            <a:ext cx="301834" cy="0"/>
          </a:xfrm>
          <a:prstGeom prst="line">
            <a:avLst/>
          </a:prstGeom>
          <a:ln w="635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331" y="3525965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469" y="3903773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851" y="3717029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851" y="4099160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989" y="4476968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371" y="4275303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-508" y="4659845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631" y="5037653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2" y="4850908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2" y="5233039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151" y="5610847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32" y="5409183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1008" y="5796822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5146" y="6174630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1528" y="5987885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1528" y="6370016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5666" y="6747824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2047" y="6546160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-508" y="129288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631" y="507096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2" y="320351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2" y="702482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151" y="1080290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32" y="878626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-4346" y="1263168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-208" y="1640976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-3826" y="1454231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-3826" y="1836362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12" y="2214170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-3306" y="2012506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7169" y="2400144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631" y="2777952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2" y="2591208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2" y="2973339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151" y="3351147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32" y="3149482"/>
            <a:ext cx="301834" cy="0"/>
          </a:xfrm>
          <a:prstGeom prst="line">
            <a:avLst/>
          </a:prstGeom>
          <a:ln w="6350">
            <a:solidFill>
              <a:srgbClr val="0AB4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Slide Number Placeholder 2"/>
          <p:cNvSpPr txBox="1">
            <a:spLocks/>
          </p:cNvSpPr>
          <p:nvPr/>
        </p:nvSpPr>
        <p:spPr>
          <a:xfrm>
            <a:off x="3636269" y="64102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B4A447-2462-7B48-A13D-38A44628AF2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332" y="6600264"/>
            <a:ext cx="694267" cy="19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0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lang="en-GB" sz="3200" kern="1200" dirty="0" smtClean="0">
          <a:solidFill>
            <a:srgbClr val="008000"/>
          </a:solidFill>
          <a:latin typeface="Arial Rounded MT Bold"/>
          <a:ea typeface="+mj-ea"/>
          <a:cs typeface="Arial Rounded MT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GB" sz="3200" kern="1200" dirty="0" smtClean="0">
          <a:solidFill>
            <a:srgbClr val="008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en-GB" sz="2800" kern="1200" dirty="0" smtClean="0">
          <a:solidFill>
            <a:srgbClr val="4B4BF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en-GB" sz="2400" kern="1200" dirty="0" smtClean="0">
          <a:solidFill>
            <a:srgbClr val="4B4BF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en-GB" sz="2000" kern="1200" dirty="0" smtClean="0">
          <a:solidFill>
            <a:srgbClr val="4B4BF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GB" sz="2000" kern="1200" dirty="0" smtClean="0">
          <a:solidFill>
            <a:srgbClr val="4B4BF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ac-online.org/about/irac/" TargetMode="Externa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jpeg"/><Relationship Id="rId16" Type="http://schemas.openxmlformats.org/officeDocument/2006/relationships/image" Target="../media/image37.png"/><Relationship Id="rId17" Type="http://schemas.openxmlformats.org/officeDocument/2006/relationships/image" Target="../media/image38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jpeg"/><Relationship Id="rId7" Type="http://schemas.openxmlformats.org/officeDocument/2006/relationships/image" Target="../media/image32.png"/><Relationship Id="rId8" Type="http://schemas.openxmlformats.org/officeDocument/2006/relationships/oleObject" Target="../embeddings/oleObject1.bin"/><Relationship Id="rId9" Type="http://schemas.openxmlformats.org/officeDocument/2006/relationships/image" Target="../media/image26.png"/><Relationship Id="rId10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123435"/>
            <a:ext cx="7943850" cy="975493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Are there any transferable lessons for Insecticide Resistance Management between Agriculture and Vector Control?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4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Available </a:t>
            </a:r>
            <a:r>
              <a:rPr lang="en-GB" dirty="0"/>
              <a:t>insecticidal tools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Agrochemical plus non-crop market ca. $54 Billion</a:t>
            </a:r>
          </a:p>
          <a:p>
            <a:r>
              <a:rPr lang="en-GB" dirty="0" smtClean="0"/>
              <a:t>Vector Control market &lt;$1 Billion</a:t>
            </a:r>
            <a:endParaRPr lang="en-GB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23602962"/>
              </p:ext>
            </p:extLst>
          </p:nvPr>
        </p:nvGraphicFramePr>
        <p:xfrm>
          <a:off x="923925" y="3438524"/>
          <a:ext cx="6734175" cy="322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563" y="6667579"/>
            <a:ext cx="57937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201633" indent="-201633" defTabSz="868450" eaLnBrk="0" hangingPunct="0">
              <a:spcAft>
                <a:spcPts val="213"/>
              </a:spcAft>
              <a:tabLst>
                <a:tab pos="201633" algn="l"/>
              </a:tabLst>
            </a:pPr>
            <a:r>
              <a:rPr lang="en-US" sz="1200" dirty="0"/>
              <a:t>Source:  Phillips McDougall report </a:t>
            </a:r>
            <a:r>
              <a:rPr lang="en-US" sz="1200" dirty="0" smtClean="0"/>
              <a:t>2013.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169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Available </a:t>
            </a:r>
            <a:r>
              <a:rPr lang="en-GB" dirty="0"/>
              <a:t>insecticidal </a:t>
            </a:r>
            <a:r>
              <a:rPr lang="en-GB" dirty="0" smtClean="0"/>
              <a:t>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Relatively small size of Vector Control market has made investment in novel insecticide development historically unattractive </a:t>
            </a:r>
          </a:p>
          <a:p>
            <a:r>
              <a:rPr lang="en-GB" sz="3000" dirty="0" smtClean="0"/>
              <a:t>Regulatory pressure on broad spectrum and persistent insecticides limits opportunity for insecticides with both agricultural and vector control utility</a:t>
            </a:r>
          </a:p>
          <a:p>
            <a:pPr lvl="1"/>
            <a:r>
              <a:rPr lang="en-GB" dirty="0" smtClean="0"/>
              <a:t>No novel commercialised </a:t>
            </a:r>
            <a:r>
              <a:rPr lang="en-GB" dirty="0" err="1" smtClean="0"/>
              <a:t>MoA</a:t>
            </a:r>
            <a:r>
              <a:rPr lang="en-GB" dirty="0" smtClean="0"/>
              <a:t> for                   vector control since pyrethroids</a:t>
            </a:r>
            <a:endParaRPr lang="en-GB" dirty="0"/>
          </a:p>
        </p:txBody>
      </p:sp>
      <p:pic>
        <p:nvPicPr>
          <p:cNvPr id="4" name="Picture 2" descr="O:\R&amp;T 43\_L&amp;G Controls Research\Vector &amp; PPM\IVCC New a.i\Photos\Looking scientific 2014\DSCN517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949" y="4727718"/>
            <a:ext cx="2400301" cy="180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04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Available insecticidal tools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640509"/>
              </p:ext>
            </p:extLst>
          </p:nvPr>
        </p:nvGraphicFramePr>
        <p:xfrm>
          <a:off x="182301" y="1454552"/>
          <a:ext cx="9704388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34051" y="6212183"/>
            <a:ext cx="74655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Data from GT Brooks 1974, RL Metcalf 1980, W. Klassen 1995 Philips McDougal, 2003, CropLife </a:t>
            </a:r>
            <a:r>
              <a:rPr lang="en-US" sz="1400" dirty="0" smtClean="0"/>
              <a:t>2011</a:t>
            </a:r>
            <a:endParaRPr lang="en-US" sz="14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00" y="5842851"/>
            <a:ext cx="7899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Success rate = number of cpds that need to be screened for each product found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583820" y="2382456"/>
            <a:ext cx="594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689725" y="247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176531" y="1905000"/>
            <a:ext cx="1749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Success rate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745620" y="2237774"/>
            <a:ext cx="1238950" cy="14005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129740" y="3064397"/>
            <a:ext cx="210659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Number of US &amp; EU Research-based Companies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7" idx="2"/>
          </p:cNvCxnSpPr>
          <p:nvPr/>
        </p:nvCxnSpPr>
        <p:spPr bwMode="auto">
          <a:xfrm>
            <a:off x="5880857" y="2751788"/>
            <a:ext cx="207427" cy="3126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8479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 </a:t>
            </a:r>
            <a:r>
              <a:rPr lang="en-GB" dirty="0"/>
              <a:t>making </a:t>
            </a:r>
            <a:r>
              <a:rPr lang="en-GB" dirty="0" smtClean="0"/>
              <a:t>processes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Crop Protection:</a:t>
            </a:r>
          </a:p>
          <a:p>
            <a:r>
              <a:rPr lang="en-GB" dirty="0" smtClean="0"/>
              <a:t>Insecticide purchase based on cost benefit analysis, return on investment</a:t>
            </a:r>
          </a:p>
          <a:p>
            <a:r>
              <a:rPr lang="en-GB" dirty="0" smtClean="0"/>
              <a:t>Many growers, each including a variety of factors in their analysis</a:t>
            </a:r>
          </a:p>
          <a:p>
            <a:pPr lvl="1"/>
            <a:r>
              <a:rPr lang="en-GB" dirty="0" smtClean="0"/>
              <a:t>Making room for many different products</a:t>
            </a:r>
          </a:p>
          <a:p>
            <a:pPr lvl="1"/>
            <a:endParaRPr lang="en-GB" dirty="0" smtClean="0"/>
          </a:p>
          <a:p>
            <a:pPr marL="457200" lvl="1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Competitive market</a:t>
            </a:r>
          </a:p>
          <a:p>
            <a:pPr lvl="1"/>
            <a:endParaRPr lang="en-GB" dirty="0"/>
          </a:p>
          <a:p>
            <a:r>
              <a:rPr lang="en-GB" dirty="0" smtClean="0"/>
              <a:t>Incentivises innovation and product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07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 </a:t>
            </a:r>
            <a:r>
              <a:rPr lang="en-GB" dirty="0"/>
              <a:t>making </a:t>
            </a:r>
            <a:r>
              <a:rPr lang="en-GB" dirty="0" smtClean="0"/>
              <a:t>processes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Crop Protection:</a:t>
            </a:r>
          </a:p>
          <a:p>
            <a:r>
              <a:rPr lang="en-GB" dirty="0" smtClean="0"/>
              <a:t>Decision to implement IRM also a cost benefit analysis</a:t>
            </a:r>
          </a:p>
          <a:p>
            <a:pPr lvl="1"/>
            <a:r>
              <a:rPr lang="en-GB" dirty="0" smtClean="0"/>
              <a:t>Looking at the financial implications of insecticide resistance development on future crops</a:t>
            </a:r>
          </a:p>
        </p:txBody>
      </p:sp>
      <p:pic>
        <p:nvPicPr>
          <p:cNvPr id="10243" name="Picture 3" descr="C:\Users\hoppema1\AppData\Local\Microsoft\Windows\Temporary Internet Files\Content.IE5\LN1LE0LF\MC90038327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913777"/>
            <a:ext cx="2507056" cy="279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6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 </a:t>
            </a:r>
            <a:r>
              <a:rPr lang="en-GB" dirty="0"/>
              <a:t>making </a:t>
            </a:r>
            <a:r>
              <a:rPr lang="en-GB" dirty="0" smtClean="0"/>
              <a:t>processes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Vector Control:</a:t>
            </a:r>
          </a:p>
          <a:p>
            <a:r>
              <a:rPr lang="en-GB" dirty="0" smtClean="0"/>
              <a:t>Insecticide product choice based on analysis of impact, and how much money is available, not how much can be made</a:t>
            </a:r>
          </a:p>
          <a:p>
            <a:r>
              <a:rPr lang="en-GB" dirty="0" smtClean="0"/>
              <a:t>influenced by third parties, donors, etc.</a:t>
            </a:r>
          </a:p>
          <a:p>
            <a:r>
              <a:rPr lang="en-GB" dirty="0" smtClean="0"/>
              <a:t>Often tender based, smaller number of vendors and purchasers </a:t>
            </a:r>
          </a:p>
          <a:p>
            <a:pPr lvl="1"/>
            <a:r>
              <a:rPr lang="en-GB" dirty="0" smtClean="0"/>
              <a:t>Encourages similarity in products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Leads to less than perfect market</a:t>
            </a:r>
          </a:p>
          <a:p>
            <a:pPr lvl="1"/>
            <a:endParaRPr lang="en-GB" dirty="0"/>
          </a:p>
          <a:p>
            <a:r>
              <a:rPr lang="en-GB" dirty="0" smtClean="0"/>
              <a:t>Disincentives innovation and product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70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 </a:t>
            </a:r>
            <a:r>
              <a:rPr lang="en-GB" dirty="0"/>
              <a:t>making </a:t>
            </a:r>
            <a:r>
              <a:rPr lang="en-GB" dirty="0" smtClean="0"/>
              <a:t>processes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Vector Control:</a:t>
            </a:r>
          </a:p>
          <a:p>
            <a:r>
              <a:rPr lang="en-GB" dirty="0" smtClean="0"/>
              <a:t>Decisions to implement IRM are complicated </a:t>
            </a:r>
            <a:r>
              <a:rPr lang="en-GB" dirty="0"/>
              <a:t>by the need to protect the greatest proportion of the human population from vector borne </a:t>
            </a:r>
            <a:r>
              <a:rPr lang="en-GB" dirty="0" smtClean="0"/>
              <a:t>disease</a:t>
            </a:r>
          </a:p>
          <a:p>
            <a:pPr lvl="1"/>
            <a:r>
              <a:rPr lang="en-GB" dirty="0" smtClean="0"/>
              <a:t>This </a:t>
            </a:r>
            <a:r>
              <a:rPr lang="en-GB" dirty="0"/>
              <a:t>short term imperative is not necessarily compatible with longer term IRM.</a:t>
            </a:r>
          </a:p>
        </p:txBody>
      </p:sp>
      <p:pic>
        <p:nvPicPr>
          <p:cNvPr id="11266" name="Picture 2" descr="C:\Users\hoppema1\AppData\Local\Microsoft\Windows\Temporary Internet Files\Content.IE5\XT5CIMO6\MC90034692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333" y="5370957"/>
            <a:ext cx="1862633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6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Lessons…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06729" y="2209800"/>
            <a:ext cx="8241231" cy="4599223"/>
            <a:chOff x="468774" y="1845197"/>
            <a:chExt cx="8241231" cy="4525963"/>
          </a:xfrm>
        </p:grpSpPr>
        <p:graphicFrame>
          <p:nvGraphicFramePr>
            <p:cNvPr id="7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05463534"/>
                </p:ext>
              </p:extLst>
            </p:nvPr>
          </p:nvGraphicFramePr>
          <p:xfrm>
            <a:off x="468774" y="1845197"/>
            <a:ext cx="8229600" cy="4525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3810805" y="3411643"/>
              <a:ext cx="1128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Permethrin</a:t>
              </a:r>
              <a:endParaRPr lang="en-US" sz="1600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75134" y="3307344"/>
              <a:ext cx="9348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Spinosad</a:t>
              </a:r>
              <a:endParaRPr lang="en-US" sz="1600" dirty="0" smtClean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45173" y="4648119"/>
              <a:ext cx="11940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Chlorpyrifos</a:t>
              </a:r>
              <a:endParaRPr lang="en-US" sz="16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10705" y="4266720"/>
              <a:ext cx="10920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Profenofos</a:t>
              </a:r>
              <a:endParaRPr lang="en-US" sz="1600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02746" y="2488551"/>
              <a:ext cx="1226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Imidacloprid</a:t>
              </a:r>
              <a:endParaRPr lang="en-US" sz="1600" dirty="0" smtClean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8127271" y="3750991"/>
              <a:ext cx="114697" cy="532606"/>
            </a:xfrm>
            <a:prstGeom prst="straightConnector1">
              <a:avLst/>
            </a:prstGeom>
            <a:ln w="19050">
              <a:solidFill>
                <a:srgbClr val="D6009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6679074" y="3483497"/>
              <a:ext cx="1600200" cy="30480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267276" y="2835797"/>
              <a:ext cx="1083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Abamectin</a:t>
              </a:r>
              <a:endParaRPr lang="en-US" sz="1600" dirty="0" smtClean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>
              <a:off x="6298074" y="3712097"/>
              <a:ext cx="1066800" cy="7620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501417" y="2135769"/>
              <a:ext cx="1291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Deltamethrin</a:t>
              </a:r>
              <a:endParaRPr lang="en-US" sz="1600" dirty="0" smtClean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5802774" y="2530997"/>
              <a:ext cx="190500" cy="609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295573" y="5210574"/>
            <a:ext cx="1743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effectLst/>
              </a:rPr>
              <a:t>Chlorantraniliprole</a:t>
            </a:r>
            <a:endParaRPr lang="en-US" sz="1600" dirty="0" smtClean="0"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670" y="1541802"/>
            <a:ext cx="845130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8000"/>
                </a:solidFill>
              </a:rPr>
              <a:t>Resistance </a:t>
            </a:r>
            <a:r>
              <a:rPr lang="en-US" sz="2800" dirty="0" smtClean="0">
                <a:solidFill>
                  <a:srgbClr val="008000"/>
                </a:solidFill>
              </a:rPr>
              <a:t>can, </a:t>
            </a:r>
            <a:r>
              <a:rPr lang="en-US" sz="2800" dirty="0">
                <a:solidFill>
                  <a:srgbClr val="008000"/>
                </a:solidFill>
              </a:rPr>
              <a:t>and </a:t>
            </a:r>
            <a:r>
              <a:rPr lang="en-US" sz="2800" dirty="0" smtClean="0">
                <a:solidFill>
                  <a:srgbClr val="008000"/>
                </a:solidFill>
              </a:rPr>
              <a:t>will, eventually develop </a:t>
            </a:r>
            <a:r>
              <a:rPr lang="en-US" sz="2800" dirty="0">
                <a:solidFill>
                  <a:srgbClr val="008000"/>
                </a:solidFill>
              </a:rPr>
              <a:t>to any insecticide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33811" y="2486605"/>
            <a:ext cx="3198249" cy="1200329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Cases of Resistance During the First 14 Years Following  Launch</a:t>
            </a:r>
          </a:p>
        </p:txBody>
      </p:sp>
    </p:spTree>
    <p:extLst>
      <p:ext uri="{BB962C8B-B14F-4D97-AF65-F5344CB8AC3E}">
        <p14:creationId xmlns:p14="http://schemas.microsoft.com/office/powerpoint/2010/main" val="399311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</a:t>
            </a:r>
            <a:r>
              <a:rPr lang="en-GB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GB" sz="3200" dirty="0">
                <a:solidFill>
                  <a:srgbClr val="008000"/>
                </a:solidFill>
              </a:rPr>
              <a:t>There is still an agricultural insecticide market</a:t>
            </a:r>
          </a:p>
          <a:p>
            <a:pPr lvl="1"/>
            <a:r>
              <a:rPr lang="en-GB" dirty="0" smtClean="0"/>
              <a:t>Whilst </a:t>
            </a:r>
            <a:r>
              <a:rPr lang="en-GB" dirty="0"/>
              <a:t>IRM has had limited success in preventing resistance development, it is successful at managing resistance once it has arisen in a pest population and prolonging the useful life of that insecticide </a:t>
            </a:r>
            <a:r>
              <a:rPr lang="en-GB" dirty="0" smtClean="0"/>
              <a:t>class</a:t>
            </a:r>
          </a:p>
        </p:txBody>
      </p:sp>
      <p:pic>
        <p:nvPicPr>
          <p:cNvPr id="12290" name="Picture 2" descr="C:\Users\hoppema1\AppData\Local\Microsoft\Windows\Temporary Internet Files\Content.IE5\Y7OK2HL9\MP9004484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4255963"/>
            <a:ext cx="3324224" cy="220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7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</a:t>
            </a:r>
            <a:r>
              <a:rPr lang="en-GB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How </a:t>
            </a:r>
            <a:r>
              <a:rPr lang="en-GB" dirty="0" smtClean="0"/>
              <a:t>has the </a:t>
            </a:r>
            <a:r>
              <a:rPr lang="en-GB" dirty="0"/>
              <a:t>effective use of insecticides </a:t>
            </a:r>
            <a:r>
              <a:rPr lang="en-GB" dirty="0" smtClean="0"/>
              <a:t>been </a:t>
            </a:r>
            <a:r>
              <a:rPr lang="en-GB" dirty="0"/>
              <a:t>sustained, despite insecticide resistance </a:t>
            </a:r>
            <a:r>
              <a:rPr lang="en-GB" dirty="0" smtClean="0"/>
              <a:t>development in agriculture?</a:t>
            </a:r>
            <a:endParaRPr lang="en-GB" dirty="0"/>
          </a:p>
          <a:p>
            <a:pPr lvl="1"/>
            <a:r>
              <a:rPr lang="en-GB" dirty="0" smtClean="0"/>
              <a:t>Integrated </a:t>
            </a:r>
            <a:r>
              <a:rPr lang="en-GB" dirty="0"/>
              <a:t>Pest Management (</a:t>
            </a:r>
            <a:r>
              <a:rPr lang="en-GB" dirty="0" smtClean="0"/>
              <a:t>IPM)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GB" dirty="0" smtClean="0"/>
              <a:t>IRM built into product label</a:t>
            </a:r>
          </a:p>
          <a:p>
            <a:pPr lvl="1"/>
            <a:r>
              <a:rPr lang="en-GB" dirty="0" smtClean="0"/>
              <a:t>rotation </a:t>
            </a:r>
            <a:r>
              <a:rPr lang="en-GB" dirty="0"/>
              <a:t>of insecticide </a:t>
            </a:r>
            <a:r>
              <a:rPr lang="en-GB" dirty="0" smtClean="0"/>
              <a:t>classes, etc.</a:t>
            </a:r>
          </a:p>
          <a:p>
            <a:pPr lvl="1"/>
            <a:r>
              <a:rPr lang="en-GB" dirty="0" smtClean="0"/>
              <a:t>“</a:t>
            </a:r>
            <a:r>
              <a:rPr lang="en-GB" dirty="0"/>
              <a:t>spray windows</a:t>
            </a:r>
            <a:r>
              <a:rPr lang="en-GB" dirty="0" smtClean="0"/>
              <a:t>” </a:t>
            </a:r>
          </a:p>
          <a:p>
            <a:pPr lvl="1"/>
            <a:r>
              <a:rPr lang="en-GB" dirty="0" smtClean="0"/>
              <a:t>untreated </a:t>
            </a:r>
            <a:r>
              <a:rPr lang="en-GB" dirty="0" err="1"/>
              <a:t>refugia</a:t>
            </a:r>
            <a:r>
              <a:rPr lang="en-GB" dirty="0"/>
              <a:t>  </a:t>
            </a:r>
            <a:endParaRPr lang="en-GB" dirty="0" smtClean="0"/>
          </a:p>
          <a:p>
            <a:pPr lvl="1"/>
            <a:r>
              <a:rPr lang="en-GB" dirty="0" smtClean="0"/>
              <a:t>development </a:t>
            </a:r>
            <a:r>
              <a:rPr lang="en-GB" dirty="0"/>
              <a:t>and introduction of novel insecticide </a:t>
            </a:r>
            <a:r>
              <a:rPr lang="en-GB" dirty="0" smtClean="0"/>
              <a:t>classes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1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IRAC?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zh-CN" dirty="0">
                <a:ea typeface="宋体" pitchFamily="2" charset="-122"/>
              </a:rPr>
              <a:t>Insecticide Resistance Action Committee (IRAC)</a:t>
            </a:r>
          </a:p>
          <a:p>
            <a:pPr lvl="1"/>
            <a:r>
              <a:rPr lang="en-GB" altLang="zh-CN" dirty="0">
                <a:ea typeface="宋体" pitchFamily="2" charset="-122"/>
              </a:rPr>
              <a:t>Specialist technical group of the agrochemical industry association </a:t>
            </a:r>
            <a:r>
              <a:rPr lang="en-GB" altLang="zh-CN" dirty="0" err="1">
                <a:ea typeface="宋体" pitchFamily="2" charset="-122"/>
              </a:rPr>
              <a:t>CropLife</a:t>
            </a:r>
            <a:r>
              <a:rPr lang="en-GB" altLang="zh-CN" dirty="0">
                <a:ea typeface="宋体" pitchFamily="2" charset="-122"/>
              </a:rPr>
              <a:t> International</a:t>
            </a:r>
          </a:p>
          <a:p>
            <a:pPr lvl="1"/>
            <a:r>
              <a:rPr lang="en-GB" altLang="zh-CN" dirty="0" smtClean="0">
                <a:ea typeface="宋体" pitchFamily="2" charset="-122"/>
              </a:rPr>
              <a:t>Formed </a:t>
            </a:r>
            <a:r>
              <a:rPr lang="en-GB" altLang="zh-CN" dirty="0">
                <a:ea typeface="宋体" pitchFamily="2" charset="-122"/>
              </a:rPr>
              <a:t>in 1984</a:t>
            </a:r>
          </a:p>
          <a:p>
            <a:pPr lvl="1"/>
            <a:r>
              <a:rPr lang="de-CH" altLang="zh-CN" dirty="0" smtClean="0">
                <a:ea typeface="宋体" pitchFamily="2" charset="-122"/>
              </a:rPr>
              <a:t>Provides </a:t>
            </a:r>
            <a:r>
              <a:rPr lang="de-CH" altLang="zh-CN" dirty="0">
                <a:ea typeface="宋体" pitchFamily="2" charset="-122"/>
              </a:rPr>
              <a:t>a coordinated industry  response to the development of resistance in insect and mite </a:t>
            </a:r>
            <a:r>
              <a:rPr lang="de-CH" altLang="zh-CN" dirty="0" smtClean="0">
                <a:ea typeface="宋体" pitchFamily="2" charset="-122"/>
              </a:rPr>
              <a:t>pests</a:t>
            </a:r>
            <a:endParaRPr lang="de-CH" altLang="zh-CN" dirty="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GB" altLang="zh-CN" dirty="0">
                <a:ea typeface="宋体" pitchFamily="2" charset="-122"/>
              </a:rPr>
              <a:t>“Resistance Management for Sustainable Agriculture and Improved Public Health”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77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</a:t>
            </a:r>
            <a:r>
              <a:rPr lang="en-GB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Crop Protection has no silver bullet for Vector Control</a:t>
            </a:r>
          </a:p>
          <a:p>
            <a:endParaRPr lang="en-GB" dirty="0"/>
          </a:p>
          <a:p>
            <a:pPr lvl="1"/>
            <a:r>
              <a:rPr lang="en-GB" dirty="0" smtClean="0"/>
              <a:t>But there are lessons that can be                       learnt from their comparison…</a:t>
            </a:r>
            <a:endParaRPr lang="en-GB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7475" y="2776526"/>
            <a:ext cx="2266949" cy="377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598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</a:t>
            </a:r>
            <a:r>
              <a:rPr lang="en-GB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Integrated approach:</a:t>
            </a:r>
          </a:p>
          <a:p>
            <a:pPr lvl="1"/>
            <a:r>
              <a:rPr lang="en-GB" dirty="0" smtClean="0"/>
              <a:t>Integrated Vector Management (IVM)</a:t>
            </a:r>
            <a:r>
              <a:rPr lang="en-GB" dirty="0"/>
              <a:t> </a:t>
            </a:r>
            <a:r>
              <a:rPr lang="en-GB" dirty="0" smtClean="0"/>
              <a:t>is key, both to Vector Control, and IRM</a:t>
            </a:r>
          </a:p>
          <a:p>
            <a:pPr lvl="2"/>
            <a:r>
              <a:rPr lang="en-GB" dirty="0"/>
              <a:t>Any activities that reduce the adult mosquito population, without recourse to adulticides, will help to reduce the selection pressure for insecticide resistance </a:t>
            </a:r>
            <a:r>
              <a:rPr lang="en-GB" dirty="0" smtClean="0"/>
              <a:t>development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43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</a:t>
            </a:r>
            <a:r>
              <a:rPr lang="en-GB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1838" cy="4525963"/>
          </a:xfrm>
        </p:spPr>
        <p:txBody>
          <a:bodyPr/>
          <a:lstStyle/>
          <a:p>
            <a:r>
              <a:rPr lang="en-GB" dirty="0" smtClean="0"/>
              <a:t>Several sources of information on best practice IRM in Vector Control</a:t>
            </a:r>
          </a:p>
          <a:p>
            <a:pPr lvl="1"/>
            <a:r>
              <a:rPr lang="en-GB" dirty="0" smtClean="0"/>
              <a:t>Mixtures</a:t>
            </a:r>
          </a:p>
          <a:p>
            <a:pPr lvl="1"/>
            <a:r>
              <a:rPr lang="en-GB" dirty="0" smtClean="0"/>
              <a:t>Rotations</a:t>
            </a:r>
          </a:p>
          <a:p>
            <a:pPr lvl="1"/>
            <a:r>
              <a:rPr lang="en-GB" dirty="0" smtClean="0"/>
              <a:t>Mosaics</a:t>
            </a:r>
          </a:p>
          <a:p>
            <a:pPr lvl="1"/>
            <a:r>
              <a:rPr lang="en-GB" dirty="0" smtClean="0"/>
              <a:t>Etc.</a:t>
            </a:r>
            <a:endParaRPr lang="en-GB" dirty="0"/>
          </a:p>
        </p:txBody>
      </p:sp>
      <p:pic>
        <p:nvPicPr>
          <p:cNvPr id="4" name="Picture 3" descr="IRAC 2010.pdf - Adobe Reader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8467" y="4186210"/>
            <a:ext cx="1428333" cy="2162203"/>
          </a:xfrm>
          <a:prstGeom prst="rect">
            <a:avLst/>
          </a:prstGeom>
        </p:spPr>
      </p:pic>
      <p:pic>
        <p:nvPicPr>
          <p:cNvPr id="14338" name="Picture 2" descr="http://www.who.int/entity/malaria/publications/atoz/9789241564472_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2193925"/>
            <a:ext cx="14287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irac-online.org/content/uploads/Slice-1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25" y="4795849"/>
            <a:ext cx="26479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irac-online.org/content/uploads/IRAC-MoA-Ap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1725" y="4643437"/>
            <a:ext cx="26479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9725" y="2646842"/>
            <a:ext cx="3409950" cy="254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GB" sz="2800" dirty="0" smtClean="0">
                <a:solidFill>
                  <a:srgbClr val="4B4BFA"/>
                </a:solidFill>
              </a:rPr>
              <a:t>Monitoring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GB" sz="2800" dirty="0" smtClean="0">
                <a:solidFill>
                  <a:srgbClr val="4B4BFA"/>
                </a:solidFill>
              </a:rPr>
              <a:t>Source </a:t>
            </a:r>
            <a:r>
              <a:rPr lang="en-GB" sz="2800" dirty="0">
                <a:solidFill>
                  <a:srgbClr val="4B4BFA"/>
                </a:solidFill>
              </a:rPr>
              <a:t>reduction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GB" sz="2800" dirty="0">
                <a:solidFill>
                  <a:srgbClr val="4B4BFA"/>
                </a:solidFill>
              </a:rPr>
              <a:t>Education and training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09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</a:t>
            </a:r>
            <a:r>
              <a:rPr lang="en-GB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Unlike Crop Protection, the Vector Control adulticide market is not conducive to product innovation </a:t>
            </a:r>
            <a:r>
              <a:rPr lang="en-GB" dirty="0" smtClean="0">
                <a:sym typeface="Wingdings" panose="05000000000000000000" pitchFamily="2" charset="2"/>
              </a:rPr>
              <a:t>fewer products for IRM</a:t>
            </a:r>
            <a:endParaRPr lang="en-GB" dirty="0" smtClean="0"/>
          </a:p>
          <a:p>
            <a:pPr lvl="1"/>
            <a:r>
              <a:rPr lang="en-GB" dirty="0" smtClean="0"/>
              <a:t>Relatively small size, vs cost of development of novel mosquito adulticide</a:t>
            </a:r>
          </a:p>
          <a:p>
            <a:pPr lvl="1"/>
            <a:r>
              <a:rPr lang="en-GB" dirty="0" smtClean="0"/>
              <a:t>Tender business encourages development of products that “satisfy” not “excel”</a:t>
            </a:r>
          </a:p>
          <a:p>
            <a:pPr lvl="1"/>
            <a:r>
              <a:rPr lang="en-GB" dirty="0" smtClean="0"/>
              <a:t>Entrance to regulated market through “equivalence” destroys motivation to invest in innovation</a:t>
            </a:r>
          </a:p>
          <a:p>
            <a:endParaRPr lang="en-GB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96247543"/>
              </p:ext>
            </p:extLst>
          </p:nvPr>
        </p:nvGraphicFramePr>
        <p:xfrm>
          <a:off x="5800724" y="0"/>
          <a:ext cx="3343276" cy="173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480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</a:t>
            </a:r>
            <a:r>
              <a:rPr lang="en-GB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 advantage for IRM </a:t>
            </a:r>
            <a:r>
              <a:rPr lang="en-GB" dirty="0"/>
              <a:t>in Vector </a:t>
            </a:r>
            <a:r>
              <a:rPr lang="en-GB" dirty="0" smtClean="0"/>
              <a:t>Control? </a:t>
            </a:r>
          </a:p>
          <a:p>
            <a:pPr lvl="1"/>
            <a:r>
              <a:rPr lang="en-GB" dirty="0" smtClean="0"/>
              <a:t>A </a:t>
            </a:r>
            <a:r>
              <a:rPr lang="en-GB" dirty="0"/>
              <a:t>smaller pool of Vector Control </a:t>
            </a:r>
            <a:r>
              <a:rPr lang="en-GB" dirty="0" smtClean="0"/>
              <a:t>programmes and </a:t>
            </a:r>
            <a:r>
              <a:rPr lang="en-GB" dirty="0"/>
              <a:t>a supra-regulatory quality assurance </a:t>
            </a:r>
            <a:r>
              <a:rPr lang="en-GB" dirty="0" smtClean="0"/>
              <a:t>system</a:t>
            </a:r>
          </a:p>
          <a:p>
            <a:pPr lvl="1"/>
            <a:r>
              <a:rPr lang="en-GB" dirty="0" smtClean="0"/>
              <a:t>A </a:t>
            </a:r>
            <a:r>
              <a:rPr lang="en-GB" dirty="0"/>
              <a:t>greater appreciation of the value of insecticide </a:t>
            </a:r>
            <a:r>
              <a:rPr lang="en-GB" dirty="0" smtClean="0"/>
              <a:t>susceptibility, </a:t>
            </a:r>
            <a:r>
              <a:rPr lang="en-GB" dirty="0"/>
              <a:t>through the dearth of novel </a:t>
            </a:r>
            <a:r>
              <a:rPr lang="en-GB" dirty="0" smtClean="0"/>
              <a:t>insecticides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 E</a:t>
            </a:r>
            <a:r>
              <a:rPr lang="en-GB" dirty="0" smtClean="0"/>
              <a:t>asier </a:t>
            </a:r>
            <a:r>
              <a:rPr lang="en-GB" dirty="0"/>
              <a:t>to communicate the value and principles of </a:t>
            </a:r>
            <a:r>
              <a:rPr lang="en-GB" dirty="0" smtClean="0"/>
              <a:t>IRM</a:t>
            </a:r>
          </a:p>
          <a:p>
            <a:pPr lvl="2"/>
            <a:r>
              <a:rPr lang="en-GB" dirty="0"/>
              <a:t>E</a:t>
            </a:r>
            <a:r>
              <a:rPr lang="en-GB" dirty="0" smtClean="0"/>
              <a:t>ncourage a longer term 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31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</a:t>
            </a:r>
            <a:r>
              <a:rPr lang="en-GB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</a:t>
            </a:r>
            <a:r>
              <a:rPr lang="en-GB" dirty="0" smtClean="0"/>
              <a:t>Crop Protection</a:t>
            </a:r>
            <a:r>
              <a:rPr lang="en-GB" dirty="0"/>
              <a:t>, it can be challenging to incentivise all insecticide users to follow the principles of </a:t>
            </a:r>
            <a:r>
              <a:rPr lang="en-GB" dirty="0" smtClean="0"/>
              <a:t>IRM </a:t>
            </a:r>
          </a:p>
          <a:p>
            <a:pPr lvl="1"/>
            <a:r>
              <a:rPr lang="en-GB" dirty="0" smtClean="0"/>
              <a:t>Historic pipeline of resistance busting insecticides</a:t>
            </a:r>
          </a:p>
          <a:p>
            <a:pPr lvl="1"/>
            <a:r>
              <a:rPr lang="en-GB" dirty="0" smtClean="0"/>
              <a:t>Cheap old generic products</a:t>
            </a:r>
          </a:p>
          <a:p>
            <a:pPr lvl="1"/>
            <a:r>
              <a:rPr lang="en-GB" dirty="0" smtClean="0"/>
              <a:t>Many small growers</a:t>
            </a:r>
          </a:p>
          <a:p>
            <a:pPr lvl="2"/>
            <a:r>
              <a:rPr lang="en-GB" dirty="0" smtClean="0"/>
              <a:t>Encourages short term view</a:t>
            </a:r>
          </a:p>
        </p:txBody>
      </p:sp>
      <p:pic>
        <p:nvPicPr>
          <p:cNvPr id="15363" name="Picture 3" descr="C:\Users\hoppema1\AppData\Local\Microsoft\Windows\Temporary Internet Files\Content.IE5\Y7OK2HL9\MC90028585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725318"/>
            <a:ext cx="2429713" cy="302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8900" y="5361156"/>
            <a:ext cx="2997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8000"/>
                </a:solidFill>
              </a:rPr>
              <a:t>“Spray and pray”</a:t>
            </a:r>
          </a:p>
        </p:txBody>
      </p:sp>
    </p:spTree>
    <p:extLst>
      <p:ext uri="{BB962C8B-B14F-4D97-AF65-F5344CB8AC3E}">
        <p14:creationId xmlns:p14="http://schemas.microsoft.com/office/powerpoint/2010/main" val="195079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</a:t>
            </a:r>
            <a:r>
              <a:rPr lang="en-GB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Resistance </a:t>
            </a:r>
            <a:r>
              <a:rPr lang="en-GB" dirty="0"/>
              <a:t>will eventually develop </a:t>
            </a:r>
            <a:endParaRPr lang="en-GB" dirty="0" smtClean="0"/>
          </a:p>
          <a:p>
            <a:pPr lvl="1"/>
            <a:r>
              <a:rPr lang="en-GB" dirty="0" smtClean="0"/>
              <a:t>Continual </a:t>
            </a:r>
            <a:r>
              <a:rPr lang="en-GB" dirty="0"/>
              <a:t>use </a:t>
            </a:r>
            <a:r>
              <a:rPr lang="en-GB" dirty="0" smtClean="0"/>
              <a:t>of insecticides </a:t>
            </a:r>
            <a:r>
              <a:rPr lang="en-GB" dirty="0"/>
              <a:t>from a mode of action class where susceptibility is declining, is selecting for eventual product </a:t>
            </a:r>
            <a:r>
              <a:rPr lang="en-GB" dirty="0" smtClean="0"/>
              <a:t>failure </a:t>
            </a:r>
          </a:p>
          <a:p>
            <a:pPr lvl="1"/>
            <a:r>
              <a:rPr lang="en-GB" dirty="0" smtClean="0"/>
              <a:t>Monitoring and early implementation </a:t>
            </a:r>
            <a:r>
              <a:rPr lang="en-GB" dirty="0"/>
              <a:t>of IRM can help to delay resistance development and prolong the useful life of insecticidal modes of </a:t>
            </a:r>
            <a:r>
              <a:rPr lang="en-GB" dirty="0" smtClean="0"/>
              <a:t>action 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etter still, have </a:t>
            </a:r>
            <a:r>
              <a:rPr lang="en-GB" dirty="0"/>
              <a:t>an IRM programme in place when a novel insecticide is first launched or </a:t>
            </a:r>
            <a:r>
              <a:rPr lang="en-GB" dirty="0" smtClean="0"/>
              <a:t>used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98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H="1"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Lessons</a:t>
            </a:r>
            <a:r>
              <a:rPr lang="en-GB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Susceptibility a “common good” </a:t>
            </a:r>
          </a:p>
          <a:p>
            <a:pPr lvl="1"/>
            <a:r>
              <a:rPr lang="en-GB" dirty="0" smtClean="0"/>
              <a:t>Susceptibility of a mosquito </a:t>
            </a:r>
            <a:r>
              <a:rPr lang="en-GB" dirty="0"/>
              <a:t>population to an insecticide is a “common good”; </a:t>
            </a:r>
            <a:r>
              <a:rPr lang="en-GB" dirty="0" smtClean="0"/>
              <a:t>with financial </a:t>
            </a:r>
            <a:r>
              <a:rPr lang="en-GB" dirty="0"/>
              <a:t>and utilitarian value</a:t>
            </a:r>
            <a:r>
              <a:rPr lang="en-GB" dirty="0" smtClean="0"/>
              <a:t>, freely </a:t>
            </a:r>
            <a:r>
              <a:rPr lang="en-GB" dirty="0"/>
              <a:t>available to </a:t>
            </a:r>
            <a:r>
              <a:rPr lang="en-GB" dirty="0" smtClean="0"/>
              <a:t>all</a:t>
            </a:r>
          </a:p>
          <a:p>
            <a:pPr lvl="1"/>
            <a:r>
              <a:rPr lang="en-GB" dirty="0"/>
              <a:t>Every time an insecticide application is made, </a:t>
            </a:r>
            <a:r>
              <a:rPr lang="en-GB" dirty="0" smtClean="0"/>
              <a:t>without consideration of IRM, a </a:t>
            </a:r>
            <a:r>
              <a:rPr lang="en-GB" dirty="0"/>
              <a:t>tiny part of “susceptibility” is used up. Once its gone, it can’t be </a:t>
            </a:r>
            <a:r>
              <a:rPr lang="en-GB" dirty="0" smtClean="0"/>
              <a:t>retrieved, which </a:t>
            </a:r>
            <a:r>
              <a:rPr lang="en-GB" dirty="0"/>
              <a:t>reduces the future benefits from Vector Control with that </a:t>
            </a:r>
            <a:r>
              <a:rPr lang="en-GB" dirty="0" smtClean="0"/>
              <a:t>insecticide</a:t>
            </a:r>
          </a:p>
          <a:p>
            <a:pPr lvl="1"/>
            <a:r>
              <a:rPr lang="en-GB" dirty="0"/>
              <a:t>IRM should therefore be considered when planning all Vector Control programmes, to minimise the amount of lost “susceptibility”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2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28650" y="1197872"/>
            <a:ext cx="8324849" cy="5298178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09626" y="1626411"/>
            <a:ext cx="6334124" cy="469819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81600" y="2375069"/>
            <a:ext cx="2057400" cy="13285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GB" sz="3200" kern="12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GB" sz="2800" kern="1200">
                <a:solidFill>
                  <a:srgbClr val="4B4BF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GB" sz="2400" kern="1200">
                <a:solidFill>
                  <a:srgbClr val="4B4BF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GB" sz="2000" kern="1200">
                <a:solidFill>
                  <a:srgbClr val="4B4BF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GB" sz="2000" kern="1200">
                <a:solidFill>
                  <a:srgbClr val="4B4BF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Sustainable Malaria Management - Eradication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991350" y="1902723"/>
            <a:ext cx="2057400" cy="1328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GB" sz="3200" kern="12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GB" sz="2800" kern="1200">
                <a:solidFill>
                  <a:srgbClr val="4B4BF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GB" sz="2400" kern="1200">
                <a:solidFill>
                  <a:srgbClr val="4B4BF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GB" sz="2000" kern="1200">
                <a:solidFill>
                  <a:srgbClr val="4B4BF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GB" sz="2000" kern="1200">
                <a:solidFill>
                  <a:srgbClr val="4B4BF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Vector borne disease free environment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1529" y="2029610"/>
            <a:ext cx="4265796" cy="4105274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233486" y="2511345"/>
            <a:ext cx="2057400" cy="343861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335154" y="2818059"/>
            <a:ext cx="19226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Integrated Vector Management 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4791" y="3208298"/>
            <a:ext cx="2350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Insecticide Resistance Management</a:t>
            </a:r>
            <a:endParaRPr lang="en-US" sz="2200" dirty="0"/>
          </a:p>
        </p:txBody>
      </p:sp>
      <p:sp>
        <p:nvSpPr>
          <p:cNvPr id="17" name="Rectangle 16"/>
          <p:cNvSpPr/>
          <p:nvPr/>
        </p:nvSpPr>
        <p:spPr>
          <a:xfrm>
            <a:off x="1233486" y="2492992"/>
            <a:ext cx="2057400" cy="343861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487" y="2492992"/>
            <a:ext cx="2075044" cy="345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807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  <p:bldP spid="15" grpId="0" animBg="1"/>
      <p:bldP spid="16" grpId="0" animBg="1"/>
      <p:bldP spid="8" grpId="0"/>
      <p:bldP spid="11" grpId="0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deliver more tools for IRM need to incentivise innovation – pull as well as push</a:t>
            </a:r>
          </a:p>
          <a:p>
            <a:r>
              <a:rPr lang="en-GB" dirty="0" smtClean="0"/>
              <a:t>Integrate IRM into all Vector Control programmes (IVM)</a:t>
            </a:r>
          </a:p>
          <a:p>
            <a:r>
              <a:rPr lang="en-GB" dirty="0" smtClean="0"/>
              <a:t>Have an IRM strategy in place before novel insecticides are introduced</a:t>
            </a:r>
          </a:p>
        </p:txBody>
      </p:sp>
    </p:spTree>
    <p:extLst>
      <p:ext uri="{BB962C8B-B14F-4D97-AF65-F5344CB8AC3E}">
        <p14:creationId xmlns:p14="http://schemas.microsoft.com/office/powerpoint/2010/main" val="234813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IRAC</a:t>
            </a:r>
            <a:endParaRPr lang="en-US" dirty="0"/>
          </a:p>
        </p:txBody>
      </p:sp>
      <p:pic>
        <p:nvPicPr>
          <p:cNvPr id="2050" name="Picture 2" descr="Global collaboration&lt;br /&gt;&#10;Sharing information and strategies for resistance management around the world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018" y="4362450"/>
            <a:ext cx="6892758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60743" y="59875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2013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>
            <a:off x="3943351" y="2524124"/>
            <a:ext cx="2195512" cy="30765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70651"/>
              <a:gd name="adj5" fmla="val 12500"/>
            </a:avLst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8954" y="1281111"/>
            <a:ext cx="3929063" cy="265747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48954" y="128111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1984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0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With thanks to the IRAC Public Health Team</a:t>
            </a:r>
            <a:endParaRPr lang="en-US" dirty="0"/>
          </a:p>
        </p:txBody>
      </p:sp>
      <p:pic>
        <p:nvPicPr>
          <p:cNvPr id="4" name="Picture 3" descr="bayercropscie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7797" y="3360743"/>
            <a:ext cx="1700213" cy="36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monsan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3871" y="4027393"/>
            <a:ext cx="1214437" cy="50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fm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495" y="3810551"/>
            <a:ext cx="730250" cy="21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8238" y="3740686"/>
            <a:ext cx="1049337" cy="328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278" y="3420838"/>
            <a:ext cx="9048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853852"/>
              </p:ext>
            </p:extLst>
          </p:nvPr>
        </p:nvGraphicFramePr>
        <p:xfrm>
          <a:off x="3751685" y="3398843"/>
          <a:ext cx="24701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9" name="Photo Editor Photo" r:id="rId8" imgW="3467584" imgH="352474" progId="MSPhotoEd.3">
                  <p:embed/>
                </p:oleObj>
              </mc:Choice>
              <mc:Fallback>
                <p:oleObj name="Photo Editor Photo" r:id="rId8" imgW="3467584" imgH="35247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685" y="3398843"/>
                        <a:ext cx="2470150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814718"/>
              </p:ext>
            </p:extLst>
          </p:nvPr>
        </p:nvGraphicFramePr>
        <p:xfrm>
          <a:off x="2011503" y="4616455"/>
          <a:ext cx="153511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0" name="Photo Editor Photo" r:id="rId10" imgW="1714739" imgH="237969" progId="MSPhotoEd.3">
                  <p:embed/>
                </p:oleObj>
              </mc:Choice>
              <mc:Fallback>
                <p:oleObj name="Photo Editor Photo" r:id="rId10" imgW="1714739" imgH="23796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503" y="4616455"/>
                        <a:ext cx="153511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5" descr="sumitomochemica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2258" y="3785150"/>
            <a:ext cx="1785937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9975" y="4602639"/>
            <a:ext cx="901700" cy="357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0015" y="3954567"/>
            <a:ext cx="5810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DAS_color copy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9655" y="4170591"/>
            <a:ext cx="1872208" cy="30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487" y="4098583"/>
            <a:ext cx="12827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Vestergaard_logo_cmyk_pos_deepBlack_payOff(1).jp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726" y="4621377"/>
            <a:ext cx="1584177" cy="2600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67487" y="2789488"/>
            <a:ext cx="5472608" cy="223100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869714" y="2875042"/>
            <a:ext cx="3531736" cy="36933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/>
              <a:t>IRAC </a:t>
            </a:r>
            <a:r>
              <a:rPr lang="en-GB" dirty="0" smtClean="0"/>
              <a:t>Executive </a:t>
            </a:r>
            <a:r>
              <a:rPr lang="en-GB" dirty="0"/>
              <a:t>Member Companies</a:t>
            </a:r>
          </a:p>
        </p:txBody>
      </p:sp>
    </p:spTree>
    <p:extLst>
      <p:ext uri="{BB962C8B-B14F-4D97-AF65-F5344CB8AC3E}">
        <p14:creationId xmlns:p14="http://schemas.microsoft.com/office/powerpoint/2010/main" val="340855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Insecticide Resistance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95619321"/>
              </p:ext>
            </p:extLst>
          </p:nvPr>
        </p:nvGraphicFramePr>
        <p:xfrm>
          <a:off x="1685925" y="18065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168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Crop Protection vs Vector Control</a:t>
            </a:r>
            <a:br>
              <a:rPr lang="en-GB" dirty="0" smtClean="0"/>
            </a:br>
            <a:r>
              <a:rPr lang="en-GB" dirty="0" smtClean="0"/>
              <a:t>Similarities…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0403" y="2755706"/>
            <a:ext cx="4111122" cy="232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6" y="2755706"/>
            <a:ext cx="2557555" cy="232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952625"/>
            <a:ext cx="8229600" cy="41735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800" dirty="0" smtClean="0"/>
              <a:t>The main aim is to stop the insect pests from feeding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1569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Crop Protection vs Vector Control</a:t>
            </a:r>
            <a:br>
              <a:rPr lang="en-GB" dirty="0"/>
            </a:br>
            <a:r>
              <a:rPr lang="en-GB" dirty="0"/>
              <a:t>Similarities…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41100" y="3514141"/>
            <a:ext cx="868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58763" indent="1984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519113" indent="3952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779463" indent="5921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039813" indent="7889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dirty="0">
                <a:latin typeface="+mn-lt"/>
                <a:cs typeface="+mn-cs"/>
              </a:rPr>
              <a:t>Exposure to insecticide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3051101" y="6025809"/>
            <a:ext cx="109973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58763" indent="1984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519113" indent="3952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779463" indent="5921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039813" indent="7889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dirty="0">
                <a:latin typeface="+mn-lt"/>
                <a:cs typeface="+mn-cs"/>
              </a:rPr>
              <a:t>Further exposure to </a:t>
            </a:r>
            <a:r>
              <a:rPr lang="en-GB" dirty="0" smtClean="0">
                <a:latin typeface="+mn-lt"/>
                <a:cs typeface="+mn-cs"/>
              </a:rPr>
              <a:t>the same class of </a:t>
            </a:r>
            <a:r>
              <a:rPr lang="en-GB" dirty="0">
                <a:latin typeface="+mn-lt"/>
                <a:cs typeface="+mn-cs"/>
              </a:rPr>
              <a:t>insecticide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4974566" y="2879093"/>
            <a:ext cx="9853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58763" indent="1984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519113" indent="3952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779463" indent="5921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039813" indent="7889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dirty="0" smtClean="0">
                <a:latin typeface="+mn-lt"/>
                <a:cs typeface="+mn-cs"/>
              </a:rPr>
              <a:t>Survivors reproduce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5874966" y="5308943"/>
            <a:ext cx="7794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58763" indent="1984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519113" indent="3952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779463" indent="5921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039813" indent="7889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dirty="0" smtClean="0">
                <a:latin typeface="+mn-lt"/>
                <a:cs typeface="+mn-cs"/>
              </a:rPr>
              <a:t>Survivors reproduce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6974880" y="3883459"/>
            <a:ext cx="108327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58763" indent="1984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519113" indent="3952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779463" indent="5921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039813" indent="7889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dirty="0">
                <a:latin typeface="+mn-lt"/>
                <a:cs typeface="+mn-cs"/>
              </a:rPr>
              <a:t>Further exposure to </a:t>
            </a:r>
            <a:r>
              <a:rPr lang="en-GB" dirty="0" smtClean="0">
                <a:latin typeface="+mn-lt"/>
                <a:cs typeface="+mn-cs"/>
              </a:rPr>
              <a:t>the same class of insecticide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9" name="Picture 8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2336855" y="2822551"/>
            <a:ext cx="210633" cy="313904"/>
          </a:xfrm>
          <a:prstGeom prst="rect">
            <a:avLst/>
          </a:prstGeom>
        </p:spPr>
      </p:pic>
      <p:pic>
        <p:nvPicPr>
          <p:cNvPr id="10" name="Picture 9" descr="mosquit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2094863" y="2948763"/>
            <a:ext cx="210633" cy="313904"/>
          </a:xfrm>
          <a:prstGeom prst="rect">
            <a:avLst/>
          </a:prstGeom>
        </p:spPr>
      </p:pic>
      <p:pic>
        <p:nvPicPr>
          <p:cNvPr id="11" name="Picture 10" descr="mosquit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1905152" y="3202713"/>
            <a:ext cx="210633" cy="313904"/>
          </a:xfrm>
          <a:prstGeom prst="rect">
            <a:avLst/>
          </a:prstGeom>
        </p:spPr>
      </p:pic>
      <p:pic>
        <p:nvPicPr>
          <p:cNvPr id="12" name="Picture 11" descr="mosquit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1954502" y="3496711"/>
            <a:ext cx="210633" cy="313904"/>
          </a:xfrm>
          <a:prstGeom prst="rect">
            <a:avLst/>
          </a:prstGeom>
        </p:spPr>
      </p:pic>
      <p:pic>
        <p:nvPicPr>
          <p:cNvPr id="13" name="Picture 12" descr="mosquit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2589294" y="2744260"/>
            <a:ext cx="210633" cy="313904"/>
          </a:xfrm>
          <a:prstGeom prst="rect">
            <a:avLst/>
          </a:prstGeom>
        </p:spPr>
      </p:pic>
      <p:pic>
        <p:nvPicPr>
          <p:cNvPr id="14" name="Picture 13" descr="mosquit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2239021" y="3195566"/>
            <a:ext cx="210633" cy="313904"/>
          </a:xfrm>
          <a:prstGeom prst="rect">
            <a:avLst/>
          </a:prstGeom>
        </p:spPr>
      </p:pic>
      <p:pic>
        <p:nvPicPr>
          <p:cNvPr id="15" name="Picture 14" descr="mosquit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2513628" y="3098299"/>
            <a:ext cx="210633" cy="313904"/>
          </a:xfrm>
          <a:prstGeom prst="rect">
            <a:avLst/>
          </a:prstGeom>
        </p:spPr>
      </p:pic>
      <p:pic>
        <p:nvPicPr>
          <p:cNvPr id="16" name="Picture 15" descr="mosquit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2761105" y="3033419"/>
            <a:ext cx="210633" cy="313904"/>
          </a:xfrm>
          <a:prstGeom prst="rect">
            <a:avLst/>
          </a:prstGeom>
        </p:spPr>
      </p:pic>
      <p:pic>
        <p:nvPicPr>
          <p:cNvPr id="17" name="Picture 16" descr="mosquit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2294095" y="3545453"/>
            <a:ext cx="210633" cy="313904"/>
          </a:xfrm>
          <a:prstGeom prst="rect">
            <a:avLst/>
          </a:prstGeom>
        </p:spPr>
      </p:pic>
      <p:pic>
        <p:nvPicPr>
          <p:cNvPr id="18" name="Picture 17" descr="mosquit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2610710" y="3404086"/>
            <a:ext cx="210633" cy="313904"/>
          </a:xfrm>
          <a:prstGeom prst="rect">
            <a:avLst/>
          </a:prstGeom>
        </p:spPr>
      </p:pic>
      <p:pic>
        <p:nvPicPr>
          <p:cNvPr id="19" name="Picture 18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4524145" y="2946492"/>
            <a:ext cx="210633" cy="313904"/>
          </a:xfrm>
          <a:prstGeom prst="rect">
            <a:avLst/>
          </a:prstGeom>
        </p:spPr>
      </p:pic>
      <p:pic>
        <p:nvPicPr>
          <p:cNvPr id="20" name="Picture 19" descr="mosquit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4184503" y="3145813"/>
            <a:ext cx="210633" cy="313904"/>
          </a:xfrm>
          <a:prstGeom prst="rect">
            <a:avLst/>
          </a:prstGeom>
        </p:spPr>
      </p:pic>
      <p:pic>
        <p:nvPicPr>
          <p:cNvPr id="21" name="Picture 20" descr="mosquit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4507784" y="3309762"/>
            <a:ext cx="210633" cy="313904"/>
          </a:xfrm>
          <a:prstGeom prst="rect">
            <a:avLst/>
          </a:prstGeom>
        </p:spPr>
      </p:pic>
      <p:pic>
        <p:nvPicPr>
          <p:cNvPr id="22" name="Picture 21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6335605" y="2948281"/>
            <a:ext cx="210633" cy="313904"/>
          </a:xfrm>
          <a:prstGeom prst="rect">
            <a:avLst/>
          </a:prstGeom>
        </p:spPr>
      </p:pic>
      <p:pic>
        <p:nvPicPr>
          <p:cNvPr id="23" name="Picture 22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6686022" y="3427502"/>
            <a:ext cx="210633" cy="313904"/>
          </a:xfrm>
          <a:prstGeom prst="rect">
            <a:avLst/>
          </a:prstGeom>
        </p:spPr>
      </p:pic>
      <p:pic>
        <p:nvPicPr>
          <p:cNvPr id="24" name="Picture 23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6929609" y="2830896"/>
            <a:ext cx="210633" cy="313904"/>
          </a:xfrm>
          <a:prstGeom prst="rect">
            <a:avLst/>
          </a:prstGeom>
        </p:spPr>
      </p:pic>
      <p:pic>
        <p:nvPicPr>
          <p:cNvPr id="25" name="Picture 24" descr="mosquit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6683349" y="3084049"/>
            <a:ext cx="210633" cy="313904"/>
          </a:xfrm>
          <a:prstGeom prst="rect">
            <a:avLst/>
          </a:prstGeom>
        </p:spPr>
      </p:pic>
      <p:pic>
        <p:nvPicPr>
          <p:cNvPr id="26" name="Picture 25" descr="mosquit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7123479" y="3104203"/>
            <a:ext cx="210633" cy="313904"/>
          </a:xfrm>
          <a:prstGeom prst="rect">
            <a:avLst/>
          </a:prstGeom>
        </p:spPr>
      </p:pic>
      <p:pic>
        <p:nvPicPr>
          <p:cNvPr id="27" name="Picture 26" descr="mosquit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6632474" y="2739975"/>
            <a:ext cx="210633" cy="313904"/>
          </a:xfrm>
          <a:prstGeom prst="rect">
            <a:avLst/>
          </a:prstGeom>
        </p:spPr>
      </p:pic>
      <p:pic>
        <p:nvPicPr>
          <p:cNvPr id="28" name="Picture 27" descr="mosquit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6357540" y="3324191"/>
            <a:ext cx="210633" cy="313904"/>
          </a:xfrm>
          <a:prstGeom prst="rect">
            <a:avLst/>
          </a:prstGeom>
        </p:spPr>
      </p:pic>
      <p:pic>
        <p:nvPicPr>
          <p:cNvPr id="29" name="Picture 28" descr="mosquit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6944793" y="3324191"/>
            <a:ext cx="210633" cy="313904"/>
          </a:xfrm>
          <a:prstGeom prst="rect">
            <a:avLst/>
          </a:prstGeom>
        </p:spPr>
      </p:pic>
      <p:pic>
        <p:nvPicPr>
          <p:cNvPr id="30" name="Picture 29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1921002" y="5381054"/>
            <a:ext cx="210633" cy="313904"/>
          </a:xfrm>
          <a:prstGeom prst="rect">
            <a:avLst/>
          </a:prstGeom>
        </p:spPr>
      </p:pic>
      <p:pic>
        <p:nvPicPr>
          <p:cNvPr id="31" name="Picture 30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2306802" y="5349434"/>
            <a:ext cx="210633" cy="313904"/>
          </a:xfrm>
          <a:prstGeom prst="rect">
            <a:avLst/>
          </a:prstGeom>
        </p:spPr>
      </p:pic>
      <p:pic>
        <p:nvPicPr>
          <p:cNvPr id="32" name="Picture 31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2533013" y="5521689"/>
            <a:ext cx="210633" cy="313904"/>
          </a:xfrm>
          <a:prstGeom prst="rect">
            <a:avLst/>
          </a:prstGeom>
        </p:spPr>
      </p:pic>
      <p:pic>
        <p:nvPicPr>
          <p:cNvPr id="33" name="Picture 32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2619122" y="5848378"/>
            <a:ext cx="210633" cy="313904"/>
          </a:xfrm>
          <a:prstGeom prst="rect">
            <a:avLst/>
          </a:prstGeom>
        </p:spPr>
      </p:pic>
      <p:pic>
        <p:nvPicPr>
          <p:cNvPr id="34" name="Picture 33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2349899" y="5877220"/>
            <a:ext cx="210633" cy="313904"/>
          </a:xfrm>
          <a:prstGeom prst="rect">
            <a:avLst/>
          </a:prstGeom>
        </p:spPr>
      </p:pic>
      <p:pic>
        <p:nvPicPr>
          <p:cNvPr id="35" name="Picture 34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2112841" y="5656812"/>
            <a:ext cx="210633" cy="313904"/>
          </a:xfrm>
          <a:prstGeom prst="rect">
            <a:avLst/>
          </a:prstGeom>
        </p:spPr>
      </p:pic>
      <p:pic>
        <p:nvPicPr>
          <p:cNvPr id="36" name="Picture 35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2328279" y="6208799"/>
            <a:ext cx="210633" cy="313904"/>
          </a:xfrm>
          <a:prstGeom prst="rect">
            <a:avLst/>
          </a:prstGeom>
        </p:spPr>
      </p:pic>
      <p:pic>
        <p:nvPicPr>
          <p:cNvPr id="37" name="Picture 36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2010644" y="6068786"/>
            <a:ext cx="210633" cy="313904"/>
          </a:xfrm>
          <a:prstGeom prst="rect">
            <a:avLst/>
          </a:prstGeom>
        </p:spPr>
      </p:pic>
      <p:pic>
        <p:nvPicPr>
          <p:cNvPr id="38" name="Picture 37" descr="mosquit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1807941" y="5781136"/>
            <a:ext cx="210633" cy="313904"/>
          </a:xfrm>
          <a:prstGeom prst="rect">
            <a:avLst/>
          </a:prstGeom>
        </p:spPr>
      </p:pic>
      <p:pic>
        <p:nvPicPr>
          <p:cNvPr id="39" name="Picture 38" descr="mosquit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4799404" y="6039987"/>
            <a:ext cx="210633" cy="313904"/>
          </a:xfrm>
          <a:prstGeom prst="rect">
            <a:avLst/>
          </a:prstGeom>
        </p:spPr>
      </p:pic>
      <p:pic>
        <p:nvPicPr>
          <p:cNvPr id="40" name="Picture 39" descr="mosquit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5111723" y="5210701"/>
            <a:ext cx="210633" cy="313904"/>
          </a:xfrm>
          <a:prstGeom prst="rect">
            <a:avLst/>
          </a:prstGeom>
        </p:spPr>
      </p:pic>
      <p:pic>
        <p:nvPicPr>
          <p:cNvPr id="41" name="Picture 40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4524470" y="5294069"/>
            <a:ext cx="210633" cy="313904"/>
          </a:xfrm>
          <a:prstGeom prst="rect">
            <a:avLst/>
          </a:prstGeom>
        </p:spPr>
      </p:pic>
      <p:pic>
        <p:nvPicPr>
          <p:cNvPr id="42" name="Picture 41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4793250" y="5130674"/>
            <a:ext cx="210633" cy="313904"/>
          </a:xfrm>
          <a:prstGeom prst="rect">
            <a:avLst/>
          </a:prstGeom>
        </p:spPr>
      </p:pic>
      <p:pic>
        <p:nvPicPr>
          <p:cNvPr id="43" name="Picture 42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5229919" y="5602958"/>
            <a:ext cx="210633" cy="313904"/>
          </a:xfrm>
          <a:prstGeom prst="rect">
            <a:avLst/>
          </a:prstGeom>
        </p:spPr>
      </p:pic>
      <p:pic>
        <p:nvPicPr>
          <p:cNvPr id="44" name="Picture 43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4862264" y="5513805"/>
            <a:ext cx="210633" cy="313904"/>
          </a:xfrm>
          <a:prstGeom prst="rect">
            <a:avLst/>
          </a:prstGeom>
        </p:spPr>
      </p:pic>
      <p:pic>
        <p:nvPicPr>
          <p:cNvPr id="45" name="Picture 44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4578344" y="5671550"/>
            <a:ext cx="210633" cy="313904"/>
          </a:xfrm>
          <a:prstGeom prst="rect">
            <a:avLst/>
          </a:prstGeom>
        </p:spPr>
      </p:pic>
      <p:pic>
        <p:nvPicPr>
          <p:cNvPr id="46" name="Picture 45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5227008" y="5968269"/>
            <a:ext cx="210633" cy="313904"/>
          </a:xfrm>
          <a:prstGeom prst="rect">
            <a:avLst/>
          </a:prstGeom>
        </p:spPr>
      </p:pic>
      <p:pic>
        <p:nvPicPr>
          <p:cNvPr id="47" name="Picture 46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4933544" y="5837918"/>
            <a:ext cx="210633" cy="313904"/>
          </a:xfrm>
          <a:prstGeom prst="rect">
            <a:avLst/>
          </a:prstGeom>
        </p:spPr>
      </p:pic>
      <p:pic>
        <p:nvPicPr>
          <p:cNvPr id="48" name="Picture 47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4483740" y="6024396"/>
            <a:ext cx="210633" cy="313904"/>
          </a:xfrm>
          <a:prstGeom prst="rect">
            <a:avLst/>
          </a:prstGeom>
        </p:spPr>
      </p:pic>
      <p:pic>
        <p:nvPicPr>
          <p:cNvPr id="49" name="Picture 48" descr="mosquit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6643249" y="5602496"/>
            <a:ext cx="210633" cy="313904"/>
          </a:xfrm>
          <a:prstGeom prst="rect">
            <a:avLst/>
          </a:prstGeom>
        </p:spPr>
      </p:pic>
      <p:pic>
        <p:nvPicPr>
          <p:cNvPr id="50" name="Picture 49" descr="mosquit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7537699" y="6387612"/>
            <a:ext cx="210633" cy="313904"/>
          </a:xfrm>
          <a:prstGeom prst="rect">
            <a:avLst/>
          </a:prstGeom>
        </p:spPr>
      </p:pic>
      <p:pic>
        <p:nvPicPr>
          <p:cNvPr id="51" name="Picture 50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6605152" y="5187074"/>
            <a:ext cx="210633" cy="313904"/>
          </a:xfrm>
          <a:prstGeom prst="rect">
            <a:avLst/>
          </a:prstGeom>
        </p:spPr>
      </p:pic>
      <p:pic>
        <p:nvPicPr>
          <p:cNvPr id="52" name="Picture 51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6928631" y="5086040"/>
            <a:ext cx="210633" cy="313904"/>
          </a:xfrm>
          <a:prstGeom prst="rect">
            <a:avLst/>
          </a:prstGeom>
        </p:spPr>
      </p:pic>
      <p:pic>
        <p:nvPicPr>
          <p:cNvPr id="53" name="Picture 52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6875024" y="5412902"/>
            <a:ext cx="210633" cy="313904"/>
          </a:xfrm>
          <a:prstGeom prst="rect">
            <a:avLst/>
          </a:prstGeom>
        </p:spPr>
      </p:pic>
      <p:pic>
        <p:nvPicPr>
          <p:cNvPr id="54" name="Picture 53" descr="mosquito_re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6640155" y="6379099"/>
            <a:ext cx="210633" cy="313904"/>
          </a:xfrm>
          <a:prstGeom prst="rect">
            <a:avLst/>
          </a:prstGeom>
        </p:spPr>
      </p:pic>
      <p:pic>
        <p:nvPicPr>
          <p:cNvPr id="55" name="Picture 54" descr="mosquito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7730">
            <a:off x="1829068" y="2803816"/>
            <a:ext cx="210633" cy="313904"/>
          </a:xfrm>
          <a:prstGeom prst="rect">
            <a:avLst/>
          </a:prstGeom>
        </p:spPr>
      </p:pic>
      <p:sp>
        <p:nvSpPr>
          <p:cNvPr id="56" name="TextBox 7"/>
          <p:cNvSpPr txBox="1"/>
          <p:nvPr/>
        </p:nvSpPr>
        <p:spPr>
          <a:xfrm>
            <a:off x="5848029" y="6477858"/>
            <a:ext cx="920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58763" indent="1984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519113" indent="3952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779463" indent="5921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039813" indent="7889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b="1" dirty="0" smtClean="0">
                <a:latin typeface="+mn-lt"/>
              </a:rPr>
              <a:t>Key: </a:t>
            </a:r>
            <a:r>
              <a:rPr lang="en-GB" dirty="0" smtClean="0">
                <a:latin typeface="+mn-lt"/>
              </a:rPr>
              <a:t>Resistant</a:t>
            </a:r>
            <a:endParaRPr lang="en-GB" dirty="0">
              <a:latin typeface="+mn-lt"/>
            </a:endParaRPr>
          </a:p>
        </p:txBody>
      </p:sp>
      <p:sp>
        <p:nvSpPr>
          <p:cNvPr id="57" name="TextBox 67"/>
          <p:cNvSpPr txBox="1"/>
          <p:nvPr/>
        </p:nvSpPr>
        <p:spPr>
          <a:xfrm>
            <a:off x="6877668" y="6477792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58763" indent="1984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519113" indent="3952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779463" indent="5921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039813" indent="7889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 smtClean="0">
                <a:latin typeface="+mn-lt"/>
              </a:rPr>
              <a:t>Susceptible</a:t>
            </a:r>
            <a:endParaRPr lang="en-GB" dirty="0">
              <a:latin typeface="+mn-lt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276594" y="2504885"/>
            <a:ext cx="598414" cy="1001260"/>
            <a:chOff x="1567566" y="638303"/>
            <a:chExt cx="470193" cy="713603"/>
          </a:xfrm>
        </p:grpSpPr>
        <p:sp>
          <p:nvSpPr>
            <p:cNvPr id="59" name="AutoShape 4"/>
            <p:cNvSpPr>
              <a:spLocks noChangeArrowheads="1"/>
            </p:cNvSpPr>
            <p:nvPr/>
          </p:nvSpPr>
          <p:spPr bwMode="auto">
            <a:xfrm>
              <a:off x="1567566" y="703834"/>
              <a:ext cx="470193" cy="648072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258763" indent="19843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519113" indent="39528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779463" indent="59213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039813" indent="78898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endParaRPr lang="en-US" dirty="0">
                <a:latin typeface="Times New Roman" pitchFamily="18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0" name="AutoShape 17"/>
            <p:cNvSpPr>
              <a:spLocks noChangeArrowheads="1"/>
            </p:cNvSpPr>
            <p:nvPr/>
          </p:nvSpPr>
          <p:spPr bwMode="auto">
            <a:xfrm>
              <a:off x="1768658" y="639578"/>
              <a:ext cx="65775" cy="70734"/>
            </a:xfrm>
            <a:prstGeom prst="triangle">
              <a:avLst>
                <a:gd name="adj" fmla="val 49995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258763" indent="19843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519113" indent="39528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779463" indent="59213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039813" indent="78898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GB"/>
            </a:p>
          </p:txBody>
        </p: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 flipH="1" flipV="1">
              <a:off x="1762426" y="638303"/>
              <a:ext cx="72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258763" indent="19843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519113" indent="39528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779463" indent="59213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039813" indent="78898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GB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565083" y="4011383"/>
            <a:ext cx="598414" cy="1001260"/>
            <a:chOff x="1567566" y="638303"/>
            <a:chExt cx="470193" cy="713603"/>
          </a:xfrm>
        </p:grpSpPr>
        <p:sp>
          <p:nvSpPr>
            <p:cNvPr id="63" name="AutoShape 4"/>
            <p:cNvSpPr>
              <a:spLocks noChangeArrowheads="1"/>
            </p:cNvSpPr>
            <p:nvPr/>
          </p:nvSpPr>
          <p:spPr bwMode="auto">
            <a:xfrm>
              <a:off x="1567566" y="703834"/>
              <a:ext cx="470193" cy="648072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258763" indent="19843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519113" indent="39528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779463" indent="59213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039813" indent="78898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endParaRPr lang="en-US" dirty="0">
                <a:latin typeface="Times New Roman" pitchFamily="18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4" name="AutoShape 17"/>
            <p:cNvSpPr>
              <a:spLocks noChangeArrowheads="1"/>
            </p:cNvSpPr>
            <p:nvPr/>
          </p:nvSpPr>
          <p:spPr bwMode="auto">
            <a:xfrm>
              <a:off x="1768658" y="639578"/>
              <a:ext cx="65775" cy="70734"/>
            </a:xfrm>
            <a:prstGeom prst="triangle">
              <a:avLst>
                <a:gd name="adj" fmla="val 49995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258763" indent="19843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519113" indent="39528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779463" indent="59213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039813" indent="78898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GB"/>
            </a:p>
          </p:txBody>
        </p:sp>
        <p:sp>
          <p:nvSpPr>
            <p:cNvPr id="65" name="Line 18"/>
            <p:cNvSpPr>
              <a:spLocks noChangeShapeType="1"/>
            </p:cNvSpPr>
            <p:nvPr/>
          </p:nvSpPr>
          <p:spPr bwMode="auto">
            <a:xfrm flipH="1" flipV="1">
              <a:off x="1762426" y="638303"/>
              <a:ext cx="72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258763" indent="19843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519113" indent="39528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779463" indent="59213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039813" indent="78898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GB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298144" y="5069113"/>
            <a:ext cx="598414" cy="1001260"/>
            <a:chOff x="1567566" y="638303"/>
            <a:chExt cx="470193" cy="713603"/>
          </a:xfrm>
        </p:grpSpPr>
        <p:sp>
          <p:nvSpPr>
            <p:cNvPr id="67" name="AutoShape 4"/>
            <p:cNvSpPr>
              <a:spLocks noChangeArrowheads="1"/>
            </p:cNvSpPr>
            <p:nvPr/>
          </p:nvSpPr>
          <p:spPr bwMode="auto">
            <a:xfrm>
              <a:off x="1567566" y="703834"/>
              <a:ext cx="470193" cy="648072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258763" indent="19843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519113" indent="39528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779463" indent="59213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039813" indent="78898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endParaRPr lang="en-US" dirty="0">
                <a:latin typeface="Times New Roman" pitchFamily="18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8" name="AutoShape 17"/>
            <p:cNvSpPr>
              <a:spLocks noChangeArrowheads="1"/>
            </p:cNvSpPr>
            <p:nvPr/>
          </p:nvSpPr>
          <p:spPr bwMode="auto">
            <a:xfrm>
              <a:off x="1768658" y="639578"/>
              <a:ext cx="65775" cy="70734"/>
            </a:xfrm>
            <a:prstGeom prst="triangle">
              <a:avLst>
                <a:gd name="adj" fmla="val 49995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258763" indent="19843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519113" indent="39528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779463" indent="59213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039813" indent="78898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GB"/>
            </a:p>
          </p:txBody>
        </p:sp>
        <p:sp>
          <p:nvSpPr>
            <p:cNvPr id="69" name="Line 18"/>
            <p:cNvSpPr>
              <a:spLocks noChangeShapeType="1"/>
            </p:cNvSpPr>
            <p:nvPr/>
          </p:nvSpPr>
          <p:spPr bwMode="auto">
            <a:xfrm flipH="1" flipV="1">
              <a:off x="1762426" y="638303"/>
              <a:ext cx="72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258763" indent="19843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519113" indent="39528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779463" indent="59213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039813" indent="788988" algn="l" defTabSz="519113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70" name="U-Turn Arrow 69"/>
          <p:cNvSpPr/>
          <p:nvPr/>
        </p:nvSpPr>
        <p:spPr>
          <a:xfrm rot="5400000">
            <a:off x="3866310" y="2085040"/>
            <a:ext cx="606209" cy="4672577"/>
          </a:xfrm>
          <a:prstGeom prst="uturnArrow">
            <a:avLst>
              <a:gd name="adj1" fmla="val 18141"/>
              <a:gd name="adj2" fmla="val 25000"/>
              <a:gd name="adj3" fmla="val 25000"/>
              <a:gd name="adj4" fmla="val 42035"/>
              <a:gd name="adj5" fmla="val 88702"/>
            </a:avLst>
          </a:prstGeom>
          <a:gradFill flip="none" rotWithShape="1">
            <a:gsLst>
              <a:gs pos="76000">
                <a:srgbClr val="FF0000">
                  <a:alpha val="61000"/>
                </a:srgbClr>
              </a:gs>
              <a:gs pos="5000">
                <a:srgbClr val="FFFFFF">
                  <a:alpha val="55000"/>
                </a:srgbClr>
              </a:gs>
            </a:gsLst>
            <a:lin ang="0" scaled="1"/>
            <a:tileRect/>
          </a:gradFill>
          <a:ln w="3175" algn="ctr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ctr" rotWithShape="0">
              <a:schemeClr val="tx1">
                <a:alpha val="43000"/>
              </a:schemeClr>
            </a:outerShdw>
          </a:effectLst>
        </p:spPr>
        <p:txBody>
          <a:bodyPr/>
          <a:lstStyle>
            <a:defPPr>
              <a:defRPr lang="en-US"/>
            </a:defPPr>
            <a:lvl1pPr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58763" indent="1984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519113" indent="3952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779463" indent="5921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039813" indent="7889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1" name="TextBox 2"/>
          <p:cNvSpPr txBox="1"/>
          <p:nvPr/>
        </p:nvSpPr>
        <p:spPr>
          <a:xfrm>
            <a:off x="3675437" y="4217909"/>
            <a:ext cx="1998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58763" indent="1984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519113" indent="3952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779463" indent="5921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039813" indent="7889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1400" b="1" dirty="0" smtClean="0">
                <a:latin typeface="+mn-lt"/>
              </a:rPr>
              <a:t>Resistance development</a:t>
            </a:r>
            <a:endParaRPr lang="en-GB" sz="1400" b="1" dirty="0">
              <a:latin typeface="+mn-lt"/>
            </a:endParaRPr>
          </a:p>
        </p:txBody>
      </p:sp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1420696" y="2197107"/>
            <a:ext cx="16005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58763" indent="1984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519113" indent="3952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779463" indent="5921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039813" indent="7889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400" dirty="0" smtClean="0">
                <a:latin typeface="+mn-lt"/>
                <a:cs typeface="+mn-cs"/>
              </a:rPr>
              <a:t>Resistance </a:t>
            </a:r>
            <a:r>
              <a:rPr lang="en-GB" sz="1400" dirty="0">
                <a:latin typeface="+mn-lt"/>
                <a:cs typeface="+mn-cs"/>
              </a:rPr>
              <a:t>rare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73" name="Text Box 35"/>
          <p:cNvSpPr txBox="1">
            <a:spLocks noChangeArrowheads="1"/>
          </p:cNvSpPr>
          <p:nvPr/>
        </p:nvSpPr>
        <p:spPr bwMode="auto">
          <a:xfrm>
            <a:off x="6237074" y="2197108"/>
            <a:ext cx="20605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58763" indent="1984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519113" indent="3952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779463" indent="5921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039813" indent="7889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1400" dirty="0" smtClean="0">
                <a:latin typeface="+mn-lt"/>
              </a:rPr>
              <a:t>Resistance </a:t>
            </a:r>
            <a:r>
              <a:rPr lang="en-GB" sz="1400" dirty="0">
                <a:latin typeface="+mn-lt"/>
              </a:rPr>
              <a:t>increasing</a:t>
            </a:r>
            <a:endParaRPr lang="en-US" sz="1400" dirty="0">
              <a:latin typeface="+mn-lt"/>
            </a:endParaRPr>
          </a:p>
        </p:txBody>
      </p:sp>
      <p:sp>
        <p:nvSpPr>
          <p:cNvPr id="74" name="Text Box 53"/>
          <p:cNvSpPr txBox="1">
            <a:spLocks noChangeArrowheads="1"/>
          </p:cNvSpPr>
          <p:nvPr/>
        </p:nvSpPr>
        <p:spPr bwMode="auto">
          <a:xfrm>
            <a:off x="1128724" y="4804533"/>
            <a:ext cx="21429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58763" indent="1984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519113" indent="3952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779463" indent="5921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039813" indent="7889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GB" sz="1400" dirty="0" smtClean="0">
                <a:latin typeface="+mn-lt"/>
              </a:rPr>
              <a:t>Majority of </a:t>
            </a:r>
            <a:r>
              <a:rPr lang="en-GB" sz="1400" dirty="0">
                <a:latin typeface="+mn-lt"/>
              </a:rPr>
              <a:t>population resistant</a:t>
            </a:r>
            <a:endParaRPr lang="en-US" sz="1400" dirty="0">
              <a:latin typeface="+mn-lt"/>
            </a:endParaRPr>
          </a:p>
        </p:txBody>
      </p:sp>
      <p:sp>
        <p:nvSpPr>
          <p:cNvPr id="75" name="Text Box 41"/>
          <p:cNvSpPr txBox="1">
            <a:spLocks noChangeArrowheads="1"/>
          </p:cNvSpPr>
          <p:nvPr/>
        </p:nvSpPr>
        <p:spPr bwMode="auto">
          <a:xfrm>
            <a:off x="4320491" y="4804533"/>
            <a:ext cx="16857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58763" indent="1984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519113" indent="3952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779463" indent="59213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039813" indent="788988" algn="l" defTabSz="519113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1400" dirty="0" smtClean="0">
                <a:latin typeface="+mn-lt"/>
              </a:rPr>
              <a:t>Resistance </a:t>
            </a:r>
            <a:r>
              <a:rPr lang="en-GB" sz="1400" dirty="0">
                <a:latin typeface="+mn-lt"/>
              </a:rPr>
              <a:t>common</a:t>
            </a:r>
            <a:endParaRPr lang="en-US" sz="1400" dirty="0">
              <a:latin typeface="+mn-lt"/>
            </a:endParaRPr>
          </a:p>
        </p:txBody>
      </p:sp>
      <p:sp>
        <p:nvSpPr>
          <p:cNvPr id="76" name="Content Placeholder 2"/>
          <p:cNvSpPr>
            <a:spLocks noGrp="1"/>
          </p:cNvSpPr>
          <p:nvPr>
            <p:ph idx="1"/>
          </p:nvPr>
        </p:nvSpPr>
        <p:spPr>
          <a:xfrm>
            <a:off x="457200" y="1704975"/>
            <a:ext cx="8229600" cy="41735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800" dirty="0" smtClean="0"/>
              <a:t>The mechanism of selection is fundamentally the same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232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Insecticide Resistance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Similarities:</a:t>
            </a:r>
          </a:p>
          <a:p>
            <a:pPr lvl="1"/>
            <a:r>
              <a:rPr lang="en-GB" dirty="0" smtClean="0"/>
              <a:t>Primary aim is </a:t>
            </a:r>
            <a:r>
              <a:rPr lang="en-GB" dirty="0"/>
              <a:t>to remove, or reduce, the selection pressure for the genes that result in </a:t>
            </a:r>
            <a:r>
              <a:rPr lang="en-GB" dirty="0" smtClean="0"/>
              <a:t>“resistant” </a:t>
            </a:r>
            <a:r>
              <a:rPr lang="en-GB" dirty="0"/>
              <a:t>phenotypes. </a:t>
            </a:r>
            <a:endParaRPr lang="en-GB" dirty="0" smtClean="0"/>
          </a:p>
          <a:p>
            <a:r>
              <a:rPr lang="en-GB" dirty="0" smtClean="0"/>
              <a:t>Differences:</a:t>
            </a:r>
            <a:endParaRPr lang="en-GB" dirty="0"/>
          </a:p>
          <a:p>
            <a:pPr lvl="1"/>
            <a:r>
              <a:rPr lang="en-GB" dirty="0"/>
              <a:t>insect control requirements </a:t>
            </a:r>
          </a:p>
          <a:p>
            <a:pPr lvl="1"/>
            <a:r>
              <a:rPr lang="en-GB" dirty="0"/>
              <a:t>available insecticidal tools </a:t>
            </a:r>
          </a:p>
          <a:p>
            <a:pPr lvl="1"/>
            <a:r>
              <a:rPr lang="en-GB" dirty="0"/>
              <a:t>decision making processes used to decide upon the intervention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39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Insect </a:t>
            </a:r>
            <a:r>
              <a:rPr lang="en-GB" dirty="0"/>
              <a:t>control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/>
          <a:lstStyle/>
          <a:p>
            <a:r>
              <a:rPr lang="en-GB" dirty="0" smtClean="0"/>
              <a:t>Agriculture</a:t>
            </a:r>
          </a:p>
          <a:p>
            <a:pPr lvl="1"/>
            <a:r>
              <a:rPr lang="en-GB" dirty="0" smtClean="0"/>
              <a:t>Yield and quality key </a:t>
            </a:r>
          </a:p>
          <a:p>
            <a:pPr lvl="1"/>
            <a:r>
              <a:rPr lang="en-GB" dirty="0" smtClean="0"/>
              <a:t>Potentially many pest spp. in a crop</a:t>
            </a:r>
          </a:p>
          <a:p>
            <a:pPr lvl="1"/>
            <a:r>
              <a:rPr lang="en-GB" dirty="0" smtClean="0"/>
              <a:t>Different pests during crop cycle</a:t>
            </a:r>
          </a:p>
          <a:p>
            <a:pPr lvl="1"/>
            <a:r>
              <a:rPr lang="en-GB" dirty="0" smtClean="0"/>
              <a:t>Multiple/rapid insecticide applications possible</a:t>
            </a:r>
          </a:p>
          <a:p>
            <a:pPr lvl="1"/>
            <a:r>
              <a:rPr lang="en-GB" dirty="0" smtClean="0"/>
              <a:t>Crop rotation</a:t>
            </a:r>
          </a:p>
          <a:p>
            <a:endParaRPr lang="en-GB" dirty="0"/>
          </a:p>
        </p:txBody>
      </p:sp>
      <p:pic>
        <p:nvPicPr>
          <p:cNvPr id="5" name="Picture 15" descr="seite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10233" y="4332013"/>
            <a:ext cx="2114691" cy="211481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6474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Insect </a:t>
            </a:r>
            <a:r>
              <a:rPr lang="en-GB" dirty="0"/>
              <a:t>control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Vector Control</a:t>
            </a:r>
          </a:p>
          <a:p>
            <a:pPr lvl="1"/>
            <a:r>
              <a:rPr lang="en-GB" dirty="0" smtClean="0"/>
              <a:t>Reduction in malaria burden is key</a:t>
            </a:r>
          </a:p>
          <a:p>
            <a:pPr lvl="1"/>
            <a:r>
              <a:rPr lang="en-GB" dirty="0" smtClean="0"/>
              <a:t>Limited species targeted</a:t>
            </a:r>
          </a:p>
          <a:p>
            <a:pPr lvl="1"/>
            <a:r>
              <a:rPr lang="en-GB" dirty="0" smtClean="0"/>
              <a:t>Insecticide application logistically challenging</a:t>
            </a:r>
          </a:p>
          <a:p>
            <a:pPr lvl="1"/>
            <a:r>
              <a:rPr lang="en-GB" dirty="0" smtClean="0"/>
              <a:t>Multiple generations exposed to same insecticide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Picture 2" descr="O:\R&amp;T 43\_L&amp;G Controls Research\Vector &amp; PPM\Photos Vector &amp; PPM\Closeups of bugs at Stein\Anopheles  (8)  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3150" y="4715673"/>
            <a:ext cx="2809874" cy="179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20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RAC Template">
  <a:themeElements>
    <a:clrScheme name="Custom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IRAC Template</Template>
  <TotalTime>4050</TotalTime>
  <Words>1200</Words>
  <Application>Microsoft Macintosh PowerPoint</Application>
  <PresentationFormat>On-screen Show (4:3)</PresentationFormat>
  <Paragraphs>182</Paragraphs>
  <Slides>30</Slides>
  <Notes>0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IRAC Template</vt:lpstr>
      <vt:lpstr>Photo Editor Photo</vt:lpstr>
      <vt:lpstr>Are there any transferable lessons for Insecticide Resistance Management between Agriculture and Vector Control? </vt:lpstr>
      <vt:lpstr>IRAC?</vt:lpstr>
      <vt:lpstr>IRAC</vt:lpstr>
      <vt:lpstr>Insecticide Resistance</vt:lpstr>
      <vt:lpstr>Crop Protection vs Vector Control Similarities…</vt:lpstr>
      <vt:lpstr>Crop Protection vs Vector Control Similarities…</vt:lpstr>
      <vt:lpstr>Insecticide Resistance Management</vt:lpstr>
      <vt:lpstr>Insect control requirements </vt:lpstr>
      <vt:lpstr>Insect control requirements </vt:lpstr>
      <vt:lpstr>Available insecticidal tools </vt:lpstr>
      <vt:lpstr>Available insecticidal tools</vt:lpstr>
      <vt:lpstr>Available insecticidal tools</vt:lpstr>
      <vt:lpstr>Decision making processes</vt:lpstr>
      <vt:lpstr>Decision making processes</vt:lpstr>
      <vt:lpstr>Decision making processes</vt:lpstr>
      <vt:lpstr>Decision making processes</vt:lpstr>
      <vt:lpstr>Lessons…</vt:lpstr>
      <vt:lpstr>Lessons…</vt:lpstr>
      <vt:lpstr>Lessons…</vt:lpstr>
      <vt:lpstr>Lessons…</vt:lpstr>
      <vt:lpstr>Lessons…</vt:lpstr>
      <vt:lpstr>Lessons…</vt:lpstr>
      <vt:lpstr>Lessons…</vt:lpstr>
      <vt:lpstr>Lessons…</vt:lpstr>
      <vt:lpstr>Lessons…</vt:lpstr>
      <vt:lpstr>Lessons…</vt:lpstr>
      <vt:lpstr>Lessons…</vt:lpstr>
      <vt:lpstr>Summary</vt:lpstr>
      <vt:lpstr>Conclusions</vt:lpstr>
      <vt:lpstr>Thank you for your attention</vt:lpstr>
    </vt:vector>
  </TitlesOfParts>
  <Company>Syngenta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Hoppé</dc:creator>
  <cp:lastModifiedBy>Alan Porter</cp:lastModifiedBy>
  <cp:revision>159</cp:revision>
  <dcterms:created xsi:type="dcterms:W3CDTF">2014-07-01T12:24:09Z</dcterms:created>
  <dcterms:modified xsi:type="dcterms:W3CDTF">2014-09-16T10:56:11Z</dcterms:modified>
</cp:coreProperties>
</file>