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handoutMasterIdLst>
    <p:handoutMasterId r:id="rId3"/>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00"/>
    <a:srgbClr val="006600"/>
    <a:srgbClr val="B3EBCC"/>
    <a:srgbClr val="008000"/>
    <a:srgbClr val="DDDDDD"/>
    <a:srgbClr val="557768"/>
    <a:srgbClr val="75A428"/>
    <a:srgbClr val="C2F4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05" autoAdjust="0"/>
    <p:restoredTop sz="95262" autoAdjust="0"/>
  </p:normalViewPr>
  <p:slideViewPr>
    <p:cSldViewPr snapToGrid="0">
      <p:cViewPr>
        <p:scale>
          <a:sx n="200" d="100"/>
          <a:sy n="200" d="100"/>
        </p:scale>
        <p:origin x="-496" y="1384"/>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B59C71C-D256-4559-BF72-939A07423C5D}" type="slidenum">
              <a:rPr lang="en-GB"/>
              <a:pPr>
                <a:defRPr/>
              </a:pPr>
              <a:t>‹#›</a:t>
            </a:fld>
            <a:endParaRPr lang="en-GB"/>
          </a:p>
        </p:txBody>
      </p:sp>
    </p:spTree>
    <p:extLst>
      <p:ext uri="{BB962C8B-B14F-4D97-AF65-F5344CB8AC3E}">
        <p14:creationId xmlns:p14="http://schemas.microsoft.com/office/powerpoint/2010/main" val="25537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a:p>
        </p:txBody>
      </p:sp>
      <p:sp>
        <p:nvSpPr>
          <p:cNvPr id="8" name="Shape 15"/>
          <p:cNvSpPr>
            <a:spLocks noGrp="1"/>
          </p:cNvSpPr>
          <p:nvPr>
            <p:ph type="sldNum" sz="quarter" idx="11"/>
          </p:nvPr>
        </p:nvSpPr>
        <p:spPr/>
        <p:txBody>
          <a:bodyPr/>
          <a:lstStyle>
            <a:lvl1pPr>
              <a:defRPr/>
            </a:lvl1pPr>
          </a:lstStyle>
          <a:p>
            <a:pPr>
              <a:defRPr/>
            </a:pPr>
            <a:fld id="{46157E4F-3F99-491C-B17E-D9DD38EA245D}"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4ABD630E-2ECE-4C1A-94A3-6C0157276CFB}"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EE295952-F997-47AA-89BC-FD8B2FE8C380}"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0F1C5318-D5DF-470A-91F2-4DF153237969}"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a:p>
        </p:txBody>
      </p:sp>
      <p:sp>
        <p:nvSpPr>
          <p:cNvPr id="6" name="Shape 4"/>
          <p:cNvSpPr>
            <a:spLocks noGrp="1"/>
          </p:cNvSpPr>
          <p:nvPr>
            <p:ph type="ftr" sz="quarter" idx="11"/>
          </p:nvPr>
        </p:nvSpPr>
        <p:spPr/>
        <p:txBody>
          <a:bodyPr/>
          <a:lstStyle>
            <a:lvl1pPr>
              <a:defRPr/>
            </a:lvl1pPr>
          </a:lstStyle>
          <a:p>
            <a:pPr>
              <a:defRPr/>
            </a:pPr>
            <a:endParaRPr lang="en-US"/>
          </a:p>
        </p:txBody>
      </p:sp>
      <p:sp>
        <p:nvSpPr>
          <p:cNvPr id="7" name="Shape 5"/>
          <p:cNvSpPr>
            <a:spLocks noGrp="1"/>
          </p:cNvSpPr>
          <p:nvPr>
            <p:ph type="sldNum" sz="quarter" idx="12"/>
          </p:nvPr>
        </p:nvSpPr>
        <p:spPr/>
        <p:txBody>
          <a:bodyPr/>
          <a:lstStyle>
            <a:lvl1pPr>
              <a:defRPr/>
            </a:lvl1pPr>
          </a:lstStyle>
          <a:p>
            <a:pPr>
              <a:defRPr/>
            </a:pPr>
            <a:fld id="{A8393864-8D6B-4DF4-80C8-8C5C1FF876BD}"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a:p>
        </p:txBody>
      </p:sp>
      <p:sp>
        <p:nvSpPr>
          <p:cNvPr id="6" name="Rectangle 5"/>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D13AC772-6311-4BDE-B261-1580BEBB4896}"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FB6A90EB-F326-4425-A5E1-0F954CD3B836}"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a:p>
        </p:txBody>
      </p:sp>
      <p:sp>
        <p:nvSpPr>
          <p:cNvPr id="11" name="Shape 6"/>
          <p:cNvSpPr>
            <a:spLocks noGrp="1"/>
          </p:cNvSpPr>
          <p:nvPr>
            <p:ph type="dt" sz="half" idx="12"/>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a:p>
        </p:txBody>
      </p:sp>
      <p:sp>
        <p:nvSpPr>
          <p:cNvPr id="4" name="Rectangle 3"/>
          <p:cNvSpPr>
            <a:spLocks noGrp="1"/>
          </p:cNvSpPr>
          <p:nvPr>
            <p:ph type="ftr" sz="quarter" idx="11"/>
          </p:nvPr>
        </p:nvSpPr>
        <p:spPr/>
        <p:txBody>
          <a:bodyPr/>
          <a:lstStyle>
            <a:lvl1pPr>
              <a:defRPr/>
            </a:lvl1pPr>
          </a:lstStyle>
          <a:p>
            <a:pPr>
              <a:defRPr/>
            </a:pPr>
            <a:endParaRPr lang="en-US"/>
          </a:p>
        </p:txBody>
      </p:sp>
      <p:sp>
        <p:nvSpPr>
          <p:cNvPr id="5" name="Rectangle 4"/>
          <p:cNvSpPr>
            <a:spLocks noGrp="1"/>
          </p:cNvSpPr>
          <p:nvPr>
            <p:ph type="sldNum" sz="quarter" idx="12"/>
          </p:nvPr>
        </p:nvSpPr>
        <p:spPr/>
        <p:txBody>
          <a:bodyPr/>
          <a:lstStyle>
            <a:lvl1pPr>
              <a:defRPr/>
            </a:lvl1pPr>
          </a:lstStyle>
          <a:p>
            <a:pPr>
              <a:defRPr/>
            </a:pPr>
            <a:fld id="{23E3991F-3E34-4231-BFBD-E81AC24D755B}"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a:p>
        </p:txBody>
      </p:sp>
      <p:sp>
        <p:nvSpPr>
          <p:cNvPr id="3" name="Rectangle 2"/>
          <p:cNvSpPr>
            <a:spLocks noGrp="1"/>
          </p:cNvSpPr>
          <p:nvPr>
            <p:ph type="ftr" sz="quarter" idx="11"/>
          </p:nvPr>
        </p:nvSpPr>
        <p:spPr/>
        <p:txBody>
          <a:bodyPr/>
          <a:lstStyle>
            <a:lvl1pPr>
              <a:defRPr/>
            </a:lvl1pPr>
          </a:lstStyle>
          <a:p>
            <a:pPr>
              <a:defRPr/>
            </a:pPr>
            <a:endParaRPr lang="en-US"/>
          </a:p>
        </p:txBody>
      </p:sp>
      <p:sp>
        <p:nvSpPr>
          <p:cNvPr id="4" name="Rectangle 3"/>
          <p:cNvSpPr>
            <a:spLocks noGrp="1"/>
          </p:cNvSpPr>
          <p:nvPr>
            <p:ph type="sldNum" sz="quarter" idx="12"/>
          </p:nvPr>
        </p:nvSpPr>
        <p:spPr/>
        <p:txBody>
          <a:bodyPr/>
          <a:lstStyle>
            <a:lvl1pPr>
              <a:defRPr/>
            </a:lvl1pPr>
          </a:lstStyle>
          <a:p>
            <a:pPr>
              <a:defRPr/>
            </a:pPr>
            <a:fld id="{40223528-89A1-4385-89A2-8CA5FFD602B6}"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a:p>
        </p:txBody>
      </p:sp>
      <p:sp>
        <p:nvSpPr>
          <p:cNvPr id="6" name="Rectangle 5"/>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D3F770E0-ABD6-4CFA-9094-557ADC3CEFBC}"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a:p>
        </p:txBody>
      </p:sp>
      <p:sp>
        <p:nvSpPr>
          <p:cNvPr id="6" name="Rectangle 5"/>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8C4E5988-C06F-4843-A6C8-F624B5C38FA8}"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40451040-9B9B-4F81-A779-9B644DDCD7E8}"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microsoft.com/office/2007/relationships/hdphoto" Target="../media/hdphoto1.wdp"/><Relationship Id="rId6" Type="http://schemas.openxmlformats.org/officeDocument/2006/relationships/image" Target="../media/image6.png"/><Relationship Id="rId7"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
          <p:cNvSpPr>
            <a:spLocks noChangeArrowheads="1"/>
          </p:cNvSpPr>
          <p:nvPr/>
        </p:nvSpPr>
        <p:spPr bwMode="auto">
          <a:xfrm>
            <a:off x="0"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a:p>
        </p:txBody>
      </p:sp>
      <p:sp>
        <p:nvSpPr>
          <p:cNvPr id="5123" name="AutoShape 101"/>
          <p:cNvSpPr>
            <a:spLocks noChangeArrowheads="1"/>
          </p:cNvSpPr>
          <p:nvPr/>
        </p:nvSpPr>
        <p:spPr bwMode="auto">
          <a:xfrm>
            <a:off x="117763" y="1220499"/>
            <a:ext cx="3355398" cy="2874385"/>
          </a:xfrm>
          <a:prstGeom prst="roundRect">
            <a:avLst>
              <a:gd name="adj" fmla="val 4185"/>
            </a:avLst>
          </a:prstGeom>
          <a:solidFill>
            <a:schemeClr val="bg1"/>
          </a:solidFill>
          <a:ln w="635">
            <a:solidFill>
              <a:schemeClr val="tx1"/>
            </a:solidFill>
            <a:round/>
            <a:headEnd/>
            <a:tailEnd/>
          </a:ln>
        </p:spPr>
        <p:txBody>
          <a:bodyPr/>
          <a:lstStyle/>
          <a:p>
            <a:endParaRPr lang="de-CH" sz="1200" b="1" dirty="0" smtClean="0">
              <a:solidFill>
                <a:srgbClr val="005400"/>
              </a:solidFill>
              <a:latin typeface="Calibri" pitchFamily="34" charset="0"/>
            </a:endParaRPr>
          </a:p>
          <a:p>
            <a:endParaRPr lang="de-CH" sz="1200" b="1" dirty="0" smtClean="0">
              <a:solidFill>
                <a:srgbClr val="005400"/>
              </a:solidFill>
              <a:latin typeface="Calibri" pitchFamily="34" charset="0"/>
            </a:endParaRPr>
          </a:p>
          <a:p>
            <a:endParaRPr lang="de-CH" sz="1200" b="1" dirty="0" smtClean="0">
              <a:solidFill>
                <a:srgbClr val="005400"/>
              </a:solidFill>
              <a:latin typeface="Calibri" pitchFamily="34" charset="0"/>
            </a:endParaRPr>
          </a:p>
          <a:p>
            <a:endParaRPr lang="de-CH" sz="1200" b="1" dirty="0" smtClean="0">
              <a:solidFill>
                <a:srgbClr val="005400"/>
              </a:solidFill>
              <a:latin typeface="Calibri" pitchFamily="34" charset="0"/>
            </a:endParaRPr>
          </a:p>
          <a:p>
            <a:endParaRPr lang="de-CH" sz="1200" b="1" dirty="0" smtClean="0">
              <a:solidFill>
                <a:srgbClr val="005400"/>
              </a:solidFill>
              <a:latin typeface="Calibri" pitchFamily="34" charset="0"/>
            </a:endParaRPr>
          </a:p>
          <a:p>
            <a:endParaRPr lang="en-GB" sz="1200" b="1" dirty="0" smtClean="0">
              <a:solidFill>
                <a:srgbClr val="005400"/>
              </a:solidFill>
              <a:latin typeface="Calibri" pitchFamily="34" charset="0"/>
            </a:endParaRPr>
          </a:p>
          <a:p>
            <a:endParaRPr lang="de-CH" sz="1200" b="1" dirty="0">
              <a:solidFill>
                <a:srgbClr val="005400"/>
              </a:solidFill>
              <a:latin typeface="Calibri" pitchFamily="34" charset="0"/>
            </a:endParaRPr>
          </a:p>
          <a:p>
            <a:endParaRPr lang="de-CH" sz="700" b="1" dirty="0" smtClean="0">
              <a:solidFill>
                <a:schemeClr val="tx2"/>
              </a:solidFill>
              <a:latin typeface="Calibri" pitchFamily="34" charset="0"/>
            </a:endParaRPr>
          </a:p>
          <a:p>
            <a:endParaRPr lang="de-CH" sz="700" b="1" dirty="0" smtClean="0">
              <a:solidFill>
                <a:schemeClr val="tx2"/>
              </a:solidFill>
              <a:latin typeface="Calibri" pitchFamily="34" charset="0"/>
            </a:endParaRPr>
          </a:p>
        </p:txBody>
      </p:sp>
      <p:sp>
        <p:nvSpPr>
          <p:cNvPr id="5144" name="Rounded Rectangle 8"/>
          <p:cNvSpPr>
            <a:spLocks noChangeArrowheads="1"/>
          </p:cNvSpPr>
          <p:nvPr/>
        </p:nvSpPr>
        <p:spPr bwMode="auto">
          <a:xfrm>
            <a:off x="71438" y="6481763"/>
            <a:ext cx="9763125" cy="290512"/>
          </a:xfrm>
          <a:prstGeom prst="roundRect">
            <a:avLst>
              <a:gd name="adj" fmla="val 11903"/>
            </a:avLst>
          </a:prstGeom>
          <a:solidFill>
            <a:schemeClr val="bg1"/>
          </a:solidFill>
          <a:ln w="6350" cap="sq" algn="ctr">
            <a:solidFill>
              <a:srgbClr val="006600"/>
            </a:solidFill>
            <a:round/>
            <a:headEnd/>
            <a:tailEnd/>
          </a:ln>
        </p:spPr>
        <p:txBody>
          <a:bodyPr anchor="ctr"/>
          <a:lstStyle/>
          <a:p>
            <a:endParaRPr lang="en-US" sz="600" dirty="0">
              <a:latin typeface="Calibri" pitchFamily="34" charset="0"/>
            </a:endParaRPr>
          </a:p>
        </p:txBody>
      </p:sp>
      <p:sp>
        <p:nvSpPr>
          <p:cNvPr id="9" name="Rounded Rectangle 8"/>
          <p:cNvSpPr>
            <a:spLocks noChangeArrowheads="1"/>
          </p:cNvSpPr>
          <p:nvPr/>
        </p:nvSpPr>
        <p:spPr bwMode="auto">
          <a:xfrm>
            <a:off x="84138" y="92075"/>
            <a:ext cx="9763125"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a:solidFill>
                <a:schemeClr val="lt1"/>
              </a:solidFill>
              <a:latin typeface="+mn-lt"/>
            </a:endParaRPr>
          </a:p>
        </p:txBody>
      </p:sp>
      <p:sp>
        <p:nvSpPr>
          <p:cNvPr id="5139" name="Text Box 9"/>
          <p:cNvSpPr txBox="1">
            <a:spLocks noChangeArrowheads="1"/>
          </p:cNvSpPr>
          <p:nvPr/>
        </p:nvSpPr>
        <p:spPr bwMode="auto">
          <a:xfrm>
            <a:off x="2436813" y="282575"/>
            <a:ext cx="7154863" cy="646113"/>
          </a:xfrm>
          <a:prstGeom prst="rect">
            <a:avLst/>
          </a:prstGeom>
          <a:noFill/>
          <a:ln w="635">
            <a:noFill/>
            <a:miter lim="800000"/>
            <a:headEnd/>
            <a:tailEnd/>
          </a:ln>
        </p:spPr>
        <p:txBody>
          <a:bodyPr>
            <a:spAutoFit/>
          </a:bodyPr>
          <a:lstStyle/>
          <a:p>
            <a:pPr algn="ctr"/>
            <a:r>
              <a:rPr lang="en-GB" sz="3600" b="1" dirty="0" smtClean="0">
                <a:latin typeface="Calibri" pitchFamily="34" charset="0"/>
              </a:rPr>
              <a:t>Rice Hoppers</a:t>
            </a:r>
            <a:endParaRPr lang="en-US" sz="3600" b="1" dirty="0">
              <a:latin typeface="Calibri" pitchFamily="34" charset="0"/>
            </a:endParaRPr>
          </a:p>
        </p:txBody>
      </p:sp>
      <p:sp>
        <p:nvSpPr>
          <p:cNvPr id="5140" name="Text Box 59"/>
          <p:cNvSpPr txBox="1">
            <a:spLocks noChangeArrowheads="1"/>
          </p:cNvSpPr>
          <p:nvPr/>
        </p:nvSpPr>
        <p:spPr bwMode="auto">
          <a:xfrm>
            <a:off x="8183563" y="801688"/>
            <a:ext cx="1790700" cy="292100"/>
          </a:xfrm>
          <a:prstGeom prst="rect">
            <a:avLst/>
          </a:prstGeom>
          <a:noFill/>
          <a:ln w="9525">
            <a:noFill/>
            <a:miter lim="800000"/>
            <a:headEnd/>
            <a:tailEnd/>
          </a:ln>
        </p:spPr>
        <p:txBody>
          <a:bodyPr>
            <a:spAutoFit/>
          </a:bodyPr>
          <a:lstStyle/>
          <a:p>
            <a:r>
              <a:rPr lang="en-GB" sz="1300" b="1" dirty="0">
                <a:solidFill>
                  <a:srgbClr val="008000"/>
                </a:solidFill>
                <a:latin typeface="Calibri" pitchFamily="34" charset="0"/>
              </a:rPr>
              <a:t>www.irac-online.org</a:t>
            </a:r>
            <a:endParaRPr lang="en-US" sz="1300" b="1" dirty="0">
              <a:solidFill>
                <a:srgbClr val="008000"/>
              </a:solidFill>
              <a:latin typeface="Calibri" pitchFamily="34" charset="0"/>
            </a:endParaRPr>
          </a:p>
        </p:txBody>
      </p:sp>
      <p:sp>
        <p:nvSpPr>
          <p:cNvPr id="5143" name="TextBox 62"/>
          <p:cNvSpPr txBox="1">
            <a:spLocks noChangeArrowheads="1"/>
          </p:cNvSpPr>
          <p:nvPr/>
        </p:nvSpPr>
        <p:spPr bwMode="auto">
          <a:xfrm>
            <a:off x="276226" y="849313"/>
            <a:ext cx="2179638" cy="214313"/>
          </a:xfrm>
          <a:prstGeom prst="rect">
            <a:avLst/>
          </a:prstGeom>
          <a:noFill/>
          <a:ln w="9525">
            <a:noFill/>
            <a:miter lim="800000"/>
            <a:headEnd/>
            <a:tailEnd/>
          </a:ln>
        </p:spPr>
        <p:txBody>
          <a:bodyPr wrap="none">
            <a:spAutoFit/>
          </a:bodyPr>
          <a:lstStyle/>
          <a:p>
            <a:r>
              <a:rPr lang="en-GB" b="1">
                <a:solidFill>
                  <a:srgbClr val="006600"/>
                </a:solidFill>
              </a:rPr>
              <a:t>Insecticide Resistance Action Committee</a:t>
            </a:r>
            <a:endParaRPr lang="en-US" b="1">
              <a:solidFill>
                <a:srgbClr val="006600"/>
              </a:solidFill>
            </a:endParaRPr>
          </a:p>
        </p:txBody>
      </p:sp>
      <p:sp>
        <p:nvSpPr>
          <p:cNvPr id="28" name="AutoShape 101"/>
          <p:cNvSpPr>
            <a:spLocks noChangeArrowheads="1"/>
          </p:cNvSpPr>
          <p:nvPr/>
        </p:nvSpPr>
        <p:spPr bwMode="auto">
          <a:xfrm>
            <a:off x="3162300" y="4177145"/>
            <a:ext cx="4584700" cy="2192481"/>
          </a:xfrm>
          <a:prstGeom prst="roundRect">
            <a:avLst>
              <a:gd name="adj" fmla="val 4185"/>
            </a:avLst>
          </a:prstGeom>
          <a:solidFill>
            <a:schemeClr val="bg1"/>
          </a:solidFill>
          <a:ln w="635">
            <a:solidFill>
              <a:schemeClr val="tx1"/>
            </a:solidFill>
            <a:round/>
            <a:headEnd/>
            <a:tailEnd/>
          </a:ln>
        </p:spPr>
        <p:txBody>
          <a:bodyPr/>
          <a:lstStyle/>
          <a:p>
            <a:r>
              <a:rPr lang="en-GB" sz="1200" b="1" dirty="0" smtClean="0">
                <a:solidFill>
                  <a:srgbClr val="005400"/>
                </a:solidFill>
                <a:latin typeface="Calibri" pitchFamily="34" charset="0"/>
              </a:rPr>
              <a:t>Resistance Management</a:t>
            </a:r>
            <a:endParaRPr lang="en-GB" sz="1200" b="1" dirty="0">
              <a:solidFill>
                <a:srgbClr val="005400"/>
              </a:solidFill>
              <a:latin typeface="Calibri" pitchFamily="34" charset="0"/>
            </a:endParaRPr>
          </a:p>
        </p:txBody>
      </p:sp>
      <p:sp>
        <p:nvSpPr>
          <p:cNvPr id="29" name="AutoShape 101"/>
          <p:cNvSpPr>
            <a:spLocks noChangeArrowheads="1"/>
          </p:cNvSpPr>
          <p:nvPr/>
        </p:nvSpPr>
        <p:spPr bwMode="auto">
          <a:xfrm>
            <a:off x="142874" y="4187537"/>
            <a:ext cx="2936876" cy="2171700"/>
          </a:xfrm>
          <a:prstGeom prst="roundRect">
            <a:avLst>
              <a:gd name="adj" fmla="val 4185"/>
            </a:avLst>
          </a:prstGeom>
          <a:solidFill>
            <a:schemeClr val="bg1"/>
          </a:solidFill>
          <a:ln w="635">
            <a:solidFill>
              <a:schemeClr val="tx1"/>
            </a:solidFill>
            <a:round/>
            <a:headEnd/>
            <a:tailEnd/>
          </a:ln>
        </p:spPr>
        <p:txBody>
          <a:bodyPr/>
          <a:lstStyle/>
          <a:p>
            <a:r>
              <a:rPr lang="en-GB" sz="1100" b="1" dirty="0" smtClean="0">
                <a:solidFill>
                  <a:srgbClr val="005400"/>
                </a:solidFill>
                <a:latin typeface="Calibri" pitchFamily="34" charset="0"/>
              </a:rPr>
              <a:t>Distribution &amp; Migration</a:t>
            </a:r>
            <a:endParaRPr lang="en-GB" sz="1200" b="1" dirty="0">
              <a:solidFill>
                <a:srgbClr val="005400"/>
              </a:solidFill>
              <a:latin typeface="Calibri" pitchFamily="34" charset="0"/>
            </a:endParaRPr>
          </a:p>
        </p:txBody>
      </p:sp>
      <p:sp>
        <p:nvSpPr>
          <p:cNvPr id="30" name="AutoShape 101"/>
          <p:cNvSpPr>
            <a:spLocks noChangeArrowheads="1"/>
          </p:cNvSpPr>
          <p:nvPr/>
        </p:nvSpPr>
        <p:spPr bwMode="auto">
          <a:xfrm>
            <a:off x="3571876" y="1213137"/>
            <a:ext cx="6161809" cy="2871356"/>
          </a:xfrm>
          <a:prstGeom prst="roundRect">
            <a:avLst>
              <a:gd name="adj" fmla="val 4185"/>
            </a:avLst>
          </a:prstGeom>
          <a:solidFill>
            <a:schemeClr val="bg1"/>
          </a:solidFill>
          <a:ln w="635">
            <a:solidFill>
              <a:schemeClr val="tx1"/>
            </a:solidFill>
            <a:round/>
            <a:headEnd/>
            <a:tailEnd/>
          </a:ln>
        </p:spPr>
        <p:txBody>
          <a:bodyPr/>
          <a:lstStyle/>
          <a:p>
            <a:endParaRPr lang="en-GB" sz="1200" b="1" dirty="0">
              <a:solidFill>
                <a:srgbClr val="005400"/>
              </a:solidFill>
              <a:latin typeface="Calibri" pitchFamily="34" charset="0"/>
            </a:endParaRPr>
          </a:p>
        </p:txBody>
      </p:sp>
      <p:graphicFrame>
        <p:nvGraphicFramePr>
          <p:cNvPr id="32" name="Table 31"/>
          <p:cNvGraphicFramePr>
            <a:graphicFrameLocks noGrp="1"/>
          </p:cNvGraphicFramePr>
          <p:nvPr>
            <p:extLst>
              <p:ext uri="{D42A27DB-BD31-4B8C-83A1-F6EECF244321}">
                <p14:modId xmlns:p14="http://schemas.microsoft.com/office/powerpoint/2010/main" val="3062855884"/>
              </p:ext>
            </p:extLst>
          </p:nvPr>
        </p:nvGraphicFramePr>
        <p:xfrm>
          <a:off x="4569063" y="2342398"/>
          <a:ext cx="4844912" cy="1260355"/>
        </p:xfrm>
        <a:graphic>
          <a:graphicData uri="http://schemas.openxmlformats.org/drawingml/2006/table">
            <a:tbl>
              <a:tblPr/>
              <a:tblGrid>
                <a:gridCol w="929263"/>
                <a:gridCol w="381467"/>
                <a:gridCol w="752718"/>
                <a:gridCol w="714809"/>
                <a:gridCol w="688885"/>
                <a:gridCol w="688885"/>
                <a:gridCol w="688885"/>
              </a:tblGrid>
              <a:tr h="208795">
                <a:tc>
                  <a:txBody>
                    <a:bodyPr/>
                    <a:lstStyle/>
                    <a:p>
                      <a:pPr algn="ctr" fontAlgn="b"/>
                      <a:r>
                        <a:rPr lang="en-GB" sz="600" b="1" i="0" u="none" strike="noStrike" dirty="0">
                          <a:solidFill>
                            <a:srgbClr val="FFFFFF"/>
                          </a:solidFill>
                          <a:latin typeface="Calibri"/>
                        </a:rPr>
                        <a:t>Insecticide Chemistry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en-GB" sz="600" b="1" i="0" u="none" strike="noStrike" dirty="0">
                          <a:solidFill>
                            <a:srgbClr val="FFFFFF"/>
                          </a:solidFill>
                          <a:latin typeface="Calibri"/>
                        </a:rPr>
                        <a:t>Mode of Action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Nilaparvata </a:t>
                      </a:r>
                      <a:br>
                        <a:rPr lang="de-CH" sz="600" b="1" i="1" u="none" strike="noStrike" dirty="0" smtClean="0">
                          <a:solidFill>
                            <a:srgbClr val="FFFFFF"/>
                          </a:solidFill>
                          <a:latin typeface="Calibri"/>
                        </a:rPr>
                      </a:br>
                      <a:r>
                        <a:rPr lang="de-CH" sz="600" b="1" i="1" u="none" strike="noStrike" dirty="0" smtClean="0">
                          <a:solidFill>
                            <a:srgbClr val="FFFFFF"/>
                          </a:solidFill>
                          <a:latin typeface="Calibri"/>
                        </a:rPr>
                        <a:t>lugens</a:t>
                      </a:r>
                      <a:endParaRPr lang="en-GB" sz="600" b="1" i="1" u="none" strike="noStrike" dirty="0">
                        <a:solidFill>
                          <a:srgbClr val="FFFFFF"/>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Laodelphax</a:t>
                      </a:r>
                      <a:br>
                        <a:rPr lang="de-CH" sz="600" b="1" i="1" u="none" strike="noStrike" dirty="0" smtClean="0">
                          <a:solidFill>
                            <a:srgbClr val="FFFFFF"/>
                          </a:solidFill>
                          <a:latin typeface="Calibri"/>
                        </a:rPr>
                      </a:br>
                      <a:r>
                        <a:rPr lang="de-CH" sz="600" b="1" i="1" u="none" strike="noStrike" dirty="0" smtClean="0">
                          <a:solidFill>
                            <a:srgbClr val="FFFFFF"/>
                          </a:solidFill>
                          <a:latin typeface="Calibri"/>
                        </a:rPr>
                        <a:t> striatellus</a:t>
                      </a:r>
                      <a:endParaRPr lang="en-GB" sz="600" b="1" i="1" u="none" strike="noStrike" dirty="0">
                        <a:solidFill>
                          <a:srgbClr val="FFFFFF"/>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Sogatella</a:t>
                      </a:r>
                    </a:p>
                    <a:p>
                      <a:pPr algn="ctr" fontAlgn="b"/>
                      <a:r>
                        <a:rPr lang="de-CH" sz="600" b="1" i="1" u="none" strike="noStrike" dirty="0" smtClean="0">
                          <a:solidFill>
                            <a:srgbClr val="FFFFFF"/>
                          </a:solidFill>
                          <a:latin typeface="Calibri"/>
                        </a:rPr>
                        <a:t>furcifera</a:t>
                      </a:r>
                      <a:endParaRPr lang="en-GB" sz="600" b="1" i="1" u="none" strike="noStrike" dirty="0">
                        <a:solidFill>
                          <a:srgbClr val="FFFFFF"/>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Nephotettix virescens</a:t>
                      </a:r>
                      <a:endParaRPr lang="en-GB" sz="600" b="1" i="1" u="none" strike="noStrike" dirty="0">
                        <a:solidFill>
                          <a:srgbClr val="FFFFFF"/>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Nephotettix</a:t>
                      </a:r>
                      <a:r>
                        <a:rPr lang="de-CH" sz="600" b="1" i="1" u="none" strike="noStrike" baseline="0" dirty="0" smtClean="0">
                          <a:solidFill>
                            <a:srgbClr val="FFFFFF"/>
                          </a:solidFill>
                          <a:latin typeface="Calibri"/>
                        </a:rPr>
                        <a:t> cincticeps</a:t>
                      </a:r>
                      <a:endParaRPr lang="en-GB" sz="600" b="1" i="1" u="none" strike="noStrike" dirty="0">
                        <a:solidFill>
                          <a:srgbClr val="FFFFFF"/>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r>
              <a:tr h="121481">
                <a:tc>
                  <a:txBody>
                    <a:bodyPr/>
                    <a:lstStyle/>
                    <a:p>
                      <a:pPr algn="ctr" fontAlgn="b"/>
                      <a:r>
                        <a:rPr lang="en-GB" sz="600" b="0" i="0" u="none" strike="noStrike" dirty="0">
                          <a:solidFill>
                            <a:srgbClr val="000000"/>
                          </a:solidFill>
                          <a:latin typeface="Calibri"/>
                        </a:rPr>
                        <a:t>Carbamates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1A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481">
                <a:tc>
                  <a:txBody>
                    <a:bodyPr/>
                    <a:lstStyle/>
                    <a:p>
                      <a:pPr algn="ctr" fontAlgn="b"/>
                      <a:r>
                        <a:rPr lang="en-GB" sz="600" b="0" i="0" u="none" strike="noStrike" dirty="0">
                          <a:solidFill>
                            <a:srgbClr val="000000"/>
                          </a:solidFill>
                          <a:latin typeface="Calibri"/>
                        </a:rPr>
                        <a:t>Organophosphates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1B</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859">
                <a:tc>
                  <a:txBody>
                    <a:bodyPr/>
                    <a:lstStyle/>
                    <a:p>
                      <a:pPr algn="ctr" fontAlgn="b"/>
                      <a:r>
                        <a:rPr lang="en-GB" sz="600" b="0" i="0" u="none" strike="noStrike" dirty="0" err="1">
                          <a:solidFill>
                            <a:srgbClr val="000000"/>
                          </a:solidFill>
                          <a:latin typeface="Calibri"/>
                        </a:rPr>
                        <a:t>Cyclodiene</a:t>
                      </a:r>
                      <a:r>
                        <a:rPr lang="en-GB" sz="600" b="0" i="0" u="none" strike="noStrike" dirty="0">
                          <a:solidFill>
                            <a:srgbClr val="000000"/>
                          </a:solidFill>
                          <a:latin typeface="Calibri"/>
                        </a:rPr>
                        <a:t> </a:t>
                      </a:r>
                      <a:r>
                        <a:rPr lang="en-GB" sz="600" b="0" i="0" u="none" strike="noStrike" dirty="0" err="1">
                          <a:solidFill>
                            <a:srgbClr val="000000"/>
                          </a:solidFill>
                          <a:latin typeface="Calibri"/>
                        </a:rPr>
                        <a:t>organochlorines</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2A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6101">
                <a:tc>
                  <a:txBody>
                    <a:bodyPr/>
                    <a:lstStyle/>
                    <a:p>
                      <a:pPr algn="ctr" fontAlgn="b"/>
                      <a:r>
                        <a:rPr lang="en-GB" sz="600" b="0" i="0" u="none" strike="noStrike">
                          <a:solidFill>
                            <a:srgbClr val="000000"/>
                          </a:solidFill>
                          <a:latin typeface="Calibri"/>
                        </a:rPr>
                        <a:t>Phenylpyrazoles (Fiproles)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2B</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481">
                <a:tc>
                  <a:txBody>
                    <a:bodyPr/>
                    <a:lstStyle/>
                    <a:p>
                      <a:pPr algn="ctr" fontAlgn="b"/>
                      <a:r>
                        <a:rPr lang="en-GB" sz="600" b="0" i="0" u="none" strike="noStrike">
                          <a:solidFill>
                            <a:srgbClr val="000000"/>
                          </a:solidFill>
                          <a:latin typeface="Calibri"/>
                        </a:rPr>
                        <a:t>Pyrethroids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3A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481">
                <a:tc>
                  <a:txBody>
                    <a:bodyPr/>
                    <a:lstStyle/>
                    <a:p>
                      <a:pPr algn="ctr" fontAlgn="b"/>
                      <a:r>
                        <a:rPr lang="en-GB" sz="600" b="0" i="0" u="none" strike="noStrike">
                          <a:solidFill>
                            <a:srgbClr val="000000"/>
                          </a:solidFill>
                          <a:latin typeface="Calibri"/>
                        </a:rPr>
                        <a:t>Neonicotinoids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smtClean="0">
                          <a:solidFill>
                            <a:srgbClr val="000000"/>
                          </a:solidFill>
                          <a:latin typeface="Calibri"/>
                        </a:rPr>
                        <a:t>4A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481">
                <a:tc>
                  <a:txBody>
                    <a:bodyPr/>
                    <a:lstStyle/>
                    <a:p>
                      <a:pPr algn="ctr" fontAlgn="b"/>
                      <a:r>
                        <a:rPr lang="en-GB" sz="600" b="0" i="0" u="none" strike="noStrike" dirty="0" smtClean="0">
                          <a:solidFill>
                            <a:srgbClr val="000000"/>
                          </a:solidFill>
                          <a:latin typeface="Calibri"/>
                        </a:rPr>
                        <a:t>Selective</a:t>
                      </a:r>
                      <a:r>
                        <a:rPr lang="en-GB" sz="600" b="0" i="0" u="none" strike="noStrike" baseline="0" dirty="0" smtClean="0">
                          <a:solidFill>
                            <a:srgbClr val="000000"/>
                          </a:solidFill>
                          <a:latin typeface="Calibri"/>
                        </a:rPr>
                        <a:t> Feeding Blockers</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smtClean="0">
                          <a:solidFill>
                            <a:srgbClr val="000000"/>
                          </a:solidFill>
                          <a:latin typeface="Calibri"/>
                        </a:rPr>
                        <a:t>9B &amp; 9C</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481">
                <a:tc>
                  <a:txBody>
                    <a:bodyPr/>
                    <a:lstStyle/>
                    <a:p>
                      <a:pPr algn="ctr" fontAlgn="b"/>
                      <a:r>
                        <a:rPr lang="en-GB" sz="600" b="0" i="0" u="none" strike="noStrike" dirty="0" smtClean="0">
                          <a:solidFill>
                            <a:srgbClr val="000000"/>
                          </a:solidFill>
                          <a:latin typeface="Calibri"/>
                        </a:rPr>
                        <a:t>Chitin Biosynthesis Inhibitor</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600" b="0" i="0" u="none" strike="noStrike" dirty="0">
                          <a:solidFill>
                            <a:srgbClr val="000000"/>
                          </a:solidFill>
                          <a:latin typeface="Calibri"/>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800" b="0" i="0" u="none" strike="noStrike" dirty="0" smtClean="0">
                          <a:solidFill>
                            <a:srgbClr val="000000"/>
                          </a:solidFill>
                          <a:latin typeface="Calibri"/>
                        </a:rPr>
                        <a:t>X</a:t>
                      </a:r>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8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26" name="Picture 25"/>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2798756" y="1742661"/>
            <a:ext cx="599361" cy="5400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35" name="TextBox 34"/>
          <p:cNvSpPr txBox="1"/>
          <p:nvPr/>
        </p:nvSpPr>
        <p:spPr>
          <a:xfrm>
            <a:off x="4573930" y="3647348"/>
            <a:ext cx="4864608" cy="323165"/>
          </a:xfrm>
          <a:prstGeom prst="rect">
            <a:avLst/>
          </a:prstGeom>
          <a:noFill/>
        </p:spPr>
        <p:txBody>
          <a:bodyPr wrap="square" rtlCol="0">
            <a:spAutoFit/>
          </a:bodyPr>
          <a:lstStyle/>
          <a:p>
            <a:r>
              <a:rPr lang="de-CH" sz="500" dirty="0" smtClean="0">
                <a:latin typeface="Calibri" pitchFamily="34" charset="0"/>
              </a:rPr>
              <a:t>The information presented in this table is based on peer-reviewed published reports of field collected populations of rice hoppers being isolated at a specific time and location before being tested for insecticide susceptibility. Insecticide resistance is a dynamic process, and therefore, the information provided does not reflect the current status  of insecticide resistance in All countries or locations.</a:t>
            </a:r>
            <a:endParaRPr lang="en-GB" sz="500" dirty="0">
              <a:latin typeface="Calibri" pitchFamily="34" charset="0"/>
            </a:endParaRPr>
          </a:p>
        </p:txBody>
      </p:sp>
      <p:sp>
        <p:nvSpPr>
          <p:cNvPr id="36" name="TextBox 35"/>
          <p:cNvSpPr txBox="1"/>
          <p:nvPr/>
        </p:nvSpPr>
        <p:spPr>
          <a:xfrm>
            <a:off x="158590" y="1603199"/>
            <a:ext cx="2618477" cy="2446823"/>
          </a:xfrm>
          <a:prstGeom prst="rect">
            <a:avLst/>
          </a:prstGeom>
          <a:noFill/>
        </p:spPr>
        <p:txBody>
          <a:bodyPr wrap="square" rtlCol="0">
            <a:spAutoFit/>
          </a:bodyPr>
          <a:lstStyle/>
          <a:p>
            <a:pPr algn="just"/>
            <a:r>
              <a:rPr lang="de-CH" sz="700" dirty="0" err="1" smtClean="0">
                <a:latin typeface="Calibri" pitchFamily="34" charset="0"/>
              </a:rPr>
              <a:t>They</a:t>
            </a:r>
            <a:r>
              <a:rPr lang="de-CH" sz="700" dirty="0" smtClean="0">
                <a:latin typeface="Calibri" pitchFamily="34" charset="0"/>
              </a:rPr>
              <a:t> belong to two families, the Delphacidae and Cicadellidae. Delphacidae includes the brown planthopper (</a:t>
            </a:r>
            <a:r>
              <a:rPr lang="de-CH" sz="700" i="1" dirty="0" smtClean="0">
                <a:latin typeface="Calibri" pitchFamily="34" charset="0"/>
              </a:rPr>
              <a:t>Nilaparvata lugens</a:t>
            </a:r>
            <a:r>
              <a:rPr lang="de-CH" sz="700" dirty="0" smtClean="0">
                <a:latin typeface="Calibri" pitchFamily="34" charset="0"/>
              </a:rPr>
              <a:t>), small brown planthopper (</a:t>
            </a:r>
            <a:r>
              <a:rPr lang="de-CH" sz="700" i="1" dirty="0" smtClean="0">
                <a:latin typeface="Calibri" pitchFamily="34" charset="0"/>
              </a:rPr>
              <a:t>Laodelphax striatellus</a:t>
            </a:r>
            <a:r>
              <a:rPr lang="de-CH" sz="700" dirty="0" smtClean="0">
                <a:latin typeface="Calibri" pitchFamily="34" charset="0"/>
              </a:rPr>
              <a:t>) and whitebacked planthopper (</a:t>
            </a:r>
            <a:r>
              <a:rPr lang="de-CH" sz="700" i="1" dirty="0" smtClean="0">
                <a:latin typeface="Calibri" pitchFamily="34" charset="0"/>
              </a:rPr>
              <a:t>Sogatella furcifera</a:t>
            </a:r>
            <a:r>
              <a:rPr lang="de-CH" sz="700" dirty="0" smtClean="0">
                <a:latin typeface="Calibri" pitchFamily="34" charset="0"/>
              </a:rPr>
              <a:t>) which tend to inhabit the base of the plant, whilst the green paddy leafhopper (</a:t>
            </a:r>
            <a:r>
              <a:rPr lang="de-CH" sz="700" i="1" dirty="0" smtClean="0">
                <a:latin typeface="Calibri" pitchFamily="34" charset="0"/>
              </a:rPr>
              <a:t>Nephotettix virescens</a:t>
            </a:r>
            <a:r>
              <a:rPr lang="de-CH" sz="700" dirty="0" smtClean="0">
                <a:latin typeface="Calibri" pitchFamily="34" charset="0"/>
              </a:rPr>
              <a:t>) and rice green leafhopper (</a:t>
            </a:r>
            <a:r>
              <a:rPr lang="de-CH" sz="700" i="1" dirty="0" smtClean="0">
                <a:latin typeface="Calibri" pitchFamily="34" charset="0"/>
              </a:rPr>
              <a:t>Nephotettix cincticeps</a:t>
            </a:r>
            <a:r>
              <a:rPr lang="de-CH" sz="700" dirty="0" smtClean="0">
                <a:latin typeface="Calibri" pitchFamily="34" charset="0"/>
              </a:rPr>
              <a:t>) from the Cicadellidae family tend to inhabit the upper parts of the plant.</a:t>
            </a:r>
          </a:p>
          <a:p>
            <a:pPr algn="just"/>
            <a:endParaRPr lang="de-CH" sz="300" dirty="0" smtClean="0">
              <a:latin typeface="Calibri" pitchFamily="34" charset="0"/>
            </a:endParaRPr>
          </a:p>
          <a:p>
            <a:pPr algn="just"/>
            <a:r>
              <a:rPr lang="de-CH" sz="700" dirty="0" err="1" smtClean="0">
                <a:latin typeface="Calibri" pitchFamily="34" charset="0"/>
              </a:rPr>
              <a:t>Both</a:t>
            </a:r>
            <a:r>
              <a:rPr lang="de-CH" sz="700" dirty="0" smtClean="0">
                <a:latin typeface="Calibri" pitchFamily="34" charset="0"/>
              </a:rPr>
              <a:t> </a:t>
            </a:r>
            <a:r>
              <a:rPr lang="de-CH" sz="700" dirty="0" err="1" smtClean="0">
                <a:latin typeface="Calibri" pitchFamily="34" charset="0"/>
              </a:rPr>
              <a:t>famillies</a:t>
            </a:r>
            <a:r>
              <a:rPr lang="de-CH" sz="700" dirty="0" smtClean="0">
                <a:latin typeface="Calibri" pitchFamily="34" charset="0"/>
              </a:rPr>
              <a:t> </a:t>
            </a:r>
            <a:r>
              <a:rPr lang="de-CH" sz="700" dirty="0" err="1" smtClean="0">
                <a:latin typeface="Calibri" pitchFamily="34" charset="0"/>
              </a:rPr>
              <a:t>are</a:t>
            </a:r>
            <a:r>
              <a:rPr lang="de-CH" sz="700" dirty="0" smtClean="0">
                <a:latin typeface="Calibri" pitchFamily="34" charset="0"/>
              </a:rPr>
              <a:t> </a:t>
            </a:r>
            <a:r>
              <a:rPr lang="de-CH" sz="700" dirty="0" err="1" smtClean="0">
                <a:latin typeface="Calibri" pitchFamily="34" charset="0"/>
              </a:rPr>
              <a:t>economically</a:t>
            </a:r>
            <a:r>
              <a:rPr lang="de-CH" sz="700" dirty="0" smtClean="0">
                <a:latin typeface="Calibri" pitchFamily="34" charset="0"/>
              </a:rPr>
              <a:t> </a:t>
            </a:r>
            <a:r>
              <a:rPr lang="de-CH" sz="700" dirty="0" err="1" smtClean="0">
                <a:latin typeface="Calibri" pitchFamily="34" charset="0"/>
              </a:rPr>
              <a:t>important</a:t>
            </a:r>
            <a:r>
              <a:rPr lang="de-CH" sz="700" dirty="0" smtClean="0">
                <a:latin typeface="Calibri" pitchFamily="34" charset="0"/>
              </a:rPr>
              <a:t> </a:t>
            </a:r>
            <a:r>
              <a:rPr lang="de-CH" sz="700" dirty="0" err="1" smtClean="0">
                <a:latin typeface="Calibri" pitchFamily="34" charset="0"/>
              </a:rPr>
              <a:t>pests</a:t>
            </a:r>
            <a:r>
              <a:rPr lang="de-CH" sz="700" dirty="0" smtClean="0">
                <a:latin typeface="Calibri" pitchFamily="34" charset="0"/>
              </a:rPr>
              <a:t> </a:t>
            </a:r>
            <a:r>
              <a:rPr lang="de-CH" sz="700" dirty="0" err="1" smtClean="0">
                <a:latin typeface="Calibri" pitchFamily="34" charset="0"/>
              </a:rPr>
              <a:t>of</a:t>
            </a:r>
            <a:r>
              <a:rPr lang="de-CH" sz="700" dirty="0" smtClean="0">
                <a:latin typeface="Calibri" pitchFamily="34" charset="0"/>
              </a:rPr>
              <a:t> </a:t>
            </a:r>
            <a:r>
              <a:rPr lang="de-CH" sz="700" dirty="0" err="1" smtClean="0">
                <a:latin typeface="Calibri" pitchFamily="34" charset="0"/>
              </a:rPr>
              <a:t>rice</a:t>
            </a:r>
            <a:r>
              <a:rPr lang="de-CH" sz="700" dirty="0" smtClean="0">
                <a:latin typeface="Calibri" pitchFamily="34" charset="0"/>
              </a:rPr>
              <a:t>, </a:t>
            </a:r>
            <a:r>
              <a:rPr lang="de-CH" sz="700" dirty="0" err="1" smtClean="0">
                <a:latin typeface="Calibri" pitchFamily="34" charset="0"/>
              </a:rPr>
              <a:t>when</a:t>
            </a:r>
            <a:r>
              <a:rPr lang="de-CH" sz="700" dirty="0" smtClean="0">
                <a:latin typeface="Calibri" pitchFamily="34" charset="0"/>
              </a:rPr>
              <a:t> </a:t>
            </a:r>
            <a:r>
              <a:rPr lang="de-CH" sz="700" dirty="0" err="1" smtClean="0">
                <a:latin typeface="Calibri" pitchFamily="34" charset="0"/>
              </a:rPr>
              <a:t>favourable</a:t>
            </a:r>
            <a:r>
              <a:rPr lang="de-CH" sz="700" dirty="0" smtClean="0">
                <a:latin typeface="Calibri" pitchFamily="34" charset="0"/>
              </a:rPr>
              <a:t> </a:t>
            </a:r>
            <a:r>
              <a:rPr lang="de-CH" sz="700" dirty="0" err="1" smtClean="0">
                <a:latin typeface="Calibri" pitchFamily="34" charset="0"/>
              </a:rPr>
              <a:t>conditions</a:t>
            </a:r>
            <a:r>
              <a:rPr lang="de-CH" sz="700" dirty="0" smtClean="0">
                <a:latin typeface="Calibri" pitchFamily="34" charset="0"/>
              </a:rPr>
              <a:t> </a:t>
            </a:r>
            <a:r>
              <a:rPr lang="de-CH" sz="700" dirty="0" err="1" smtClean="0">
                <a:latin typeface="Calibri" pitchFamily="34" charset="0"/>
              </a:rPr>
              <a:t>allow</a:t>
            </a:r>
            <a:r>
              <a:rPr lang="de-CH" sz="700" dirty="0" smtClean="0">
                <a:latin typeface="Calibri" pitchFamily="34" charset="0"/>
              </a:rPr>
              <a:t> </a:t>
            </a:r>
            <a:r>
              <a:rPr lang="de-CH" sz="700" dirty="0" err="1" smtClean="0">
                <a:latin typeface="Calibri" pitchFamily="34" charset="0"/>
              </a:rPr>
              <a:t>them</a:t>
            </a:r>
            <a:r>
              <a:rPr lang="de-CH" sz="700" dirty="0" smtClean="0">
                <a:latin typeface="Calibri" pitchFamily="34" charset="0"/>
              </a:rPr>
              <a:t> </a:t>
            </a:r>
            <a:r>
              <a:rPr lang="de-CH" sz="700" dirty="0" err="1" smtClean="0">
                <a:latin typeface="Calibri" pitchFamily="34" charset="0"/>
              </a:rPr>
              <a:t>to</a:t>
            </a:r>
            <a:r>
              <a:rPr lang="de-CH" sz="700" dirty="0" smtClean="0">
                <a:latin typeface="Calibri" pitchFamily="34" charset="0"/>
              </a:rPr>
              <a:t> </a:t>
            </a:r>
            <a:r>
              <a:rPr lang="de-CH" sz="700" dirty="0" err="1" smtClean="0">
                <a:latin typeface="Calibri" pitchFamily="34" charset="0"/>
              </a:rPr>
              <a:t>reach</a:t>
            </a:r>
            <a:r>
              <a:rPr lang="de-CH" sz="700" dirty="0" smtClean="0">
                <a:latin typeface="Calibri" pitchFamily="34" charset="0"/>
              </a:rPr>
              <a:t> high </a:t>
            </a:r>
            <a:r>
              <a:rPr lang="de-CH" sz="700" dirty="0" err="1" smtClean="0">
                <a:latin typeface="Calibri" pitchFamily="34" charset="0"/>
              </a:rPr>
              <a:t>infestation</a:t>
            </a:r>
            <a:r>
              <a:rPr lang="de-CH" sz="700" dirty="0" smtClean="0">
                <a:latin typeface="Calibri" pitchFamily="34" charset="0"/>
              </a:rPr>
              <a:t> </a:t>
            </a:r>
            <a:r>
              <a:rPr lang="de-CH" sz="700" dirty="0" err="1" smtClean="0">
                <a:latin typeface="Calibri" pitchFamily="34" charset="0"/>
              </a:rPr>
              <a:t>levels</a:t>
            </a:r>
            <a:r>
              <a:rPr lang="de-CH" sz="700" dirty="0" smtClean="0">
                <a:latin typeface="Calibri" pitchFamily="34" charset="0"/>
              </a:rPr>
              <a:t>. All the </a:t>
            </a:r>
            <a:r>
              <a:rPr lang="de-CH" sz="700" dirty="0" err="1" smtClean="0">
                <a:latin typeface="Calibri" pitchFamily="34" charset="0"/>
              </a:rPr>
              <a:t>species</a:t>
            </a:r>
            <a:r>
              <a:rPr lang="de-CH" sz="700" dirty="0" smtClean="0">
                <a:latin typeface="Calibri" pitchFamily="34" charset="0"/>
              </a:rPr>
              <a:t> </a:t>
            </a:r>
            <a:r>
              <a:rPr lang="de-CH" sz="700" dirty="0" err="1" smtClean="0">
                <a:latin typeface="Calibri" pitchFamily="34" charset="0"/>
              </a:rPr>
              <a:t>feed</a:t>
            </a:r>
            <a:r>
              <a:rPr lang="de-CH" sz="700" dirty="0" smtClean="0">
                <a:latin typeface="Calibri" pitchFamily="34" charset="0"/>
              </a:rPr>
              <a:t> </a:t>
            </a:r>
            <a:r>
              <a:rPr lang="de-CH" sz="700" dirty="0" err="1" smtClean="0">
                <a:latin typeface="Calibri" pitchFamily="34" charset="0"/>
              </a:rPr>
              <a:t>by</a:t>
            </a:r>
            <a:r>
              <a:rPr lang="de-CH" sz="700" dirty="0" smtClean="0">
                <a:latin typeface="Calibri" pitchFamily="34" charset="0"/>
              </a:rPr>
              <a:t> the </a:t>
            </a:r>
            <a:r>
              <a:rPr lang="de-CH" sz="700" dirty="0" err="1" smtClean="0">
                <a:latin typeface="Calibri" pitchFamily="34" charset="0"/>
              </a:rPr>
              <a:t>insertion</a:t>
            </a:r>
            <a:r>
              <a:rPr lang="de-CH" sz="700" dirty="0" smtClean="0">
                <a:latin typeface="Calibri" pitchFamily="34" charset="0"/>
              </a:rPr>
              <a:t> </a:t>
            </a:r>
            <a:r>
              <a:rPr lang="de-CH" sz="700" dirty="0" err="1" smtClean="0">
                <a:latin typeface="Calibri" pitchFamily="34" charset="0"/>
              </a:rPr>
              <a:t>of</a:t>
            </a:r>
            <a:r>
              <a:rPr lang="de-CH" sz="700" dirty="0" smtClean="0">
                <a:latin typeface="Calibri" pitchFamily="34" charset="0"/>
              </a:rPr>
              <a:t> stylet </a:t>
            </a:r>
            <a:r>
              <a:rPr lang="de-CH" sz="700" dirty="0" err="1" smtClean="0">
                <a:latin typeface="Calibri" pitchFamily="34" charset="0"/>
              </a:rPr>
              <a:t>mouth</a:t>
            </a:r>
            <a:r>
              <a:rPr lang="de-CH" sz="700" dirty="0" smtClean="0">
                <a:latin typeface="Calibri" pitchFamily="34" charset="0"/>
              </a:rPr>
              <a:t> </a:t>
            </a:r>
            <a:r>
              <a:rPr lang="de-CH" sz="700" dirty="0" err="1" smtClean="0">
                <a:latin typeface="Calibri" pitchFamily="34" charset="0"/>
              </a:rPr>
              <a:t>parts</a:t>
            </a:r>
            <a:r>
              <a:rPr lang="de-CH" sz="700" dirty="0" smtClean="0">
                <a:latin typeface="Calibri" pitchFamily="34" charset="0"/>
              </a:rPr>
              <a:t> </a:t>
            </a:r>
            <a:r>
              <a:rPr lang="de-CH" sz="700" dirty="0" err="1" smtClean="0">
                <a:latin typeface="Calibri" pitchFamily="34" charset="0"/>
              </a:rPr>
              <a:t>into</a:t>
            </a:r>
            <a:r>
              <a:rPr lang="de-CH" sz="700" dirty="0" smtClean="0">
                <a:latin typeface="Calibri" pitchFamily="34" charset="0"/>
              </a:rPr>
              <a:t> the plant </a:t>
            </a:r>
            <a:r>
              <a:rPr lang="de-CH" sz="700" dirty="0" err="1" smtClean="0">
                <a:latin typeface="Calibri" pitchFamily="34" charset="0"/>
              </a:rPr>
              <a:t>phloem</a:t>
            </a:r>
            <a:r>
              <a:rPr lang="de-CH" sz="700" dirty="0" smtClean="0">
                <a:latin typeface="Calibri" pitchFamily="34" charset="0"/>
              </a:rPr>
              <a:t> </a:t>
            </a:r>
            <a:r>
              <a:rPr lang="de-CH" sz="700" dirty="0" err="1" smtClean="0">
                <a:latin typeface="Calibri" pitchFamily="34" charset="0"/>
              </a:rPr>
              <a:t>tissue</a:t>
            </a:r>
            <a:r>
              <a:rPr lang="de-CH" sz="700" dirty="0" smtClean="0">
                <a:latin typeface="Calibri" pitchFamily="34" charset="0"/>
              </a:rPr>
              <a:t> </a:t>
            </a:r>
            <a:r>
              <a:rPr lang="de-CH" sz="700" dirty="0" err="1" smtClean="0">
                <a:latin typeface="Calibri" pitchFamily="34" charset="0"/>
              </a:rPr>
              <a:t>and</a:t>
            </a:r>
            <a:r>
              <a:rPr lang="de-CH" sz="700" dirty="0" smtClean="0">
                <a:latin typeface="Calibri" pitchFamily="34" charset="0"/>
              </a:rPr>
              <a:t> </a:t>
            </a:r>
            <a:r>
              <a:rPr lang="de-CH" sz="700" dirty="0" err="1" smtClean="0">
                <a:latin typeface="Calibri" pitchFamily="34" charset="0"/>
              </a:rPr>
              <a:t>damage</a:t>
            </a:r>
            <a:r>
              <a:rPr lang="de-CH" sz="700" dirty="0" smtClean="0">
                <a:latin typeface="Calibri" pitchFamily="34" charset="0"/>
              </a:rPr>
              <a:t> </a:t>
            </a:r>
            <a:r>
              <a:rPr lang="de-CH" sz="700" dirty="0" err="1" smtClean="0">
                <a:latin typeface="Calibri" pitchFamily="34" charset="0"/>
              </a:rPr>
              <a:t>is</a:t>
            </a:r>
            <a:r>
              <a:rPr lang="de-CH" sz="700" dirty="0" smtClean="0">
                <a:latin typeface="Calibri" pitchFamily="34" charset="0"/>
              </a:rPr>
              <a:t> </a:t>
            </a:r>
            <a:r>
              <a:rPr lang="de-CH" sz="700" dirty="0" err="1" smtClean="0">
                <a:latin typeface="Calibri" pitchFamily="34" charset="0"/>
              </a:rPr>
              <a:t>caused</a:t>
            </a:r>
            <a:r>
              <a:rPr lang="de-CH" sz="700" dirty="0" smtClean="0">
                <a:latin typeface="Calibri" pitchFamily="34" charset="0"/>
              </a:rPr>
              <a:t> </a:t>
            </a:r>
            <a:r>
              <a:rPr lang="de-CH" sz="700" dirty="0" err="1" smtClean="0">
                <a:latin typeface="Calibri" pitchFamily="34" charset="0"/>
              </a:rPr>
              <a:t>by</a:t>
            </a:r>
            <a:r>
              <a:rPr lang="de-CH" sz="700" dirty="0" smtClean="0">
                <a:latin typeface="Calibri" pitchFamily="34" charset="0"/>
              </a:rPr>
              <a:t> </a:t>
            </a:r>
            <a:r>
              <a:rPr lang="de-CH" sz="700" dirty="0" err="1" smtClean="0">
                <a:latin typeface="Calibri" pitchFamily="34" charset="0"/>
              </a:rPr>
              <a:t>either</a:t>
            </a:r>
            <a:r>
              <a:rPr lang="de-CH" sz="700" dirty="0" smtClean="0">
                <a:latin typeface="Calibri" pitchFamily="34" charset="0"/>
              </a:rPr>
              <a:t> </a:t>
            </a:r>
            <a:r>
              <a:rPr lang="de-CH" sz="700" dirty="0" err="1" smtClean="0">
                <a:latin typeface="Calibri" pitchFamily="34" charset="0"/>
              </a:rPr>
              <a:t>direct</a:t>
            </a:r>
            <a:r>
              <a:rPr lang="de-CH" sz="700" dirty="0" smtClean="0">
                <a:latin typeface="Calibri" pitchFamily="34" charset="0"/>
              </a:rPr>
              <a:t> </a:t>
            </a:r>
            <a:r>
              <a:rPr lang="de-CH" sz="700" dirty="0" err="1" smtClean="0">
                <a:latin typeface="Calibri" pitchFamily="34" charset="0"/>
              </a:rPr>
              <a:t>sap</a:t>
            </a:r>
            <a:r>
              <a:rPr lang="de-CH" sz="700" dirty="0" smtClean="0">
                <a:latin typeface="Calibri" pitchFamily="34" charset="0"/>
              </a:rPr>
              <a:t> </a:t>
            </a:r>
            <a:r>
              <a:rPr lang="de-CH" sz="700" dirty="0" err="1" smtClean="0">
                <a:latin typeface="Calibri" pitchFamily="34" charset="0"/>
              </a:rPr>
              <a:t>loss</a:t>
            </a:r>
            <a:r>
              <a:rPr lang="de-CH" sz="700" dirty="0" smtClean="0">
                <a:latin typeface="Calibri" pitchFamily="34" charset="0"/>
              </a:rPr>
              <a:t> </a:t>
            </a:r>
            <a:r>
              <a:rPr lang="de-CH" sz="700" dirty="0" err="1" smtClean="0">
                <a:latin typeface="Calibri" pitchFamily="34" charset="0"/>
              </a:rPr>
              <a:t>or</a:t>
            </a:r>
            <a:r>
              <a:rPr lang="de-CH" sz="700" dirty="0" smtClean="0">
                <a:latin typeface="Calibri" pitchFamily="34" charset="0"/>
              </a:rPr>
              <a:t> </a:t>
            </a:r>
            <a:r>
              <a:rPr lang="de-CH" sz="700" dirty="0" err="1" smtClean="0">
                <a:latin typeface="Calibri" pitchFamily="34" charset="0"/>
              </a:rPr>
              <a:t>through</a:t>
            </a:r>
            <a:r>
              <a:rPr lang="de-CH" sz="700" dirty="0" smtClean="0">
                <a:latin typeface="Calibri" pitchFamily="34" charset="0"/>
              </a:rPr>
              <a:t> the </a:t>
            </a:r>
            <a:r>
              <a:rPr lang="de-CH" sz="700" dirty="0" err="1" smtClean="0">
                <a:latin typeface="Calibri" pitchFamily="34" charset="0"/>
              </a:rPr>
              <a:t>injection</a:t>
            </a:r>
            <a:r>
              <a:rPr lang="de-CH" sz="700" dirty="0" smtClean="0">
                <a:latin typeface="Calibri" pitchFamily="34" charset="0"/>
              </a:rPr>
              <a:t> </a:t>
            </a:r>
            <a:r>
              <a:rPr lang="de-CH" sz="700" dirty="0" err="1" smtClean="0">
                <a:latin typeface="Calibri" pitchFamily="34" charset="0"/>
              </a:rPr>
              <a:t>of</a:t>
            </a:r>
            <a:r>
              <a:rPr lang="de-CH" sz="700" dirty="0" smtClean="0">
                <a:latin typeface="Calibri" pitchFamily="34" charset="0"/>
              </a:rPr>
              <a:t> </a:t>
            </a:r>
            <a:r>
              <a:rPr lang="de-CH" sz="700" dirty="0" err="1" smtClean="0">
                <a:latin typeface="Calibri" pitchFamily="34" charset="0"/>
              </a:rPr>
              <a:t>toxic</a:t>
            </a:r>
            <a:r>
              <a:rPr lang="de-CH" sz="700" dirty="0" smtClean="0">
                <a:latin typeface="Calibri" pitchFamily="34" charset="0"/>
              </a:rPr>
              <a:t> </a:t>
            </a:r>
            <a:r>
              <a:rPr lang="de-CH" sz="700" dirty="0" err="1" smtClean="0">
                <a:latin typeface="Calibri" pitchFamily="34" charset="0"/>
              </a:rPr>
              <a:t>saliva</a:t>
            </a:r>
            <a:r>
              <a:rPr lang="de-CH" sz="700" dirty="0" smtClean="0">
                <a:latin typeface="Calibri" pitchFamily="34" charset="0"/>
              </a:rPr>
              <a:t>. The </a:t>
            </a:r>
            <a:r>
              <a:rPr lang="de-CH" sz="700" dirty="0" err="1" smtClean="0">
                <a:latin typeface="Calibri" pitchFamily="34" charset="0"/>
              </a:rPr>
              <a:t>distinctive</a:t>
            </a:r>
            <a:r>
              <a:rPr lang="de-CH" sz="700" dirty="0" smtClean="0">
                <a:latin typeface="Calibri" pitchFamily="34" charset="0"/>
              </a:rPr>
              <a:t> </a:t>
            </a:r>
            <a:r>
              <a:rPr lang="de-CH" sz="700" dirty="0" err="1" smtClean="0">
                <a:latin typeface="Calibri" pitchFamily="34" charset="0"/>
              </a:rPr>
              <a:t>browning</a:t>
            </a:r>
            <a:r>
              <a:rPr lang="de-CH" sz="700" dirty="0" smtClean="0">
                <a:latin typeface="Calibri" pitchFamily="34" charset="0"/>
              </a:rPr>
              <a:t> </a:t>
            </a:r>
            <a:r>
              <a:rPr lang="de-CH" sz="700" dirty="0" err="1" smtClean="0">
                <a:latin typeface="Calibri" pitchFamily="34" charset="0"/>
              </a:rPr>
              <a:t>and</a:t>
            </a:r>
            <a:r>
              <a:rPr lang="de-CH" sz="700" dirty="0" smtClean="0">
                <a:latin typeface="Calibri" pitchFamily="34" charset="0"/>
              </a:rPr>
              <a:t> </a:t>
            </a:r>
            <a:r>
              <a:rPr lang="de-CH" sz="700" dirty="0" err="1" smtClean="0">
                <a:latin typeface="Calibri" pitchFamily="34" charset="0"/>
              </a:rPr>
              <a:t>wilting</a:t>
            </a:r>
            <a:r>
              <a:rPr lang="de-CH" sz="700" dirty="0" smtClean="0">
                <a:latin typeface="Calibri" pitchFamily="34" charset="0"/>
              </a:rPr>
              <a:t> </a:t>
            </a:r>
            <a:r>
              <a:rPr lang="de-CH" sz="700" dirty="0" err="1" smtClean="0">
                <a:latin typeface="Calibri" pitchFamily="34" charset="0"/>
              </a:rPr>
              <a:t>of</a:t>
            </a:r>
            <a:r>
              <a:rPr lang="de-CH" sz="700" dirty="0" smtClean="0">
                <a:latin typeface="Calibri" pitchFamily="34" charset="0"/>
              </a:rPr>
              <a:t> </a:t>
            </a:r>
            <a:r>
              <a:rPr lang="de-CH" sz="700" dirty="0" err="1" smtClean="0">
                <a:latin typeface="Calibri" pitchFamily="34" charset="0"/>
              </a:rPr>
              <a:t>rice</a:t>
            </a:r>
            <a:r>
              <a:rPr lang="de-CH" sz="700" dirty="0" smtClean="0">
                <a:latin typeface="Calibri" pitchFamily="34" charset="0"/>
              </a:rPr>
              <a:t> </a:t>
            </a:r>
            <a:r>
              <a:rPr lang="de-CH" sz="700" dirty="0" err="1" smtClean="0">
                <a:latin typeface="Calibri" pitchFamily="34" charset="0"/>
              </a:rPr>
              <a:t>plants</a:t>
            </a:r>
            <a:r>
              <a:rPr lang="de-CH" sz="700" dirty="0" smtClean="0">
                <a:latin typeface="Calibri" pitchFamily="34" charset="0"/>
              </a:rPr>
              <a:t>, </a:t>
            </a:r>
            <a:r>
              <a:rPr lang="de-CH" sz="700" dirty="0" err="1" smtClean="0">
                <a:latin typeface="Calibri" pitchFamily="34" charset="0"/>
              </a:rPr>
              <a:t>which</a:t>
            </a:r>
            <a:r>
              <a:rPr lang="de-CH" sz="700" dirty="0" smtClean="0">
                <a:latin typeface="Calibri" pitchFamily="34" charset="0"/>
              </a:rPr>
              <a:t> </a:t>
            </a:r>
            <a:r>
              <a:rPr lang="de-CH" sz="700" dirty="0" err="1" smtClean="0">
                <a:latin typeface="Calibri" pitchFamily="34" charset="0"/>
              </a:rPr>
              <a:t>is</a:t>
            </a:r>
            <a:r>
              <a:rPr lang="de-CH" sz="700" dirty="0" smtClean="0">
                <a:latin typeface="Calibri" pitchFamily="34" charset="0"/>
              </a:rPr>
              <a:t> </a:t>
            </a:r>
            <a:r>
              <a:rPr lang="de-CH" sz="700" dirty="0" err="1" smtClean="0">
                <a:latin typeface="Calibri" pitchFamily="34" charset="0"/>
              </a:rPr>
              <a:t>caused</a:t>
            </a:r>
            <a:r>
              <a:rPr lang="de-CH" sz="700" dirty="0" smtClean="0">
                <a:latin typeface="Calibri" pitchFamily="34" charset="0"/>
              </a:rPr>
              <a:t> </a:t>
            </a:r>
            <a:r>
              <a:rPr lang="de-CH" sz="700" dirty="0" err="1" smtClean="0">
                <a:latin typeface="Calibri" pitchFamily="34" charset="0"/>
              </a:rPr>
              <a:t>by</a:t>
            </a:r>
            <a:r>
              <a:rPr lang="de-CH" sz="700" dirty="0" smtClean="0">
                <a:latin typeface="Calibri" pitchFamily="34" charset="0"/>
              </a:rPr>
              <a:t> </a:t>
            </a:r>
            <a:r>
              <a:rPr lang="de-CH" sz="700" dirty="0" err="1" smtClean="0">
                <a:latin typeface="Calibri" pitchFamily="34" charset="0"/>
              </a:rPr>
              <a:t>hopper</a:t>
            </a:r>
            <a:r>
              <a:rPr lang="de-CH" sz="700" dirty="0" smtClean="0">
                <a:latin typeface="Calibri" pitchFamily="34" charset="0"/>
              </a:rPr>
              <a:t> </a:t>
            </a:r>
            <a:r>
              <a:rPr lang="de-CH" sz="700" dirty="0" err="1" smtClean="0">
                <a:latin typeface="Calibri" pitchFamily="34" charset="0"/>
              </a:rPr>
              <a:t>infestation</a:t>
            </a:r>
            <a:r>
              <a:rPr lang="de-CH" sz="700" dirty="0" smtClean="0">
                <a:latin typeface="Calibri" pitchFamily="34" charset="0"/>
              </a:rPr>
              <a:t> </a:t>
            </a:r>
            <a:r>
              <a:rPr lang="de-CH" sz="700" dirty="0" err="1" smtClean="0">
                <a:latin typeface="Calibri" pitchFamily="34" charset="0"/>
              </a:rPr>
              <a:t>is</a:t>
            </a:r>
            <a:r>
              <a:rPr lang="de-CH" sz="700" dirty="0" smtClean="0">
                <a:latin typeface="Calibri" pitchFamily="34" charset="0"/>
              </a:rPr>
              <a:t> </a:t>
            </a:r>
            <a:r>
              <a:rPr lang="de-CH" sz="700" dirty="0" err="1" smtClean="0">
                <a:latin typeface="Calibri" pitchFamily="34" charset="0"/>
              </a:rPr>
              <a:t>commonly</a:t>
            </a:r>
            <a:r>
              <a:rPr lang="de-CH" sz="700" dirty="0" smtClean="0">
                <a:latin typeface="Calibri" pitchFamily="34" charset="0"/>
              </a:rPr>
              <a:t> </a:t>
            </a:r>
            <a:r>
              <a:rPr lang="de-CH" sz="700" dirty="0" err="1" smtClean="0">
                <a:latin typeface="Calibri" pitchFamily="34" charset="0"/>
              </a:rPr>
              <a:t>known</a:t>
            </a:r>
            <a:r>
              <a:rPr lang="de-CH" sz="700" dirty="0" smtClean="0">
                <a:latin typeface="Calibri" pitchFamily="34" charset="0"/>
              </a:rPr>
              <a:t> </a:t>
            </a:r>
            <a:r>
              <a:rPr lang="de-CH" sz="700" dirty="0" err="1" smtClean="0">
                <a:latin typeface="Calibri" pitchFamily="34" charset="0"/>
              </a:rPr>
              <a:t>as</a:t>
            </a:r>
            <a:r>
              <a:rPr lang="de-CH" sz="700" dirty="0" smtClean="0">
                <a:latin typeface="Calibri" pitchFamily="34" charset="0"/>
              </a:rPr>
              <a:t> `</a:t>
            </a:r>
            <a:r>
              <a:rPr lang="de-CH" sz="700" dirty="0" err="1" smtClean="0">
                <a:latin typeface="Calibri" pitchFamily="34" charset="0"/>
              </a:rPr>
              <a:t>hopper</a:t>
            </a:r>
            <a:r>
              <a:rPr lang="de-CH" sz="700" dirty="0" smtClean="0">
                <a:latin typeface="Calibri" pitchFamily="34" charset="0"/>
              </a:rPr>
              <a:t> </a:t>
            </a:r>
            <a:r>
              <a:rPr lang="de-CH" sz="700" dirty="0" err="1" smtClean="0">
                <a:latin typeface="Calibri" pitchFamily="34" charset="0"/>
              </a:rPr>
              <a:t>burn</a:t>
            </a:r>
            <a:r>
              <a:rPr lang="de-CH" sz="700" dirty="0" smtClean="0">
                <a:latin typeface="Calibri" pitchFamily="34" charset="0"/>
              </a:rPr>
              <a:t>`. Plant </a:t>
            </a:r>
            <a:r>
              <a:rPr lang="de-CH" sz="700" dirty="0" err="1" smtClean="0">
                <a:latin typeface="Calibri" pitchFamily="34" charset="0"/>
              </a:rPr>
              <a:t>and</a:t>
            </a:r>
            <a:r>
              <a:rPr lang="de-CH" sz="700" dirty="0" smtClean="0">
                <a:latin typeface="Calibri" pitchFamily="34" charset="0"/>
              </a:rPr>
              <a:t> </a:t>
            </a:r>
            <a:r>
              <a:rPr lang="de-CH" sz="700" dirty="0" err="1" smtClean="0">
                <a:latin typeface="Calibri" pitchFamily="34" charset="0"/>
              </a:rPr>
              <a:t>leafhoppers</a:t>
            </a:r>
            <a:r>
              <a:rPr lang="de-CH" sz="700" dirty="0" smtClean="0">
                <a:latin typeface="Calibri" pitchFamily="34" charset="0"/>
              </a:rPr>
              <a:t> </a:t>
            </a:r>
            <a:r>
              <a:rPr lang="de-CH" sz="700" dirty="0" err="1" smtClean="0">
                <a:latin typeface="Calibri" pitchFamily="34" charset="0"/>
              </a:rPr>
              <a:t>are</a:t>
            </a:r>
            <a:r>
              <a:rPr lang="de-CH" sz="700" dirty="0" smtClean="0">
                <a:latin typeface="Calibri" pitchFamily="34" charset="0"/>
              </a:rPr>
              <a:t> also </a:t>
            </a:r>
            <a:r>
              <a:rPr lang="de-CH" sz="700" dirty="0" err="1" smtClean="0">
                <a:latin typeface="Calibri" pitchFamily="34" charset="0"/>
              </a:rPr>
              <a:t>known</a:t>
            </a:r>
            <a:r>
              <a:rPr lang="de-CH" sz="700" dirty="0" smtClean="0">
                <a:latin typeface="Calibri" pitchFamily="34" charset="0"/>
              </a:rPr>
              <a:t> </a:t>
            </a:r>
            <a:r>
              <a:rPr lang="de-CH" sz="700" dirty="0" err="1" smtClean="0">
                <a:latin typeface="Calibri" pitchFamily="34" charset="0"/>
              </a:rPr>
              <a:t>to</a:t>
            </a:r>
            <a:r>
              <a:rPr lang="de-CH" sz="700" dirty="0" smtClean="0">
                <a:latin typeface="Calibri" pitchFamily="34" charset="0"/>
              </a:rPr>
              <a:t> </a:t>
            </a:r>
            <a:r>
              <a:rPr lang="de-CH" sz="700" dirty="0" err="1" smtClean="0">
                <a:latin typeface="Calibri" pitchFamily="34" charset="0"/>
              </a:rPr>
              <a:t>transmit</a:t>
            </a:r>
            <a:r>
              <a:rPr lang="de-CH" sz="700" dirty="0" smtClean="0">
                <a:latin typeface="Calibri" pitchFamily="34" charset="0"/>
              </a:rPr>
              <a:t> </a:t>
            </a:r>
            <a:r>
              <a:rPr lang="de-CH" sz="700" dirty="0" err="1" smtClean="0">
                <a:latin typeface="Calibri" pitchFamily="34" charset="0"/>
              </a:rPr>
              <a:t>various</a:t>
            </a:r>
            <a:r>
              <a:rPr lang="de-CH" sz="700" dirty="0" smtClean="0">
                <a:latin typeface="Calibri" pitchFamily="34" charset="0"/>
              </a:rPr>
              <a:t> plant </a:t>
            </a:r>
            <a:r>
              <a:rPr lang="de-CH" sz="700" dirty="0" err="1" smtClean="0">
                <a:latin typeface="Calibri" pitchFamily="34" charset="0"/>
              </a:rPr>
              <a:t>viruses</a:t>
            </a:r>
            <a:r>
              <a:rPr lang="de-CH" sz="700" dirty="0" smtClean="0">
                <a:latin typeface="Calibri" pitchFamily="34" charset="0"/>
              </a:rPr>
              <a:t> such </a:t>
            </a:r>
            <a:r>
              <a:rPr lang="de-CH" sz="700" dirty="0" err="1" smtClean="0">
                <a:latin typeface="Calibri" pitchFamily="34" charset="0"/>
              </a:rPr>
              <a:t>as</a:t>
            </a:r>
            <a:r>
              <a:rPr lang="de-CH" sz="700" dirty="0" smtClean="0">
                <a:latin typeface="Calibri" pitchFamily="34" charset="0"/>
              </a:rPr>
              <a:t> </a:t>
            </a:r>
            <a:r>
              <a:rPr lang="de-CH" sz="700" dirty="0" err="1" smtClean="0">
                <a:latin typeface="Calibri" pitchFamily="34" charset="0"/>
              </a:rPr>
              <a:t>grassy</a:t>
            </a:r>
            <a:r>
              <a:rPr lang="de-CH" sz="700" dirty="0" smtClean="0">
                <a:latin typeface="Calibri" pitchFamily="34" charset="0"/>
              </a:rPr>
              <a:t> </a:t>
            </a:r>
            <a:r>
              <a:rPr lang="de-CH" sz="700" dirty="0" err="1" smtClean="0">
                <a:latin typeface="Calibri" pitchFamily="34" charset="0"/>
              </a:rPr>
              <a:t>stunt</a:t>
            </a:r>
            <a:r>
              <a:rPr lang="de-CH" sz="700" dirty="0" smtClean="0">
                <a:latin typeface="Calibri" pitchFamily="34" charset="0"/>
              </a:rPr>
              <a:t> </a:t>
            </a:r>
            <a:r>
              <a:rPr lang="de-CH" sz="700" dirty="0" err="1" smtClean="0">
                <a:latin typeface="Calibri" pitchFamily="34" charset="0"/>
              </a:rPr>
              <a:t>and</a:t>
            </a:r>
            <a:r>
              <a:rPr lang="de-CH" sz="700" dirty="0" smtClean="0">
                <a:latin typeface="Calibri" pitchFamily="34" charset="0"/>
              </a:rPr>
              <a:t> </a:t>
            </a:r>
            <a:r>
              <a:rPr lang="de-CH" sz="700" dirty="0" err="1" smtClean="0">
                <a:latin typeface="Calibri" pitchFamily="34" charset="0"/>
              </a:rPr>
              <a:t>rice-stripe</a:t>
            </a:r>
            <a:r>
              <a:rPr lang="de-CH" sz="700" dirty="0" smtClean="0">
                <a:latin typeface="Calibri" pitchFamily="34" charset="0"/>
              </a:rPr>
              <a:t> </a:t>
            </a:r>
            <a:r>
              <a:rPr lang="de-CH" sz="700" dirty="0" err="1" smtClean="0">
                <a:latin typeface="Calibri" pitchFamily="34" charset="0"/>
              </a:rPr>
              <a:t>cereal</a:t>
            </a:r>
            <a:r>
              <a:rPr lang="de-CH" sz="700" dirty="0" smtClean="0">
                <a:latin typeface="Calibri" pitchFamily="34" charset="0"/>
              </a:rPr>
              <a:t> </a:t>
            </a:r>
            <a:r>
              <a:rPr lang="de-CH" sz="700" dirty="0" err="1" smtClean="0">
                <a:latin typeface="Calibri" pitchFamily="34" charset="0"/>
              </a:rPr>
              <a:t>mosiac</a:t>
            </a:r>
            <a:r>
              <a:rPr lang="de-CH" sz="700" dirty="0" smtClean="0">
                <a:latin typeface="Calibri" pitchFamily="34" charset="0"/>
              </a:rPr>
              <a:t>  </a:t>
            </a:r>
          </a:p>
          <a:p>
            <a:pPr algn="just"/>
            <a:endParaRPr lang="de-CH" sz="300" dirty="0" smtClean="0">
              <a:latin typeface="Calibri" pitchFamily="34" charset="0"/>
            </a:endParaRPr>
          </a:p>
          <a:p>
            <a:pPr algn="just"/>
            <a:r>
              <a:rPr lang="de-CH" sz="700" dirty="0" smtClean="0">
                <a:latin typeface="Calibri" pitchFamily="34" charset="0"/>
              </a:rPr>
              <a:t>Treatment with insecticides has been the primary control option for growers, with systemic insecticides more favoured in recent years. However the selection of resistant plant varieties and use of biological control agents are also important control method for these pests.</a:t>
            </a:r>
            <a:endParaRPr lang="en-GB" sz="700" dirty="0">
              <a:latin typeface="Calibri" pitchFamily="34" charset="0"/>
            </a:endParaRPr>
          </a:p>
        </p:txBody>
      </p:sp>
      <p:pic>
        <p:nvPicPr>
          <p:cNvPr id="42" name="Picture 4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2771583" y="3256494"/>
            <a:ext cx="648000" cy="578782"/>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47" name="TextBox 46"/>
          <p:cNvSpPr txBox="1"/>
          <p:nvPr/>
        </p:nvSpPr>
        <p:spPr>
          <a:xfrm>
            <a:off x="3625752" y="1411829"/>
            <a:ext cx="5832145" cy="846386"/>
          </a:xfrm>
          <a:prstGeom prst="rect">
            <a:avLst/>
          </a:prstGeom>
          <a:noFill/>
        </p:spPr>
        <p:txBody>
          <a:bodyPr wrap="square" rtlCol="0">
            <a:spAutoFit/>
          </a:bodyPr>
          <a:lstStyle/>
          <a:p>
            <a:pPr algn="just"/>
            <a:r>
              <a:rPr lang="de-CH" sz="700" dirty="0" smtClean="0">
                <a:latin typeface="Calibri" pitchFamily="34" charset="0"/>
              </a:rPr>
              <a:t>Insecticide Resistance has been recorded in rice hopper species  since the early  1960‘s, when organophospahte, carbamate and cyclodiene organochlorine insecticides were the main methods of chemical control.  Although further insecticide chemistry has been introduced  to control hoppers, the importance of rice as a staple food crop and the reliance on insecticides for the control of insect pests has seen the continued evolution of insecticide resistance. The most recent developments  has seen populations of </a:t>
            </a:r>
            <a:r>
              <a:rPr lang="de-CH" sz="700" i="1" dirty="0" smtClean="0">
                <a:latin typeface="Calibri" pitchFamily="34" charset="0"/>
              </a:rPr>
              <a:t>Nilaparvata lugens, Laodelphax striatellus </a:t>
            </a:r>
            <a:r>
              <a:rPr lang="de-CH" sz="700" dirty="0" smtClean="0">
                <a:latin typeface="Calibri" pitchFamily="34" charset="0"/>
              </a:rPr>
              <a:t>and </a:t>
            </a:r>
            <a:r>
              <a:rPr lang="de-CH" sz="700" i="1" dirty="0" smtClean="0">
                <a:latin typeface="Calibri" pitchFamily="34" charset="0"/>
              </a:rPr>
              <a:t> Sogatella furcifera </a:t>
            </a:r>
            <a:r>
              <a:rPr lang="de-CH" sz="700" dirty="0" smtClean="0">
                <a:latin typeface="Calibri" pitchFamily="34" charset="0"/>
              </a:rPr>
              <a:t>independantly develop resistance</a:t>
            </a:r>
            <a:r>
              <a:rPr lang="de-CH" sz="700" i="1" dirty="0" smtClean="0">
                <a:latin typeface="Calibri" pitchFamily="34" charset="0"/>
              </a:rPr>
              <a:t> </a:t>
            </a:r>
            <a:r>
              <a:rPr lang="de-CH" sz="700" dirty="0" smtClean="0">
                <a:latin typeface="Calibri" pitchFamily="34" charset="0"/>
              </a:rPr>
              <a:t>to</a:t>
            </a:r>
            <a:r>
              <a:rPr lang="de-CH" sz="700" i="1" dirty="0" smtClean="0">
                <a:latin typeface="Calibri" pitchFamily="34" charset="0"/>
              </a:rPr>
              <a:t> </a:t>
            </a:r>
            <a:r>
              <a:rPr lang="de-CH" sz="700" dirty="0" smtClean="0">
                <a:latin typeface="Calibri" pitchFamily="34" charset="0"/>
              </a:rPr>
              <a:t>neonicotinoid and phenylpyrazole insecticides</a:t>
            </a:r>
            <a:r>
              <a:rPr lang="de-CH" sz="700" i="1" dirty="0" smtClean="0">
                <a:latin typeface="Calibri" pitchFamily="34" charset="0"/>
              </a:rPr>
              <a:t>. </a:t>
            </a:r>
            <a:r>
              <a:rPr lang="de-CH" sz="700" dirty="0" smtClean="0">
                <a:latin typeface="Calibri" pitchFamily="34" charset="0"/>
              </a:rPr>
              <a:t>At the time of writing there is no evidence of a common cross-resistance resistance between chemical classes of insecticide across these species, however there is evidence that individual hoppers may exhibit multiple mechanisms of resistance to one or more insecticide modes of action. </a:t>
            </a:r>
            <a:endParaRPr lang="de-CH" sz="300" dirty="0" smtClean="0">
              <a:latin typeface="Calibri" pitchFamily="34" charset="0"/>
            </a:endParaRPr>
          </a:p>
        </p:txBody>
      </p:sp>
      <p:sp>
        <p:nvSpPr>
          <p:cNvPr id="138" name="TextBox 137"/>
          <p:cNvSpPr txBox="1"/>
          <p:nvPr/>
        </p:nvSpPr>
        <p:spPr>
          <a:xfrm>
            <a:off x="3206751" y="4368369"/>
            <a:ext cx="4546599" cy="2077492"/>
          </a:xfrm>
          <a:prstGeom prst="rect">
            <a:avLst/>
          </a:prstGeom>
          <a:noFill/>
        </p:spPr>
        <p:txBody>
          <a:bodyPr wrap="square" rtlCol="0">
            <a:spAutoFit/>
          </a:bodyPr>
          <a:lstStyle/>
          <a:p>
            <a:pPr algn="just"/>
            <a:r>
              <a:rPr lang="de-CH" sz="700" dirty="0" smtClean="0">
                <a:latin typeface="Calibri" pitchFamily="34" charset="0"/>
              </a:rPr>
              <a:t>As there is no evidence of cross-resistance amongst the groups insecticides used for rice hopper control, it is recommended that  the rotation of effective insecticides with different modes of action are used to provide insect control, whilst at the same time reducing the risk of insecticide resistance from developing. The following should be considered when designing an insect control program for rice hoppers:</a:t>
            </a:r>
          </a:p>
          <a:p>
            <a:pPr marL="88900" indent="-88900" algn="just">
              <a:buFont typeface="Arial" pitchFamily="34" charset="0"/>
              <a:buChar char="•"/>
            </a:pPr>
            <a:r>
              <a:rPr lang="de-CH" sz="700" dirty="0" smtClean="0">
                <a:latin typeface="Calibri" pitchFamily="34" charset="0"/>
              </a:rPr>
              <a:t> Plan ahead. Determine when in a typical season insecticides applications are likely to be needed and plan for the rotation of insecticides with different modes of action, avoiding the consecutive use of products belonging to the same mode of action group. Plan for contingencies in case extra applications are needed due untypical pest infestations. Consider the presence of other insect pests of rice (e.g. Stemborers or leaffolders) and required treatments .</a:t>
            </a:r>
          </a:p>
          <a:p>
            <a:pPr marL="88900" indent="-88900" algn="just">
              <a:buFont typeface="Arial" pitchFamily="34" charset="0"/>
              <a:buChar char="•"/>
            </a:pPr>
            <a:r>
              <a:rPr lang="de-CH" sz="700" dirty="0" smtClean="0">
                <a:latin typeface="Calibri" pitchFamily="34" charset="0"/>
              </a:rPr>
              <a:t>Determine which insecticides are most effective for controlling each rice pest during each application timing. If the presence of other rice pests over-lap with rice hoppers, consider using  pest specific insecticides rather than broad spectrum insecticides, which may increase unnecessary resistance selection pressure for either or both pests.</a:t>
            </a:r>
          </a:p>
          <a:p>
            <a:pPr marL="88900" indent="-88900" algn="just">
              <a:buFont typeface="Arial" pitchFamily="34" charset="0"/>
              <a:buChar char="•"/>
            </a:pPr>
            <a:r>
              <a:rPr lang="de-CH" sz="700" dirty="0" smtClean="0">
                <a:latin typeface="Calibri" pitchFamily="34" charset="0"/>
              </a:rPr>
              <a:t> Evaluate the current  insecticide resistance situation in the area (consult local crop advisors and experts). Avoid using insecticides already affected by resistance where possible.</a:t>
            </a:r>
          </a:p>
          <a:p>
            <a:pPr marL="88900" indent="-88900" algn="just">
              <a:buFont typeface="Arial" pitchFamily="34" charset="0"/>
              <a:buChar char="•"/>
            </a:pPr>
            <a:r>
              <a:rPr lang="de-CH" sz="700" dirty="0" smtClean="0">
                <a:latin typeface="Calibri" pitchFamily="34" charset="0"/>
              </a:rPr>
              <a:t>Consider the impact of the insecticides on non-target insects and natural predators, especially during early season applications, where maintaining natural predators can reduce the need for later sprays.</a:t>
            </a:r>
          </a:p>
          <a:p>
            <a:pPr marL="88900" indent="-88900" algn="just">
              <a:buFont typeface="Arial" pitchFamily="34" charset="0"/>
              <a:buChar char="•"/>
            </a:pPr>
            <a:r>
              <a:rPr lang="de-CH" sz="700" dirty="0" smtClean="0">
                <a:latin typeface="Calibri" pitchFamily="34" charset="0"/>
              </a:rPr>
              <a:t>Consider the use of insect-resistant rice varieties and the use of biological control agents.</a:t>
            </a:r>
          </a:p>
          <a:p>
            <a:pPr marL="88900" indent="-88900" algn="just">
              <a:buFont typeface="Arial" pitchFamily="34" charset="0"/>
              <a:buChar char="•"/>
            </a:pPr>
            <a:r>
              <a:rPr lang="de-CH" sz="700" dirty="0" smtClean="0">
                <a:latin typeface="Calibri" pitchFamily="34" charset="0"/>
              </a:rPr>
              <a:t>Always follow insecticide label instructions for application timings, volumes and concentrations.</a:t>
            </a:r>
          </a:p>
          <a:p>
            <a:endParaRPr lang="de-CH" sz="300" dirty="0" smtClean="0">
              <a:latin typeface="Calibri" pitchFamily="34" charset="0"/>
            </a:endParaRPr>
          </a:p>
        </p:txBody>
      </p:sp>
      <p:sp>
        <p:nvSpPr>
          <p:cNvPr id="139" name="AutoShape 101"/>
          <p:cNvSpPr>
            <a:spLocks noChangeArrowheads="1"/>
          </p:cNvSpPr>
          <p:nvPr/>
        </p:nvSpPr>
        <p:spPr bwMode="auto">
          <a:xfrm>
            <a:off x="7810501" y="4186244"/>
            <a:ext cx="1936276" cy="2192481"/>
          </a:xfrm>
          <a:prstGeom prst="roundRect">
            <a:avLst>
              <a:gd name="adj" fmla="val 4185"/>
            </a:avLst>
          </a:prstGeom>
          <a:solidFill>
            <a:schemeClr val="bg1"/>
          </a:solidFill>
          <a:ln w="635">
            <a:solidFill>
              <a:schemeClr val="tx1"/>
            </a:solidFill>
            <a:round/>
            <a:headEnd/>
            <a:tailEnd/>
          </a:ln>
        </p:spPr>
        <p:txBody>
          <a:bodyPr/>
          <a:lstStyle/>
          <a:p>
            <a:r>
              <a:rPr lang="en-GB" sz="1200" b="1" dirty="0" smtClean="0">
                <a:solidFill>
                  <a:srgbClr val="005400"/>
                </a:solidFill>
                <a:latin typeface="Calibri" pitchFamily="34" charset="0"/>
              </a:rPr>
              <a:t>Susceptibility Monitoring</a:t>
            </a:r>
            <a:endParaRPr lang="en-GB" sz="1200" b="1" dirty="0">
              <a:solidFill>
                <a:srgbClr val="005400"/>
              </a:solidFill>
              <a:latin typeface="Calibri" pitchFamily="34" charset="0"/>
            </a:endParaRPr>
          </a:p>
        </p:txBody>
      </p:sp>
      <p:sp>
        <p:nvSpPr>
          <p:cNvPr id="140" name="TextBox 139"/>
          <p:cNvSpPr txBox="1"/>
          <p:nvPr/>
        </p:nvSpPr>
        <p:spPr>
          <a:xfrm>
            <a:off x="7835901" y="4388309"/>
            <a:ext cx="1866900" cy="2139047"/>
          </a:xfrm>
          <a:prstGeom prst="rect">
            <a:avLst/>
          </a:prstGeom>
          <a:noFill/>
        </p:spPr>
        <p:txBody>
          <a:bodyPr wrap="square" rtlCol="0">
            <a:spAutoFit/>
          </a:bodyPr>
          <a:lstStyle/>
          <a:p>
            <a:pPr algn="just"/>
            <a:r>
              <a:rPr lang="de-CH" sz="700" dirty="0" smtClean="0">
                <a:latin typeface="Calibri" pitchFamily="34" charset="0"/>
              </a:rPr>
              <a:t>The topical application of insecticides using a syringe, as described by multiple researchers has proved to be a useful bioassay in determining the susceptibility of insecticides, which have strong contact activity against rice hoppers. Extensive monitoring programs have been conducted across the host range of these pests with neonicotinoid, carbamate, phenylpyrazole and buprofezin insecticides.</a:t>
            </a:r>
          </a:p>
          <a:p>
            <a:pPr algn="just"/>
            <a:endParaRPr lang="de-CH" sz="400" dirty="0" smtClean="0">
              <a:latin typeface="Calibri" pitchFamily="34" charset="0"/>
            </a:endParaRPr>
          </a:p>
          <a:p>
            <a:pPr algn="just"/>
            <a:r>
              <a:rPr lang="de-CH" sz="700" dirty="0" smtClean="0">
                <a:latin typeface="Calibri" pitchFamily="34" charset="0"/>
              </a:rPr>
              <a:t>Alternativly leaf dip assays, as described in the IRAC approved method No. 005, provide a method of assessing the activity of all Insecticides wihch are utilised for the control of  planthoppers, including pymetrozine, which primarily acts by reducing feeding and egg lay. A video of this method is available via the IRAC web-site.</a:t>
            </a:r>
          </a:p>
          <a:p>
            <a:endParaRPr lang="de-CH" sz="700" dirty="0" smtClean="0">
              <a:latin typeface="Calibri" pitchFamily="34" charset="0"/>
            </a:endParaRPr>
          </a:p>
          <a:p>
            <a:endParaRPr lang="de-CH" sz="300" dirty="0" smtClean="0">
              <a:latin typeface="Calibri" pitchFamily="34" charset="0"/>
            </a:endParaRPr>
          </a:p>
        </p:txBody>
      </p:sp>
      <p:sp>
        <p:nvSpPr>
          <p:cNvPr id="141" name="TextBox 140"/>
          <p:cNvSpPr txBox="1"/>
          <p:nvPr/>
        </p:nvSpPr>
        <p:spPr>
          <a:xfrm>
            <a:off x="160976" y="4532480"/>
            <a:ext cx="1617024" cy="1846659"/>
          </a:xfrm>
          <a:prstGeom prst="rect">
            <a:avLst/>
          </a:prstGeom>
          <a:noFill/>
        </p:spPr>
        <p:txBody>
          <a:bodyPr wrap="square" rtlCol="0">
            <a:spAutoFit/>
          </a:bodyPr>
          <a:lstStyle/>
          <a:p>
            <a:pPr algn="just"/>
            <a:r>
              <a:rPr lang="de-CH" sz="700" dirty="0" smtClean="0">
                <a:latin typeface="Calibri" pitchFamily="34" charset="0"/>
              </a:rPr>
              <a:t>The regional range of each of the five key species of rice hoppers varies and in many cases over-lap. Many of the species are migratory in nature and therefore each species may not reach pests status in all of its range every year.</a:t>
            </a:r>
          </a:p>
          <a:p>
            <a:pPr algn="just"/>
            <a:endParaRPr lang="de-CH" sz="200" dirty="0" smtClean="0">
              <a:latin typeface="Calibri" pitchFamily="34" charset="0"/>
            </a:endParaRPr>
          </a:p>
          <a:p>
            <a:pPr algn="just"/>
            <a:r>
              <a:rPr lang="de-CH" sz="700" dirty="0" smtClean="0">
                <a:latin typeface="Calibri" pitchFamily="34" charset="0"/>
              </a:rPr>
              <a:t>The brown planthopper (</a:t>
            </a:r>
            <a:r>
              <a:rPr lang="de-CH" sz="700" i="1" dirty="0" smtClean="0">
                <a:latin typeface="Calibri" pitchFamily="34" charset="0"/>
              </a:rPr>
              <a:t>Nilaparvata lugens</a:t>
            </a:r>
            <a:r>
              <a:rPr lang="de-CH" sz="700" dirty="0" smtClean="0">
                <a:latin typeface="Calibri" pitchFamily="34" charset="0"/>
              </a:rPr>
              <a:t>) for example is recorded as being an immigrant pest in China, Japan and Korea after migrations from tropical and sub-tropical regions of S.E. Asia. Infestation levels in these countries are often dependant on environmental conditions throughout the region.</a:t>
            </a:r>
            <a:endParaRPr lang="de-CH" sz="300" dirty="0" smtClean="0">
              <a:latin typeface="Calibri" pitchFamily="34" charset="0"/>
            </a:endParaRPr>
          </a:p>
        </p:txBody>
      </p:sp>
      <p:graphicFrame>
        <p:nvGraphicFramePr>
          <p:cNvPr id="142" name="Table 141"/>
          <p:cNvGraphicFramePr>
            <a:graphicFrameLocks noGrp="1"/>
          </p:cNvGraphicFramePr>
          <p:nvPr>
            <p:extLst>
              <p:ext uri="{D42A27DB-BD31-4B8C-83A1-F6EECF244321}">
                <p14:modId xmlns:p14="http://schemas.microsoft.com/office/powerpoint/2010/main" val="2012081390"/>
              </p:ext>
            </p:extLst>
          </p:nvPr>
        </p:nvGraphicFramePr>
        <p:xfrm>
          <a:off x="1750032" y="4242851"/>
          <a:ext cx="1248353" cy="2050639"/>
        </p:xfrm>
        <a:graphic>
          <a:graphicData uri="http://schemas.openxmlformats.org/drawingml/2006/table">
            <a:tbl>
              <a:tblPr/>
              <a:tblGrid>
                <a:gridCol w="697893"/>
                <a:gridCol w="110092"/>
                <a:gridCol w="110092"/>
                <a:gridCol w="110092"/>
                <a:gridCol w="110092"/>
                <a:gridCol w="110092"/>
              </a:tblGrid>
              <a:tr h="428545">
                <a:tc>
                  <a:txBody>
                    <a:bodyPr/>
                    <a:lstStyle/>
                    <a:p>
                      <a:pPr algn="ctr" fontAlgn="b"/>
                      <a:endParaRPr lang="en-GB" sz="600" b="1" i="0" u="none" strike="noStrike" dirty="0">
                        <a:solidFill>
                          <a:srgbClr val="FFFFFF"/>
                        </a:solidFill>
                        <a:latin typeface="Calibri"/>
                      </a:endParaRPr>
                    </a:p>
                  </a:txBody>
                  <a:tcPr marL="9525" marR="9525" marT="9525"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de-CH" sz="600" b="1" i="1" u="none" strike="noStrike" dirty="0" smtClean="0">
                          <a:solidFill>
                            <a:srgbClr val="FFFFFF"/>
                          </a:solidFill>
                          <a:latin typeface="Calibri"/>
                        </a:rPr>
                        <a:t>N.Lugens</a:t>
                      </a:r>
                      <a:endParaRPr lang="en-GB" sz="600" b="1" i="1" u="none" strike="noStrike" dirty="0">
                        <a:solidFill>
                          <a:srgbClr val="FFFFFF"/>
                        </a:solidFill>
                        <a:latin typeface="Calibri"/>
                      </a:endParaRPr>
                    </a:p>
                  </a:txBody>
                  <a:tcPr marL="9525" marR="9525" marT="9525" marB="0" vert="vert27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L.striatellus</a:t>
                      </a:r>
                      <a:endParaRPr lang="en-GB" sz="600" b="1" i="1" u="none" strike="noStrike" dirty="0">
                        <a:solidFill>
                          <a:srgbClr val="FFFFFF"/>
                        </a:solidFill>
                        <a:latin typeface="Calibri"/>
                      </a:endParaRP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S.furcifera</a:t>
                      </a:r>
                      <a:endParaRPr lang="en-GB" sz="600" b="1" i="1" u="none" strike="noStrike" dirty="0">
                        <a:solidFill>
                          <a:srgbClr val="FFFFFF"/>
                        </a:solidFill>
                        <a:latin typeface="Calibri"/>
                      </a:endParaRP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N.virescens</a:t>
                      </a:r>
                      <a:endParaRPr lang="en-GB" sz="600" b="1" i="1" u="none" strike="noStrike" dirty="0">
                        <a:solidFill>
                          <a:srgbClr val="FFFFFF"/>
                        </a:solidFill>
                        <a:latin typeface="Calibri"/>
                      </a:endParaRP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c>
                  <a:txBody>
                    <a:bodyPr/>
                    <a:lstStyle/>
                    <a:p>
                      <a:pPr algn="ctr" fontAlgn="b"/>
                      <a:r>
                        <a:rPr lang="de-CH" sz="600" b="1" i="1" u="none" strike="noStrike" dirty="0" smtClean="0">
                          <a:solidFill>
                            <a:srgbClr val="FFFFFF"/>
                          </a:solidFill>
                          <a:latin typeface="Calibri"/>
                        </a:rPr>
                        <a:t>N.</a:t>
                      </a:r>
                      <a:r>
                        <a:rPr lang="de-CH" sz="600" b="1" i="1" u="none" strike="noStrike" baseline="0" dirty="0" smtClean="0">
                          <a:solidFill>
                            <a:srgbClr val="FFFFFF"/>
                          </a:solidFill>
                          <a:latin typeface="Calibri"/>
                        </a:rPr>
                        <a:t>cincticeps</a:t>
                      </a:r>
                      <a:endParaRPr lang="en-GB" sz="600" b="1" i="1" u="none" strike="noStrike" dirty="0">
                        <a:solidFill>
                          <a:srgbClr val="FFFFFF"/>
                        </a:solidFill>
                        <a:latin typeface="Calibri"/>
                      </a:endParaRP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400"/>
                    </a:solidFill>
                  </a:tcPr>
                </a:tc>
              </a:tr>
              <a:tr h="95905">
                <a:tc>
                  <a:txBody>
                    <a:bodyPr/>
                    <a:lstStyle/>
                    <a:p>
                      <a:pPr algn="ctr" fontAlgn="b"/>
                      <a:r>
                        <a:rPr lang="de-CH" sz="600" b="0" i="0" u="none" strike="noStrike" dirty="0" smtClean="0">
                          <a:solidFill>
                            <a:srgbClr val="000000"/>
                          </a:solidFill>
                          <a:latin typeface="Calibri"/>
                        </a:rPr>
                        <a:t>Japan</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Korea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Taiwan</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China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Philippines</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7619">
                <a:tc>
                  <a:txBody>
                    <a:bodyPr/>
                    <a:lstStyle/>
                    <a:p>
                      <a:pPr algn="ctr" fontAlgn="b"/>
                      <a:r>
                        <a:rPr lang="de-CH" sz="600" b="0" i="0" u="none" strike="noStrike" dirty="0" smtClean="0">
                          <a:solidFill>
                            <a:srgbClr val="000000"/>
                          </a:solidFill>
                          <a:latin typeface="Calibri"/>
                        </a:rPr>
                        <a:t>Vietnam</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Laos</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Cambodia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Thailand</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Myanmar</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Malaysia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Indonesia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Australia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India</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Pakistan</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905">
                <a:tc>
                  <a:txBody>
                    <a:bodyPr/>
                    <a:lstStyle/>
                    <a:p>
                      <a:pPr algn="ctr" fontAlgn="b"/>
                      <a:r>
                        <a:rPr lang="de-CH" sz="600" b="0" i="0" u="none" strike="noStrike" dirty="0" smtClean="0">
                          <a:solidFill>
                            <a:srgbClr val="000000"/>
                          </a:solidFill>
                          <a:latin typeface="Calibri"/>
                        </a:rPr>
                        <a:t>Pacific</a:t>
                      </a:r>
                      <a:r>
                        <a:rPr lang="de-CH" sz="600" b="0" i="0" u="none" strike="noStrike" baseline="0" dirty="0" smtClean="0">
                          <a:solidFill>
                            <a:srgbClr val="000000"/>
                          </a:solidFill>
                          <a:latin typeface="Calibri"/>
                        </a:rPr>
                        <a:t> Islands</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600" b="0" i="0" u="none" strike="noStrike" dirty="0" smtClean="0">
                          <a:solidFill>
                            <a:srgbClr val="000000"/>
                          </a:solidFill>
                          <a:latin typeface="Calibri"/>
                        </a:rPr>
                        <a:t>X</a:t>
                      </a:r>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GB" sz="600" b="0"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4" name="TextBox 33"/>
          <p:cNvSpPr txBox="1"/>
          <p:nvPr/>
        </p:nvSpPr>
        <p:spPr>
          <a:xfrm>
            <a:off x="3608325" y="2628038"/>
            <a:ext cx="965605" cy="646331"/>
          </a:xfrm>
          <a:prstGeom prst="rect">
            <a:avLst/>
          </a:prstGeom>
          <a:noFill/>
        </p:spPr>
        <p:txBody>
          <a:bodyPr wrap="square" rtlCol="0">
            <a:spAutoFit/>
          </a:bodyPr>
          <a:lstStyle/>
          <a:p>
            <a:r>
              <a:rPr lang="de-CH" sz="600" b="1" dirty="0" smtClean="0">
                <a:latin typeface="Calibri" pitchFamily="34" charset="0"/>
              </a:rPr>
              <a:t>Table 1:  Insecticide modes of action to which field collected rice hoppers  have been reported in literature as being (1960-2010).</a:t>
            </a:r>
            <a:endParaRPr lang="en-GB" sz="600" b="1" dirty="0">
              <a:latin typeface="Calibri" pitchFamily="34" charset="0"/>
            </a:endParaRPr>
          </a:p>
        </p:txBody>
      </p:sp>
      <p:sp>
        <p:nvSpPr>
          <p:cNvPr id="37" name="TextBox 36"/>
          <p:cNvSpPr txBox="1"/>
          <p:nvPr/>
        </p:nvSpPr>
        <p:spPr>
          <a:xfrm>
            <a:off x="162644" y="4390872"/>
            <a:ext cx="2189699" cy="184666"/>
          </a:xfrm>
          <a:prstGeom prst="rect">
            <a:avLst/>
          </a:prstGeom>
          <a:noFill/>
        </p:spPr>
        <p:txBody>
          <a:bodyPr wrap="square" rtlCol="0">
            <a:spAutoFit/>
          </a:bodyPr>
          <a:lstStyle/>
          <a:p>
            <a:r>
              <a:rPr lang="de-CH" sz="600" b="1" dirty="0" smtClean="0">
                <a:latin typeface="Calibri" pitchFamily="34" charset="0"/>
              </a:rPr>
              <a:t>Table 2:  Recorded regional range of different rice hoppers.</a:t>
            </a:r>
            <a:endParaRPr lang="en-GB" sz="600" b="1" dirty="0">
              <a:latin typeface="Calibri" pitchFamily="34" charset="0"/>
            </a:endParaRPr>
          </a:p>
        </p:txBody>
      </p:sp>
      <p:sp>
        <p:nvSpPr>
          <p:cNvPr id="33" name="TextBox 32"/>
          <p:cNvSpPr txBox="1"/>
          <p:nvPr/>
        </p:nvSpPr>
        <p:spPr>
          <a:xfrm>
            <a:off x="2899130" y="2079862"/>
            <a:ext cx="691764" cy="169277"/>
          </a:xfrm>
          <a:prstGeom prst="rect">
            <a:avLst/>
          </a:prstGeom>
          <a:noFill/>
        </p:spPr>
        <p:txBody>
          <a:bodyPr wrap="square" rtlCol="0">
            <a:spAutoFit/>
          </a:bodyPr>
          <a:lstStyle/>
          <a:p>
            <a:r>
              <a:rPr lang="de-CH" sz="500" i="1" dirty="0" smtClean="0">
                <a:solidFill>
                  <a:schemeClr val="bg1"/>
                </a:solidFill>
                <a:latin typeface="Calibri" pitchFamily="34" charset="0"/>
              </a:rPr>
              <a:t>N.lugens</a:t>
            </a:r>
            <a:endParaRPr lang="en-GB" sz="500" i="1" dirty="0">
              <a:solidFill>
                <a:schemeClr val="bg1"/>
              </a:solidFill>
              <a:latin typeface="Calibri" pitchFamily="34" charset="0"/>
            </a:endParaRPr>
          </a:p>
        </p:txBody>
      </p:sp>
      <p:pic>
        <p:nvPicPr>
          <p:cNvPr id="43" name="Picture 42"/>
          <p:cNvPicPr>
            <a:picLocks/>
          </p:cNvPicPr>
          <p:nvPr/>
        </p:nvPicPr>
        <p:blipFill>
          <a:blip r:embed="rId4" cstate="print">
            <a:extLst>
              <a:ext uri="{BEBA8EAE-BF5A-486C-A8C5-ECC9F3942E4B}">
                <a14:imgProps xmlns:a14="http://schemas.microsoft.com/office/drawing/2010/main">
                  <a14:imgLayer r:embed="rId5">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2794680" y="2489963"/>
            <a:ext cx="623415" cy="548166"/>
          </a:xfrm>
          <a:prstGeom prst="ellipse">
            <a:avLst/>
          </a:prstGeom>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pic>
      <p:sp>
        <p:nvSpPr>
          <p:cNvPr id="45" name="TextBox 44"/>
          <p:cNvSpPr txBox="1"/>
          <p:nvPr/>
        </p:nvSpPr>
        <p:spPr>
          <a:xfrm>
            <a:off x="2888489" y="2840736"/>
            <a:ext cx="691764" cy="169277"/>
          </a:xfrm>
          <a:prstGeom prst="rect">
            <a:avLst/>
          </a:prstGeom>
          <a:noFill/>
        </p:spPr>
        <p:txBody>
          <a:bodyPr wrap="square" rtlCol="0">
            <a:spAutoFit/>
          </a:bodyPr>
          <a:lstStyle/>
          <a:p>
            <a:r>
              <a:rPr lang="de-CH" sz="500" i="1" dirty="0" smtClean="0">
                <a:solidFill>
                  <a:schemeClr val="bg1"/>
                </a:solidFill>
                <a:latin typeface="Calibri" pitchFamily="34" charset="0"/>
              </a:rPr>
              <a:t>L.striatellus</a:t>
            </a:r>
            <a:endParaRPr lang="en-GB" sz="500" i="1" dirty="0">
              <a:solidFill>
                <a:schemeClr val="bg1"/>
              </a:solidFill>
              <a:latin typeface="Calibri" pitchFamily="34" charset="0"/>
            </a:endParaRPr>
          </a:p>
        </p:txBody>
      </p:sp>
      <p:sp>
        <p:nvSpPr>
          <p:cNvPr id="48" name="TextBox 47"/>
          <p:cNvSpPr txBox="1"/>
          <p:nvPr/>
        </p:nvSpPr>
        <p:spPr>
          <a:xfrm>
            <a:off x="2887031" y="3612823"/>
            <a:ext cx="691764" cy="169277"/>
          </a:xfrm>
          <a:prstGeom prst="rect">
            <a:avLst/>
          </a:prstGeom>
          <a:noFill/>
        </p:spPr>
        <p:txBody>
          <a:bodyPr wrap="square" rtlCol="0">
            <a:spAutoFit/>
          </a:bodyPr>
          <a:lstStyle/>
          <a:p>
            <a:r>
              <a:rPr lang="en-GB" sz="500" i="1" dirty="0" err="1" smtClean="0">
                <a:solidFill>
                  <a:schemeClr val="bg1"/>
                </a:solidFill>
                <a:effectLst>
                  <a:outerShdw blurRad="38100" dist="38100" dir="2700000" algn="tl">
                    <a:srgbClr val="000000">
                      <a:alpha val="43137"/>
                    </a:srgbClr>
                  </a:outerShdw>
                </a:effectLst>
                <a:latin typeface="Calibri" pitchFamily="34" charset="0"/>
              </a:rPr>
              <a:t>N.virescens</a:t>
            </a:r>
            <a:endParaRPr lang="en-GB" sz="500" i="1" dirty="0">
              <a:solidFill>
                <a:schemeClr val="bg1"/>
              </a:solidFill>
              <a:effectLst>
                <a:outerShdw blurRad="38100" dist="38100" dir="2700000" algn="tl">
                  <a:srgbClr val="000000">
                    <a:alpha val="43137"/>
                  </a:srgbClr>
                </a:outerShdw>
              </a:effectLst>
              <a:latin typeface="Calibri" pitchFamily="34" charset="0"/>
            </a:endParaRPr>
          </a:p>
        </p:txBody>
      </p:sp>
      <p:sp>
        <p:nvSpPr>
          <p:cNvPr id="2" name="TextBox 1"/>
          <p:cNvSpPr txBox="1"/>
          <p:nvPr/>
        </p:nvSpPr>
        <p:spPr>
          <a:xfrm>
            <a:off x="88900" y="6490841"/>
            <a:ext cx="5600700" cy="246221"/>
          </a:xfrm>
          <a:prstGeom prst="rect">
            <a:avLst/>
          </a:prstGeom>
          <a:noFill/>
        </p:spPr>
        <p:txBody>
          <a:bodyPr wrap="square" rtlCol="0">
            <a:spAutoFit/>
          </a:bodyPr>
          <a:lstStyle/>
          <a:p>
            <a:pPr algn="just"/>
            <a:r>
              <a:rPr lang="en-US" sz="500" dirty="0"/>
              <a:t>This </a:t>
            </a:r>
            <a:r>
              <a:rPr lang="en-US" sz="500" dirty="0">
                <a:latin typeface="Calibri"/>
                <a:cs typeface="Calibri"/>
              </a:rPr>
              <a:t>poster</a:t>
            </a:r>
            <a:r>
              <a:rPr lang="en-US" sz="500" dirty="0"/>
              <a:t>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endParaRPr lang="en-GB" sz="500" dirty="0"/>
          </a:p>
        </p:txBody>
      </p:sp>
      <p:sp>
        <p:nvSpPr>
          <p:cNvPr id="3" name="TextBox 2"/>
          <p:cNvSpPr txBox="1"/>
          <p:nvPr/>
        </p:nvSpPr>
        <p:spPr>
          <a:xfrm>
            <a:off x="146050" y="1187450"/>
            <a:ext cx="984013" cy="400110"/>
          </a:xfrm>
          <a:prstGeom prst="rect">
            <a:avLst/>
          </a:prstGeom>
          <a:noFill/>
        </p:spPr>
        <p:txBody>
          <a:bodyPr wrap="none" rtlCol="0">
            <a:spAutoFit/>
          </a:bodyPr>
          <a:lstStyle/>
          <a:p>
            <a:r>
              <a:rPr lang="en-GB" sz="1200" b="1" dirty="0">
                <a:solidFill>
                  <a:srgbClr val="005400"/>
                </a:solidFill>
                <a:latin typeface="Calibri" pitchFamily="34" charset="0"/>
              </a:rPr>
              <a:t>Introduction</a:t>
            </a:r>
          </a:p>
          <a:p>
            <a:endParaRPr lang="en-GB" dirty="0"/>
          </a:p>
        </p:txBody>
      </p:sp>
      <p:sp>
        <p:nvSpPr>
          <p:cNvPr id="4" name="TextBox 3"/>
          <p:cNvSpPr txBox="1"/>
          <p:nvPr/>
        </p:nvSpPr>
        <p:spPr>
          <a:xfrm>
            <a:off x="3619500" y="1181100"/>
            <a:ext cx="1577099" cy="461665"/>
          </a:xfrm>
          <a:prstGeom prst="rect">
            <a:avLst/>
          </a:prstGeom>
          <a:noFill/>
        </p:spPr>
        <p:txBody>
          <a:bodyPr wrap="none" rtlCol="0">
            <a:spAutoFit/>
          </a:bodyPr>
          <a:lstStyle/>
          <a:p>
            <a:r>
              <a:rPr lang="en-GB" sz="1200" b="1" dirty="0">
                <a:solidFill>
                  <a:srgbClr val="005400"/>
                </a:solidFill>
                <a:latin typeface="Calibri" pitchFamily="34" charset="0"/>
              </a:rPr>
              <a:t>Insecticide Resistance</a:t>
            </a:r>
          </a:p>
          <a:p>
            <a:endParaRPr lang="en-GB" sz="1200" b="1" dirty="0">
              <a:solidFill>
                <a:srgbClr val="005400"/>
              </a:solidFill>
              <a:latin typeface="Calibri" pitchFamily="34" charset="0"/>
            </a:endParaRPr>
          </a:p>
        </p:txBody>
      </p:sp>
      <p:sp>
        <p:nvSpPr>
          <p:cNvPr id="41" name="TextBox 40"/>
          <p:cNvSpPr txBox="1"/>
          <p:nvPr/>
        </p:nvSpPr>
        <p:spPr>
          <a:xfrm>
            <a:off x="167057" y="1374600"/>
            <a:ext cx="3287343" cy="353943"/>
          </a:xfrm>
          <a:prstGeom prst="rect">
            <a:avLst/>
          </a:prstGeom>
          <a:noFill/>
        </p:spPr>
        <p:txBody>
          <a:bodyPr wrap="square" rtlCol="0">
            <a:spAutoFit/>
          </a:bodyPr>
          <a:lstStyle/>
          <a:p>
            <a:pPr algn="just"/>
            <a:r>
              <a:rPr lang="de-CH" sz="700" dirty="0" smtClean="0">
                <a:latin typeface="Calibri" pitchFamily="34" charset="0"/>
              </a:rPr>
              <a:t>There are five key species of plant and leaf hoppers </a:t>
            </a:r>
            <a:r>
              <a:rPr lang="de-CH" sz="700" dirty="0" err="1" smtClean="0">
                <a:latin typeface="Calibri" pitchFamily="34" charset="0"/>
              </a:rPr>
              <a:t>which</a:t>
            </a:r>
            <a:r>
              <a:rPr lang="de-CH" sz="700" dirty="0" smtClean="0">
                <a:latin typeface="Calibri" pitchFamily="34" charset="0"/>
              </a:rPr>
              <a:t> </a:t>
            </a:r>
            <a:r>
              <a:rPr lang="de-CH" sz="700" dirty="0" err="1" smtClean="0">
                <a:latin typeface="Calibri" pitchFamily="34" charset="0"/>
              </a:rPr>
              <a:t>are</a:t>
            </a:r>
            <a:r>
              <a:rPr lang="de-CH" sz="700" dirty="0" smtClean="0">
                <a:latin typeface="Calibri" pitchFamily="34" charset="0"/>
              </a:rPr>
              <a:t> </a:t>
            </a:r>
            <a:r>
              <a:rPr lang="de-CH" sz="700" dirty="0" err="1" smtClean="0">
                <a:latin typeface="Calibri" pitchFamily="34" charset="0"/>
              </a:rPr>
              <a:t>known</a:t>
            </a:r>
            <a:r>
              <a:rPr lang="de-CH" sz="700" dirty="0" smtClean="0">
                <a:latin typeface="Calibri" pitchFamily="34" charset="0"/>
              </a:rPr>
              <a:t> to be important pests of rice in Asia and Australasia.</a:t>
            </a:r>
          </a:p>
          <a:p>
            <a:pPr algn="just"/>
            <a:endParaRPr lang="de-CH" sz="300" dirty="0" smtClean="0">
              <a:latin typeface="Calibri" pitchFamily="34" charset="0"/>
            </a:endParaRPr>
          </a:p>
        </p:txBody>
      </p:sp>
      <p:pic>
        <p:nvPicPr>
          <p:cNvPr id="5" name="Picture 4"/>
          <p:cNvPicPr>
            <a:picLocks noChangeAspect="1"/>
          </p:cNvPicPr>
          <p:nvPr/>
        </p:nvPicPr>
        <p:blipFill>
          <a:blip r:embed="rId6"/>
          <a:stretch>
            <a:fillRect/>
          </a:stretch>
        </p:blipFill>
        <p:spPr>
          <a:xfrm>
            <a:off x="372532" y="241300"/>
            <a:ext cx="2131626" cy="605367"/>
          </a:xfrm>
          <a:prstGeom prst="rect">
            <a:avLst/>
          </a:prstGeom>
        </p:spPr>
      </p:pic>
      <p:pic>
        <p:nvPicPr>
          <p:cNvPr id="6" name="Picture 5"/>
          <p:cNvPicPr>
            <a:picLocks noChangeAspect="1"/>
          </p:cNvPicPr>
          <p:nvPr/>
        </p:nvPicPr>
        <p:blipFill>
          <a:blip r:embed="rId7"/>
          <a:stretch>
            <a:fillRect/>
          </a:stretch>
        </p:blipFill>
        <p:spPr>
          <a:xfrm>
            <a:off x="9036443" y="6485467"/>
            <a:ext cx="708690" cy="270933"/>
          </a:xfrm>
          <a:prstGeom prst="rect">
            <a:avLst/>
          </a:prstGeom>
        </p:spPr>
      </p:pic>
      <p:sp>
        <p:nvSpPr>
          <p:cNvPr id="7" name="TextBox 6"/>
          <p:cNvSpPr txBox="1"/>
          <p:nvPr/>
        </p:nvSpPr>
        <p:spPr>
          <a:xfrm>
            <a:off x="5905501" y="6496735"/>
            <a:ext cx="3176136" cy="323165"/>
          </a:xfrm>
          <a:prstGeom prst="rect">
            <a:avLst/>
          </a:prstGeom>
          <a:noFill/>
        </p:spPr>
        <p:txBody>
          <a:bodyPr wrap="square" rtlCol="0">
            <a:spAutoFit/>
          </a:bodyPr>
          <a:lstStyle/>
          <a:p>
            <a:r>
              <a:rPr lang="en-GB" sz="500" dirty="0"/>
              <a:t>IRAC document protected by © </a:t>
            </a:r>
            <a:r>
              <a:rPr lang="en-GB" sz="500" dirty="0" smtClean="0"/>
              <a:t>Copyright, </a:t>
            </a:r>
            <a:r>
              <a:rPr lang="en-GB" sz="500" dirty="0" smtClean="0">
                <a:latin typeface="Calibri" pitchFamily="34" charset="0"/>
              </a:rPr>
              <a:t>Designed </a:t>
            </a:r>
            <a:r>
              <a:rPr lang="en-GB" sz="500" dirty="0">
                <a:latin typeface="Calibri" pitchFamily="34" charset="0"/>
              </a:rPr>
              <a:t>and produced by IRAC Sucking Pest WG, December 2012  Photographs courtesy of Syngenta Crop Protection &amp; Bayer Crop Science</a:t>
            </a:r>
            <a:endParaRPr lang="en-GB" sz="500" dirty="0"/>
          </a:p>
          <a:p>
            <a:endParaRPr lang="en-GB" sz="500"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94</TotalTime>
  <Words>1248</Words>
  <Application>Microsoft Macintosh PowerPoint</Application>
  <PresentationFormat>A4 Paper (210x297 mm)</PresentationFormat>
  <Paragraphs>173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Paper</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Alan Porter</cp:lastModifiedBy>
  <cp:revision>181</cp:revision>
  <dcterms:created xsi:type="dcterms:W3CDTF">2002-11-07T16:02:06Z</dcterms:created>
  <dcterms:modified xsi:type="dcterms:W3CDTF">2014-04-10T10:28:26Z</dcterms:modified>
</cp:coreProperties>
</file>