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4D4D4D"/>
    <a:srgbClr val="75A428"/>
    <a:srgbClr val="606060"/>
    <a:srgbClr val="006600"/>
    <a:srgbClr val="B3EBCC"/>
    <a:srgbClr val="008000"/>
    <a:srgbClr val="DDDDDD"/>
    <a:srgbClr val="005400"/>
    <a:srgbClr val="5577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05" autoAdjust="0"/>
    <p:restoredTop sz="95262" autoAdjust="0"/>
  </p:normalViewPr>
  <p:slideViewPr>
    <p:cSldViewPr snapToGrid="0">
      <p:cViewPr>
        <p:scale>
          <a:sx n="200" d="100"/>
          <a:sy n="200" d="100"/>
        </p:scale>
        <p:origin x="-944" y="456"/>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800">
                <a:latin typeface="+mn-lt"/>
              </a:defRPr>
            </a:pPr>
            <a:r>
              <a:rPr lang="de-CH" sz="800" dirty="0">
                <a:latin typeface="+mn-lt"/>
              </a:rPr>
              <a:t>2013</a:t>
            </a:r>
            <a:r>
              <a:rPr lang="de-CH" sz="800" baseline="0" dirty="0">
                <a:latin typeface="+mn-lt"/>
              </a:rPr>
              <a:t> pyrethroid resistance monitoring: </a:t>
            </a:r>
            <a:r>
              <a:rPr lang="de-CH" sz="800" i="1" baseline="0" dirty="0">
                <a:latin typeface="+mn-lt"/>
              </a:rPr>
              <a:t>Meligethes aeneus</a:t>
            </a:r>
            <a:endParaRPr lang="de-CH" sz="800" i="1" dirty="0">
              <a:latin typeface="+mn-lt"/>
            </a:endParaRPr>
          </a:p>
        </c:rich>
      </c:tx>
      <c:layout>
        <c:manualLayout>
          <c:xMode val="edge"/>
          <c:yMode val="edge"/>
          <c:x val="0.12575100565123"/>
          <c:y val="0.00679218410831346"/>
        </c:manualLayout>
      </c:layout>
      <c:overlay val="0"/>
    </c:title>
    <c:autoTitleDeleted val="0"/>
    <c:plotArea>
      <c:layout>
        <c:manualLayout>
          <c:layoutTarget val="inner"/>
          <c:xMode val="edge"/>
          <c:yMode val="edge"/>
          <c:x val="0.126451708190638"/>
          <c:y val="0.142537730031356"/>
          <c:w val="0.483729357079258"/>
          <c:h val="0.580486711005784"/>
        </c:manualLayout>
      </c:layout>
      <c:barChart>
        <c:barDir val="col"/>
        <c:grouping val="percentStacked"/>
        <c:varyColors val="0"/>
        <c:ser>
          <c:idx val="0"/>
          <c:order val="0"/>
          <c:tx>
            <c:strRef>
              <c:f>'PYR 2013'!$R$4</c:f>
              <c:strCache>
                <c:ptCount val="1"/>
                <c:pt idx="0">
                  <c:v>Highly susceptible</c:v>
                </c:pt>
              </c:strCache>
            </c:strRef>
          </c:tx>
          <c:spPr>
            <a:solidFill>
              <a:srgbClr val="92D050"/>
            </a:solidFill>
            <a:ln w="12700">
              <a:noFill/>
              <a:prstDash val="solid"/>
            </a:ln>
          </c:spPr>
          <c:invertIfNegative val="0"/>
          <c:cat>
            <c:strRef>
              <c:f>'PYR 2013'!$Q$5:$Q$20</c:f>
              <c:strCache>
                <c:ptCount val="16"/>
                <c:pt idx="0">
                  <c:v>Austria (4)</c:v>
                </c:pt>
                <c:pt idx="1">
                  <c:v>Bulgaria (3)</c:v>
                </c:pt>
                <c:pt idx="2">
                  <c:v>Czech Republic (12)</c:v>
                </c:pt>
                <c:pt idx="3">
                  <c:v>Estonia (3)</c:v>
                </c:pt>
                <c:pt idx="4">
                  <c:v>Finland (30)</c:v>
                </c:pt>
                <c:pt idx="5">
                  <c:v>France (49)</c:v>
                </c:pt>
                <c:pt idx="6">
                  <c:v>Germany (188)</c:v>
                </c:pt>
                <c:pt idx="7">
                  <c:v>Greece (2)</c:v>
                </c:pt>
                <c:pt idx="8">
                  <c:v>Hungary (8)</c:v>
                </c:pt>
                <c:pt idx="9">
                  <c:v>Latvia (6)</c:v>
                </c:pt>
                <c:pt idx="10">
                  <c:v>Lithuania (18)</c:v>
                </c:pt>
                <c:pt idx="11">
                  <c:v>Poland (23)</c:v>
                </c:pt>
                <c:pt idx="12">
                  <c:v>Romania (2)</c:v>
                </c:pt>
                <c:pt idx="13">
                  <c:v>Sweden (31)</c:v>
                </c:pt>
                <c:pt idx="14">
                  <c:v>Switzerland (3)</c:v>
                </c:pt>
                <c:pt idx="15">
                  <c:v>UK (29)</c:v>
                </c:pt>
              </c:strCache>
            </c:strRef>
          </c:cat>
          <c:val>
            <c:numRef>
              <c:f>'PYR 2013'!$R$5:$R$20</c:f>
              <c:numCache>
                <c:formatCode>0.0</c:formatCode>
                <c:ptCount val="16"/>
                <c:pt idx="0">
                  <c:v>0.0</c:v>
                </c:pt>
                <c:pt idx="1">
                  <c:v>100.0</c:v>
                </c:pt>
                <c:pt idx="2">
                  <c:v>0.0</c:v>
                </c:pt>
                <c:pt idx="3">
                  <c:v>0.0</c:v>
                </c:pt>
                <c:pt idx="4">
                  <c:v>16.66666666666666</c:v>
                </c:pt>
                <c:pt idx="5">
                  <c:v>0.0</c:v>
                </c:pt>
                <c:pt idx="6">
                  <c:v>0.0</c:v>
                </c:pt>
                <c:pt idx="7">
                  <c:v>100.0</c:v>
                </c:pt>
                <c:pt idx="8">
                  <c:v>0.0</c:v>
                </c:pt>
                <c:pt idx="9">
                  <c:v>0.0</c:v>
                </c:pt>
                <c:pt idx="10">
                  <c:v>0.0</c:v>
                </c:pt>
                <c:pt idx="11">
                  <c:v>0.0</c:v>
                </c:pt>
                <c:pt idx="12">
                  <c:v>0.0</c:v>
                </c:pt>
                <c:pt idx="13">
                  <c:v>0.0</c:v>
                </c:pt>
                <c:pt idx="14">
                  <c:v>0.0</c:v>
                </c:pt>
                <c:pt idx="15">
                  <c:v>10.3448275862069</c:v>
                </c:pt>
              </c:numCache>
            </c:numRef>
          </c:val>
        </c:ser>
        <c:ser>
          <c:idx val="1"/>
          <c:order val="1"/>
          <c:tx>
            <c:strRef>
              <c:f>'PYR 2013'!$S$4</c:f>
              <c:strCache>
                <c:ptCount val="1"/>
                <c:pt idx="0">
                  <c:v>Susceptible</c:v>
                </c:pt>
              </c:strCache>
            </c:strRef>
          </c:tx>
          <c:spPr>
            <a:solidFill>
              <a:srgbClr val="00B050"/>
            </a:solidFill>
            <a:ln w="12700">
              <a:noFill/>
              <a:prstDash val="solid"/>
            </a:ln>
          </c:spPr>
          <c:invertIfNegative val="0"/>
          <c:cat>
            <c:strRef>
              <c:f>'PYR 2013'!$Q$5:$Q$20</c:f>
              <c:strCache>
                <c:ptCount val="16"/>
                <c:pt idx="0">
                  <c:v>Austria (4)</c:v>
                </c:pt>
                <c:pt idx="1">
                  <c:v>Bulgaria (3)</c:v>
                </c:pt>
                <c:pt idx="2">
                  <c:v>Czech Republic (12)</c:v>
                </c:pt>
                <c:pt idx="3">
                  <c:v>Estonia (3)</c:v>
                </c:pt>
                <c:pt idx="4">
                  <c:v>Finland (30)</c:v>
                </c:pt>
                <c:pt idx="5">
                  <c:v>France (49)</c:v>
                </c:pt>
                <c:pt idx="6">
                  <c:v>Germany (188)</c:v>
                </c:pt>
                <c:pt idx="7">
                  <c:v>Greece (2)</c:v>
                </c:pt>
                <c:pt idx="8">
                  <c:v>Hungary (8)</c:v>
                </c:pt>
                <c:pt idx="9">
                  <c:v>Latvia (6)</c:v>
                </c:pt>
                <c:pt idx="10">
                  <c:v>Lithuania (18)</c:v>
                </c:pt>
                <c:pt idx="11">
                  <c:v>Poland (23)</c:v>
                </c:pt>
                <c:pt idx="12">
                  <c:v>Romania (2)</c:v>
                </c:pt>
                <c:pt idx="13">
                  <c:v>Sweden (31)</c:v>
                </c:pt>
                <c:pt idx="14">
                  <c:v>Switzerland (3)</c:v>
                </c:pt>
                <c:pt idx="15">
                  <c:v>UK (29)</c:v>
                </c:pt>
              </c:strCache>
            </c:strRef>
          </c:cat>
          <c:val>
            <c:numRef>
              <c:f>'PYR 2013'!$S$5:$S$20</c:f>
              <c:numCache>
                <c:formatCode>0.0</c:formatCode>
                <c:ptCount val="16"/>
                <c:pt idx="0">
                  <c:v>25.0</c:v>
                </c:pt>
                <c:pt idx="1">
                  <c:v>0.0</c:v>
                </c:pt>
                <c:pt idx="2">
                  <c:v>0.0</c:v>
                </c:pt>
                <c:pt idx="3">
                  <c:v>0.0</c:v>
                </c:pt>
                <c:pt idx="4">
                  <c:v>20.0</c:v>
                </c:pt>
                <c:pt idx="5">
                  <c:v>28.57142857142857</c:v>
                </c:pt>
                <c:pt idx="6">
                  <c:v>4.25531914893617</c:v>
                </c:pt>
                <c:pt idx="7">
                  <c:v>0.0</c:v>
                </c:pt>
                <c:pt idx="8">
                  <c:v>0.0</c:v>
                </c:pt>
                <c:pt idx="9">
                  <c:v>0.0</c:v>
                </c:pt>
                <c:pt idx="10">
                  <c:v>0.0</c:v>
                </c:pt>
                <c:pt idx="11">
                  <c:v>8.695652173913044</c:v>
                </c:pt>
                <c:pt idx="12">
                  <c:v>100.0</c:v>
                </c:pt>
                <c:pt idx="13">
                  <c:v>9.677419354838713</c:v>
                </c:pt>
                <c:pt idx="14">
                  <c:v>0.0</c:v>
                </c:pt>
                <c:pt idx="15">
                  <c:v>31.0344827586207</c:v>
                </c:pt>
              </c:numCache>
            </c:numRef>
          </c:val>
        </c:ser>
        <c:ser>
          <c:idx val="2"/>
          <c:order val="2"/>
          <c:tx>
            <c:strRef>
              <c:f>'PYR 2013'!$T$4</c:f>
              <c:strCache>
                <c:ptCount val="1"/>
                <c:pt idx="0">
                  <c:v>Moderately resistant</c:v>
                </c:pt>
              </c:strCache>
            </c:strRef>
          </c:tx>
          <c:spPr>
            <a:solidFill>
              <a:srgbClr val="FFFF99"/>
            </a:solidFill>
            <a:ln w="12700">
              <a:noFill/>
              <a:prstDash val="solid"/>
            </a:ln>
          </c:spPr>
          <c:invertIfNegative val="0"/>
          <c:cat>
            <c:strRef>
              <c:f>'PYR 2013'!$Q$5:$Q$20</c:f>
              <c:strCache>
                <c:ptCount val="16"/>
                <c:pt idx="0">
                  <c:v>Austria (4)</c:v>
                </c:pt>
                <c:pt idx="1">
                  <c:v>Bulgaria (3)</c:v>
                </c:pt>
                <c:pt idx="2">
                  <c:v>Czech Republic (12)</c:v>
                </c:pt>
                <c:pt idx="3">
                  <c:v>Estonia (3)</c:v>
                </c:pt>
                <c:pt idx="4">
                  <c:v>Finland (30)</c:v>
                </c:pt>
                <c:pt idx="5">
                  <c:v>France (49)</c:v>
                </c:pt>
                <c:pt idx="6">
                  <c:v>Germany (188)</c:v>
                </c:pt>
                <c:pt idx="7">
                  <c:v>Greece (2)</c:v>
                </c:pt>
                <c:pt idx="8">
                  <c:v>Hungary (8)</c:v>
                </c:pt>
                <c:pt idx="9">
                  <c:v>Latvia (6)</c:v>
                </c:pt>
                <c:pt idx="10">
                  <c:v>Lithuania (18)</c:v>
                </c:pt>
                <c:pt idx="11">
                  <c:v>Poland (23)</c:v>
                </c:pt>
                <c:pt idx="12">
                  <c:v>Romania (2)</c:v>
                </c:pt>
                <c:pt idx="13">
                  <c:v>Sweden (31)</c:v>
                </c:pt>
                <c:pt idx="14">
                  <c:v>Switzerland (3)</c:v>
                </c:pt>
                <c:pt idx="15">
                  <c:v>UK (29)</c:v>
                </c:pt>
              </c:strCache>
            </c:strRef>
          </c:cat>
          <c:val>
            <c:numRef>
              <c:f>'PYR 2013'!$T$5:$T$20</c:f>
              <c:numCache>
                <c:formatCode>0.0</c:formatCode>
                <c:ptCount val="16"/>
                <c:pt idx="0">
                  <c:v>25.0</c:v>
                </c:pt>
                <c:pt idx="1">
                  <c:v>0.0</c:v>
                </c:pt>
                <c:pt idx="2">
                  <c:v>8.333333333333332</c:v>
                </c:pt>
                <c:pt idx="3">
                  <c:v>100.0</c:v>
                </c:pt>
                <c:pt idx="4">
                  <c:v>33.33333333333333</c:v>
                </c:pt>
                <c:pt idx="5">
                  <c:v>28.57142857142857</c:v>
                </c:pt>
                <c:pt idx="6">
                  <c:v>9.042553191489364</c:v>
                </c:pt>
                <c:pt idx="7">
                  <c:v>0.0</c:v>
                </c:pt>
                <c:pt idx="8">
                  <c:v>50.0</c:v>
                </c:pt>
                <c:pt idx="9">
                  <c:v>16.66666666666666</c:v>
                </c:pt>
                <c:pt idx="10">
                  <c:v>11.11111111111111</c:v>
                </c:pt>
                <c:pt idx="11">
                  <c:v>26.08695652173913</c:v>
                </c:pt>
                <c:pt idx="12">
                  <c:v>0.0</c:v>
                </c:pt>
                <c:pt idx="13">
                  <c:v>22.58064516129032</c:v>
                </c:pt>
                <c:pt idx="14">
                  <c:v>66.66666666666665</c:v>
                </c:pt>
                <c:pt idx="15">
                  <c:v>17.24137931034483</c:v>
                </c:pt>
              </c:numCache>
            </c:numRef>
          </c:val>
        </c:ser>
        <c:ser>
          <c:idx val="4"/>
          <c:order val="3"/>
          <c:tx>
            <c:strRef>
              <c:f>'PYR 2013'!$U$4</c:f>
              <c:strCache>
                <c:ptCount val="1"/>
                <c:pt idx="0">
                  <c:v>Resistant</c:v>
                </c:pt>
              </c:strCache>
            </c:strRef>
          </c:tx>
          <c:spPr>
            <a:solidFill>
              <a:srgbClr val="FFC000"/>
            </a:solidFill>
            <a:ln w="12700">
              <a:noFill/>
              <a:prstDash val="solid"/>
            </a:ln>
          </c:spPr>
          <c:invertIfNegative val="0"/>
          <c:cat>
            <c:strRef>
              <c:f>'PYR 2013'!$Q$5:$Q$20</c:f>
              <c:strCache>
                <c:ptCount val="16"/>
                <c:pt idx="0">
                  <c:v>Austria (4)</c:v>
                </c:pt>
                <c:pt idx="1">
                  <c:v>Bulgaria (3)</c:v>
                </c:pt>
                <c:pt idx="2">
                  <c:v>Czech Republic (12)</c:v>
                </c:pt>
                <c:pt idx="3">
                  <c:v>Estonia (3)</c:v>
                </c:pt>
                <c:pt idx="4">
                  <c:v>Finland (30)</c:v>
                </c:pt>
                <c:pt idx="5">
                  <c:v>France (49)</c:v>
                </c:pt>
                <c:pt idx="6">
                  <c:v>Germany (188)</c:v>
                </c:pt>
                <c:pt idx="7">
                  <c:v>Greece (2)</c:v>
                </c:pt>
                <c:pt idx="8">
                  <c:v>Hungary (8)</c:v>
                </c:pt>
                <c:pt idx="9">
                  <c:v>Latvia (6)</c:v>
                </c:pt>
                <c:pt idx="10">
                  <c:v>Lithuania (18)</c:v>
                </c:pt>
                <c:pt idx="11">
                  <c:v>Poland (23)</c:v>
                </c:pt>
                <c:pt idx="12">
                  <c:v>Romania (2)</c:v>
                </c:pt>
                <c:pt idx="13">
                  <c:v>Sweden (31)</c:v>
                </c:pt>
                <c:pt idx="14">
                  <c:v>Switzerland (3)</c:v>
                </c:pt>
                <c:pt idx="15">
                  <c:v>UK (29)</c:v>
                </c:pt>
              </c:strCache>
            </c:strRef>
          </c:cat>
          <c:val>
            <c:numRef>
              <c:f>'PYR 2013'!$U$5:$U$20</c:f>
              <c:numCache>
                <c:formatCode>0.0</c:formatCode>
                <c:ptCount val="16"/>
                <c:pt idx="0">
                  <c:v>50.0</c:v>
                </c:pt>
                <c:pt idx="1">
                  <c:v>0.0</c:v>
                </c:pt>
                <c:pt idx="2">
                  <c:v>58.33333333333334</c:v>
                </c:pt>
                <c:pt idx="3">
                  <c:v>0.0</c:v>
                </c:pt>
                <c:pt idx="4">
                  <c:v>30.0</c:v>
                </c:pt>
                <c:pt idx="5">
                  <c:v>36.73469387755103</c:v>
                </c:pt>
                <c:pt idx="6">
                  <c:v>45.7446808510638</c:v>
                </c:pt>
                <c:pt idx="7">
                  <c:v>0.0</c:v>
                </c:pt>
                <c:pt idx="8">
                  <c:v>37.5</c:v>
                </c:pt>
                <c:pt idx="9">
                  <c:v>16.66666666666666</c:v>
                </c:pt>
                <c:pt idx="10">
                  <c:v>50.0</c:v>
                </c:pt>
                <c:pt idx="11">
                  <c:v>60.8695652173913</c:v>
                </c:pt>
                <c:pt idx="12">
                  <c:v>0.0</c:v>
                </c:pt>
                <c:pt idx="13">
                  <c:v>54.83870967741935</c:v>
                </c:pt>
                <c:pt idx="14">
                  <c:v>33.33333333333333</c:v>
                </c:pt>
                <c:pt idx="15">
                  <c:v>37.9310344827586</c:v>
                </c:pt>
              </c:numCache>
            </c:numRef>
          </c:val>
        </c:ser>
        <c:ser>
          <c:idx val="5"/>
          <c:order val="4"/>
          <c:tx>
            <c:strRef>
              <c:f>'PYR 2013'!$V$4</c:f>
              <c:strCache>
                <c:ptCount val="1"/>
                <c:pt idx="0">
                  <c:v>Highly Resistant</c:v>
                </c:pt>
              </c:strCache>
            </c:strRef>
          </c:tx>
          <c:spPr>
            <a:solidFill>
              <a:srgbClr val="FF0000"/>
            </a:solidFill>
          </c:spPr>
          <c:invertIfNegative val="0"/>
          <c:cat>
            <c:strRef>
              <c:f>'PYR 2013'!$Q$5:$Q$20</c:f>
              <c:strCache>
                <c:ptCount val="16"/>
                <c:pt idx="0">
                  <c:v>Austria (4)</c:v>
                </c:pt>
                <c:pt idx="1">
                  <c:v>Bulgaria (3)</c:v>
                </c:pt>
                <c:pt idx="2">
                  <c:v>Czech Republic (12)</c:v>
                </c:pt>
                <c:pt idx="3">
                  <c:v>Estonia (3)</c:v>
                </c:pt>
                <c:pt idx="4">
                  <c:v>Finland (30)</c:v>
                </c:pt>
                <c:pt idx="5">
                  <c:v>France (49)</c:v>
                </c:pt>
                <c:pt idx="6">
                  <c:v>Germany (188)</c:v>
                </c:pt>
                <c:pt idx="7">
                  <c:v>Greece (2)</c:v>
                </c:pt>
                <c:pt idx="8">
                  <c:v>Hungary (8)</c:v>
                </c:pt>
                <c:pt idx="9">
                  <c:v>Latvia (6)</c:v>
                </c:pt>
                <c:pt idx="10">
                  <c:v>Lithuania (18)</c:v>
                </c:pt>
                <c:pt idx="11">
                  <c:v>Poland (23)</c:v>
                </c:pt>
                <c:pt idx="12">
                  <c:v>Romania (2)</c:v>
                </c:pt>
                <c:pt idx="13">
                  <c:v>Sweden (31)</c:v>
                </c:pt>
                <c:pt idx="14">
                  <c:v>Switzerland (3)</c:v>
                </c:pt>
                <c:pt idx="15">
                  <c:v>UK (29)</c:v>
                </c:pt>
              </c:strCache>
            </c:strRef>
          </c:cat>
          <c:val>
            <c:numRef>
              <c:f>'PYR 2013'!$V$5:$V$20</c:f>
              <c:numCache>
                <c:formatCode>0.0</c:formatCode>
                <c:ptCount val="16"/>
                <c:pt idx="0">
                  <c:v>0.0</c:v>
                </c:pt>
                <c:pt idx="1">
                  <c:v>0.0</c:v>
                </c:pt>
                <c:pt idx="2">
                  <c:v>33.33333333333333</c:v>
                </c:pt>
                <c:pt idx="3">
                  <c:v>0.0</c:v>
                </c:pt>
                <c:pt idx="4">
                  <c:v>0.0</c:v>
                </c:pt>
                <c:pt idx="5">
                  <c:v>6.122448979591836</c:v>
                </c:pt>
                <c:pt idx="6">
                  <c:v>40.95744680851062</c:v>
                </c:pt>
                <c:pt idx="7">
                  <c:v>0.0</c:v>
                </c:pt>
                <c:pt idx="8">
                  <c:v>12.5</c:v>
                </c:pt>
                <c:pt idx="9">
                  <c:v>66.66666666666665</c:v>
                </c:pt>
                <c:pt idx="10">
                  <c:v>38.8888888888889</c:v>
                </c:pt>
                <c:pt idx="11">
                  <c:v>4.347826086956521</c:v>
                </c:pt>
                <c:pt idx="12">
                  <c:v>0.0</c:v>
                </c:pt>
                <c:pt idx="13">
                  <c:v>12.90322580645161</c:v>
                </c:pt>
                <c:pt idx="14">
                  <c:v>0.0</c:v>
                </c:pt>
                <c:pt idx="15">
                  <c:v>3.448275862068965</c:v>
                </c:pt>
              </c:numCache>
            </c:numRef>
          </c:val>
        </c:ser>
        <c:dLbls>
          <c:showLegendKey val="0"/>
          <c:showVal val="0"/>
          <c:showCatName val="0"/>
          <c:showSerName val="0"/>
          <c:showPercent val="0"/>
          <c:showBubbleSize val="0"/>
        </c:dLbls>
        <c:gapWidth val="80"/>
        <c:overlap val="100"/>
        <c:axId val="2124212184"/>
        <c:axId val="2122678888"/>
      </c:barChart>
      <c:catAx>
        <c:axId val="2124212184"/>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lang="de-CH" sz="400" b="0" i="0" u="none" strike="noStrike" baseline="0">
                <a:solidFill>
                  <a:srgbClr val="000000"/>
                </a:solidFill>
                <a:latin typeface="Arial"/>
                <a:ea typeface="Arial"/>
                <a:cs typeface="Arial"/>
              </a:defRPr>
            </a:pPr>
            <a:endParaRPr lang="en-US"/>
          </a:p>
        </c:txPr>
        <c:crossAx val="2122678888"/>
        <c:crosses val="autoZero"/>
        <c:auto val="1"/>
        <c:lblAlgn val="ctr"/>
        <c:lblOffset val="100"/>
        <c:tickLblSkip val="1"/>
        <c:tickMarkSkip val="1"/>
        <c:noMultiLvlLbl val="0"/>
      </c:catAx>
      <c:valAx>
        <c:axId val="2122678888"/>
        <c:scaling>
          <c:orientation val="minMax"/>
        </c:scaling>
        <c:delete val="0"/>
        <c:axPos val="l"/>
        <c:majorGridlines>
          <c:spPr>
            <a:ln w="3175">
              <a:solidFill>
                <a:schemeClr val="bg1">
                  <a:lumMod val="65000"/>
                </a:schemeClr>
              </a:solidFill>
              <a:prstDash val="solid"/>
            </a:ln>
          </c:spPr>
        </c:majorGridlines>
        <c:title>
          <c:tx>
            <c:rich>
              <a:bodyPr/>
              <a:lstStyle/>
              <a:p>
                <a:pPr>
                  <a:defRPr lang="de-CH" sz="400" b="0" i="0" u="none" strike="noStrike" baseline="0">
                    <a:solidFill>
                      <a:srgbClr val="000000"/>
                    </a:solidFill>
                    <a:latin typeface="Arial"/>
                    <a:ea typeface="Arial"/>
                    <a:cs typeface="Arial"/>
                  </a:defRPr>
                </a:pPr>
                <a:r>
                  <a:rPr lang="de-CH" sz="400" b="0"/>
                  <a:t>% of populations in susceptibility catagory</a:t>
                </a:r>
              </a:p>
            </c:rich>
          </c:tx>
          <c:layout>
            <c:manualLayout>
              <c:xMode val="edge"/>
              <c:yMode val="edge"/>
              <c:x val="0.0276708638988704"/>
              <c:y val="0.106965151649337"/>
            </c:manualLayout>
          </c:layout>
          <c:overlay val="0"/>
          <c:spPr>
            <a:noFill/>
            <a:ln w="25400">
              <a:noFill/>
            </a:ln>
          </c:spPr>
        </c:title>
        <c:numFmt formatCode="0%" sourceLinked="1"/>
        <c:majorTickMark val="out"/>
        <c:minorTickMark val="none"/>
        <c:tickLblPos val="nextTo"/>
        <c:spPr>
          <a:ln w="3175">
            <a:solidFill>
              <a:srgbClr val="000000"/>
            </a:solidFill>
            <a:prstDash val="solid"/>
          </a:ln>
        </c:spPr>
        <c:txPr>
          <a:bodyPr rot="0" vert="horz"/>
          <a:lstStyle/>
          <a:p>
            <a:pPr>
              <a:defRPr lang="de-CH" sz="500" b="0" i="0" u="none" strike="noStrike" baseline="0">
                <a:solidFill>
                  <a:srgbClr val="000000"/>
                </a:solidFill>
                <a:latin typeface="Arial"/>
                <a:ea typeface="Arial"/>
                <a:cs typeface="Arial"/>
              </a:defRPr>
            </a:pPr>
            <a:endParaRPr lang="en-US"/>
          </a:p>
        </c:txPr>
        <c:crossAx val="2124212184"/>
        <c:crosses val="autoZero"/>
        <c:crossBetween val="between"/>
      </c:valAx>
      <c:spPr>
        <a:solidFill>
          <a:schemeClr val="bg1"/>
        </a:solidFill>
        <a:ln w="12700">
          <a:solidFill>
            <a:srgbClr val="808080"/>
          </a:solidFill>
          <a:prstDash val="solid"/>
        </a:ln>
      </c:spPr>
    </c:plotArea>
    <c:legend>
      <c:legendPos val="r"/>
      <c:layout>
        <c:manualLayout>
          <c:xMode val="edge"/>
          <c:yMode val="edge"/>
          <c:x val="0.636881050670324"/>
          <c:y val="0.2888764377977"/>
          <c:w val="0.148997178400766"/>
          <c:h val="0.273725302103734"/>
        </c:manualLayout>
      </c:layout>
      <c:overlay val="0"/>
      <c:spPr>
        <a:solidFill>
          <a:srgbClr val="FFFFFF"/>
        </a:solidFill>
        <a:ln w="3175">
          <a:solidFill>
            <a:srgbClr val="000000"/>
          </a:solidFill>
          <a:prstDash val="solid"/>
        </a:ln>
      </c:spPr>
      <c:txPr>
        <a:bodyPr/>
        <a:lstStyle/>
        <a:p>
          <a:pPr>
            <a:defRPr lang="de-CH" sz="400"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'NNI 2'!$K$4</c:f>
              <c:strCache>
                <c:ptCount val="1"/>
                <c:pt idx="0">
                  <c:v>&gt;95%</c:v>
                </c:pt>
              </c:strCache>
            </c:strRef>
          </c:tx>
          <c:spPr>
            <a:solidFill>
              <a:schemeClr val="accent5">
                <a:lumMod val="60000"/>
                <a:lumOff val="40000"/>
              </a:schemeClr>
            </a:solidFill>
          </c:spPr>
          <c:invertIfNegative val="0"/>
          <c:cat>
            <c:strRef>
              <c:f>'NNI 2'!$J$5:$J$17</c:f>
              <c:strCache>
                <c:ptCount val="13"/>
                <c:pt idx="0">
                  <c:v>Austria (4)</c:v>
                </c:pt>
                <c:pt idx="1">
                  <c:v>Czech Republic (12)</c:v>
                </c:pt>
                <c:pt idx="2">
                  <c:v>Estonia (3)</c:v>
                </c:pt>
                <c:pt idx="3">
                  <c:v>Finland (13)</c:v>
                </c:pt>
                <c:pt idx="4">
                  <c:v>France (19)</c:v>
                </c:pt>
                <c:pt idx="5">
                  <c:v>Germany (171)</c:v>
                </c:pt>
                <c:pt idx="6">
                  <c:v>Greece (2)</c:v>
                </c:pt>
                <c:pt idx="7">
                  <c:v>Latvia (6)</c:v>
                </c:pt>
                <c:pt idx="8">
                  <c:v>Lithuania (18)</c:v>
                </c:pt>
                <c:pt idx="9">
                  <c:v>Poland (26)</c:v>
                </c:pt>
                <c:pt idx="10">
                  <c:v>Sweden (32)</c:v>
                </c:pt>
                <c:pt idx="11">
                  <c:v>Switzerland (17)</c:v>
                </c:pt>
                <c:pt idx="12">
                  <c:v>UK (3)</c:v>
                </c:pt>
              </c:strCache>
            </c:strRef>
          </c:cat>
          <c:val>
            <c:numRef>
              <c:f>'NNI 2'!$K$5:$K$17</c:f>
              <c:numCache>
                <c:formatCode>0</c:formatCode>
                <c:ptCount val="13"/>
                <c:pt idx="0">
                  <c:v>100.0</c:v>
                </c:pt>
                <c:pt idx="1">
                  <c:v>80.0</c:v>
                </c:pt>
                <c:pt idx="2">
                  <c:v>100.0</c:v>
                </c:pt>
                <c:pt idx="3">
                  <c:v>92.30769230769228</c:v>
                </c:pt>
                <c:pt idx="4">
                  <c:v>89.47368421052629</c:v>
                </c:pt>
                <c:pt idx="5">
                  <c:v>77.19298245614031</c:v>
                </c:pt>
                <c:pt idx="6">
                  <c:v>100.0</c:v>
                </c:pt>
                <c:pt idx="7">
                  <c:v>100.0</c:v>
                </c:pt>
                <c:pt idx="8">
                  <c:v>100.0</c:v>
                </c:pt>
                <c:pt idx="9">
                  <c:v>80.7692307692308</c:v>
                </c:pt>
                <c:pt idx="10">
                  <c:v>59.375</c:v>
                </c:pt>
                <c:pt idx="11">
                  <c:v>76.47058823529409</c:v>
                </c:pt>
                <c:pt idx="12">
                  <c:v>66.66666666666665</c:v>
                </c:pt>
              </c:numCache>
            </c:numRef>
          </c:val>
        </c:ser>
        <c:ser>
          <c:idx val="1"/>
          <c:order val="1"/>
          <c:tx>
            <c:strRef>
              <c:f>'NNI 2'!$L$4</c:f>
              <c:strCache>
                <c:ptCount val="1"/>
                <c:pt idx="0">
                  <c:v>94-75%</c:v>
                </c:pt>
              </c:strCache>
            </c:strRef>
          </c:tx>
          <c:spPr>
            <a:solidFill>
              <a:schemeClr val="tx2">
                <a:lumMod val="60000"/>
                <a:lumOff val="40000"/>
              </a:schemeClr>
            </a:solidFill>
          </c:spPr>
          <c:invertIfNegative val="0"/>
          <c:cat>
            <c:strRef>
              <c:f>'NNI 2'!$J$5:$J$17</c:f>
              <c:strCache>
                <c:ptCount val="13"/>
                <c:pt idx="0">
                  <c:v>Austria (4)</c:v>
                </c:pt>
                <c:pt idx="1">
                  <c:v>Czech Republic (12)</c:v>
                </c:pt>
                <c:pt idx="2">
                  <c:v>Estonia (3)</c:v>
                </c:pt>
                <c:pt idx="3">
                  <c:v>Finland (13)</c:v>
                </c:pt>
                <c:pt idx="4">
                  <c:v>France (19)</c:v>
                </c:pt>
                <c:pt idx="5">
                  <c:v>Germany (171)</c:v>
                </c:pt>
                <c:pt idx="6">
                  <c:v>Greece (2)</c:v>
                </c:pt>
                <c:pt idx="7">
                  <c:v>Latvia (6)</c:v>
                </c:pt>
                <c:pt idx="8">
                  <c:v>Lithuania (18)</c:v>
                </c:pt>
                <c:pt idx="9">
                  <c:v>Poland (26)</c:v>
                </c:pt>
                <c:pt idx="10">
                  <c:v>Sweden (32)</c:v>
                </c:pt>
                <c:pt idx="11">
                  <c:v>Switzerland (17)</c:v>
                </c:pt>
                <c:pt idx="12">
                  <c:v>UK (3)</c:v>
                </c:pt>
              </c:strCache>
            </c:strRef>
          </c:cat>
          <c:val>
            <c:numRef>
              <c:f>'NNI 2'!$L$5:$L$17</c:f>
              <c:numCache>
                <c:formatCode>0</c:formatCode>
                <c:ptCount val="13"/>
                <c:pt idx="0">
                  <c:v>0.0</c:v>
                </c:pt>
                <c:pt idx="1">
                  <c:v>20.0</c:v>
                </c:pt>
                <c:pt idx="2">
                  <c:v>0.0</c:v>
                </c:pt>
                <c:pt idx="3">
                  <c:v>7.692307692307692</c:v>
                </c:pt>
                <c:pt idx="4">
                  <c:v>10.52631578947368</c:v>
                </c:pt>
                <c:pt idx="5">
                  <c:v>21.05263157894735</c:v>
                </c:pt>
                <c:pt idx="6">
                  <c:v>0.0</c:v>
                </c:pt>
                <c:pt idx="7">
                  <c:v>0.0</c:v>
                </c:pt>
                <c:pt idx="8">
                  <c:v>0.0</c:v>
                </c:pt>
                <c:pt idx="9">
                  <c:v>19.23076923076922</c:v>
                </c:pt>
                <c:pt idx="10">
                  <c:v>40.62500000000001</c:v>
                </c:pt>
                <c:pt idx="11">
                  <c:v>23.52941176470588</c:v>
                </c:pt>
                <c:pt idx="12">
                  <c:v>33.33333333333333</c:v>
                </c:pt>
              </c:numCache>
            </c:numRef>
          </c:val>
        </c:ser>
        <c:ser>
          <c:idx val="2"/>
          <c:order val="2"/>
          <c:tx>
            <c:strRef>
              <c:f>'NNI 2'!$M$4</c:f>
              <c:strCache>
                <c:ptCount val="1"/>
                <c:pt idx="0">
                  <c:v>&lt;75%</c:v>
                </c:pt>
              </c:strCache>
            </c:strRef>
          </c:tx>
          <c:spPr>
            <a:solidFill>
              <a:srgbClr val="002060"/>
            </a:solidFill>
          </c:spPr>
          <c:invertIfNegative val="0"/>
          <c:cat>
            <c:strRef>
              <c:f>'NNI 2'!$J$5:$J$17</c:f>
              <c:strCache>
                <c:ptCount val="13"/>
                <c:pt idx="0">
                  <c:v>Austria (4)</c:v>
                </c:pt>
                <c:pt idx="1">
                  <c:v>Czech Republic (12)</c:v>
                </c:pt>
                <c:pt idx="2">
                  <c:v>Estonia (3)</c:v>
                </c:pt>
                <c:pt idx="3">
                  <c:v>Finland (13)</c:v>
                </c:pt>
                <c:pt idx="4">
                  <c:v>France (19)</c:v>
                </c:pt>
                <c:pt idx="5">
                  <c:v>Germany (171)</c:v>
                </c:pt>
                <c:pt idx="6">
                  <c:v>Greece (2)</c:v>
                </c:pt>
                <c:pt idx="7">
                  <c:v>Latvia (6)</c:v>
                </c:pt>
                <c:pt idx="8">
                  <c:v>Lithuania (18)</c:v>
                </c:pt>
                <c:pt idx="9">
                  <c:v>Poland (26)</c:v>
                </c:pt>
                <c:pt idx="10">
                  <c:v>Sweden (32)</c:v>
                </c:pt>
                <c:pt idx="11">
                  <c:v>Switzerland (17)</c:v>
                </c:pt>
                <c:pt idx="12">
                  <c:v>UK (3)</c:v>
                </c:pt>
              </c:strCache>
            </c:strRef>
          </c:cat>
          <c:val>
            <c:numRef>
              <c:f>'NNI 2'!$M$5:$M$17</c:f>
              <c:numCache>
                <c:formatCode>0</c:formatCode>
                <c:ptCount val="13"/>
                <c:pt idx="0">
                  <c:v>0.0</c:v>
                </c:pt>
                <c:pt idx="1">
                  <c:v>0.0</c:v>
                </c:pt>
                <c:pt idx="2">
                  <c:v>0.0</c:v>
                </c:pt>
                <c:pt idx="3">
                  <c:v>0.0</c:v>
                </c:pt>
                <c:pt idx="4">
                  <c:v>0.0</c:v>
                </c:pt>
                <c:pt idx="5">
                  <c:v>1.754385964912281</c:v>
                </c:pt>
                <c:pt idx="6">
                  <c:v>0.0</c:v>
                </c:pt>
                <c:pt idx="7">
                  <c:v>0.0</c:v>
                </c:pt>
                <c:pt idx="8">
                  <c:v>0.0</c:v>
                </c:pt>
                <c:pt idx="9">
                  <c:v>0.0</c:v>
                </c:pt>
                <c:pt idx="10">
                  <c:v>0.0</c:v>
                </c:pt>
                <c:pt idx="11">
                  <c:v>0.0</c:v>
                </c:pt>
                <c:pt idx="12">
                  <c:v>0.0</c:v>
                </c:pt>
              </c:numCache>
            </c:numRef>
          </c:val>
        </c:ser>
        <c:dLbls>
          <c:showLegendKey val="0"/>
          <c:showVal val="0"/>
          <c:showCatName val="0"/>
          <c:showSerName val="0"/>
          <c:showPercent val="0"/>
          <c:showBubbleSize val="0"/>
        </c:dLbls>
        <c:gapWidth val="150"/>
        <c:overlap val="100"/>
        <c:axId val="2118935944"/>
        <c:axId val="2123065080"/>
      </c:barChart>
      <c:catAx>
        <c:axId val="2118935944"/>
        <c:scaling>
          <c:orientation val="minMax"/>
        </c:scaling>
        <c:delete val="0"/>
        <c:axPos val="b"/>
        <c:majorTickMark val="out"/>
        <c:minorTickMark val="none"/>
        <c:tickLblPos val="nextTo"/>
        <c:crossAx val="2123065080"/>
        <c:crosses val="autoZero"/>
        <c:auto val="1"/>
        <c:lblAlgn val="ctr"/>
        <c:lblOffset val="100"/>
        <c:noMultiLvlLbl val="0"/>
      </c:catAx>
      <c:valAx>
        <c:axId val="2123065080"/>
        <c:scaling>
          <c:orientation val="minMax"/>
        </c:scaling>
        <c:delete val="0"/>
        <c:axPos val="l"/>
        <c:majorGridlines/>
        <c:title>
          <c:tx>
            <c:rich>
              <a:bodyPr rot="-5400000" vert="horz"/>
              <a:lstStyle/>
              <a:p>
                <a:pPr>
                  <a:defRPr/>
                </a:pPr>
                <a:r>
                  <a:rPr lang="en-US"/>
                  <a:t>Percentage of samples which fall into each susceptibility catagory</a:t>
                </a:r>
              </a:p>
            </c:rich>
          </c:tx>
          <c:layout/>
          <c:overlay val="0"/>
        </c:title>
        <c:numFmt formatCode="0%" sourceLinked="1"/>
        <c:majorTickMark val="out"/>
        <c:minorTickMark val="none"/>
        <c:tickLblPos val="nextTo"/>
        <c:crossAx val="2118935944"/>
        <c:crosses val="autoZero"/>
        <c:crossBetween val="between"/>
      </c:valAx>
    </c:plotArea>
    <c:legend>
      <c:legendPos val="r"/>
      <c:layout/>
      <c:overlay val="0"/>
    </c:legend>
    <c:plotVisOnly val="1"/>
    <c:dispBlanksAs val="gap"/>
    <c:showDLblsOverMax val="0"/>
  </c:chart>
  <c:spPr>
    <a:ln>
      <a:noFill/>
    </a:ln>
  </c:spPr>
  <c:txPr>
    <a:bodyPr/>
    <a:lstStyle/>
    <a:p>
      <a:pPr>
        <a:defRPr sz="600">
          <a:latin typeface="Calibri" panose="020F0502020204030204" pitchFamily="34" charset="0"/>
          <a:cs typeface="Calibri" panose="020F050202020403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percentStacked"/>
        <c:varyColors val="0"/>
        <c:ser>
          <c:idx val="0"/>
          <c:order val="0"/>
          <c:tx>
            <c:strRef>
              <c:f>'PYR 2007-2013'!$E$6</c:f>
              <c:strCache>
                <c:ptCount val="1"/>
                <c:pt idx="0">
                  <c:v>Highly Susceptible</c:v>
                </c:pt>
              </c:strCache>
            </c:strRef>
          </c:tx>
          <c:spPr>
            <a:solidFill>
              <a:srgbClr val="92D050"/>
            </a:solidFill>
          </c:spPr>
          <c:invertIfNegative val="0"/>
          <c:cat>
            <c:strRef>
              <c:f>'PYR 2007-2013'!$D$7:$D$37</c:f>
              <c:strCache>
                <c:ptCount val="31"/>
                <c:pt idx="0">
                  <c:v>UK 2007 (n.63)</c:v>
                </c:pt>
                <c:pt idx="1">
                  <c:v>UK 2008 (n.46)</c:v>
                </c:pt>
                <c:pt idx="2">
                  <c:v>UK 2009 (n.58)</c:v>
                </c:pt>
                <c:pt idx="3">
                  <c:v>UK 2010 (n.30)</c:v>
                </c:pt>
                <c:pt idx="4">
                  <c:v>UK 2011 (n.29)</c:v>
                </c:pt>
                <c:pt idx="5">
                  <c:v>UK 2012 (n.26)</c:v>
                </c:pt>
                <c:pt idx="6">
                  <c:v>UK 2013 (n.29)</c:v>
                </c:pt>
                <c:pt idx="8">
                  <c:v>Germany 2007 (n.169)</c:v>
                </c:pt>
                <c:pt idx="9">
                  <c:v>Germany 2008 (n.325)</c:v>
                </c:pt>
                <c:pt idx="10">
                  <c:v>Germany 2009 (n.318)</c:v>
                </c:pt>
                <c:pt idx="11">
                  <c:v>Germany 2010 (n.271)</c:v>
                </c:pt>
                <c:pt idx="12">
                  <c:v>Germany 2011 (n.258)</c:v>
                </c:pt>
                <c:pt idx="13">
                  <c:v>Germany 2012 (n.149)</c:v>
                </c:pt>
                <c:pt idx="14">
                  <c:v>Germany 2013 (n.188)</c:v>
                </c:pt>
                <c:pt idx="16">
                  <c:v>Poland 2007 (n.17)</c:v>
                </c:pt>
                <c:pt idx="17">
                  <c:v>Poland 2008 (n.20)</c:v>
                </c:pt>
                <c:pt idx="18">
                  <c:v>Poland 2009 (n.15)</c:v>
                </c:pt>
                <c:pt idx="19">
                  <c:v>Poland 2010 (n.20)</c:v>
                </c:pt>
                <c:pt idx="20">
                  <c:v>Poland 2011 (n.24)</c:v>
                </c:pt>
                <c:pt idx="21">
                  <c:v>Poland 2012 (n.35)</c:v>
                </c:pt>
                <c:pt idx="22">
                  <c:v>Poland 2013 (n.23)</c:v>
                </c:pt>
                <c:pt idx="24">
                  <c:v>France 2007 (n.16)</c:v>
                </c:pt>
                <c:pt idx="25">
                  <c:v>France 2008 (n.26)</c:v>
                </c:pt>
                <c:pt idx="26">
                  <c:v>France 2009 (n.101)</c:v>
                </c:pt>
                <c:pt idx="27">
                  <c:v>France 2010 (n.129)</c:v>
                </c:pt>
                <c:pt idx="28">
                  <c:v>France 2011 (n.93)</c:v>
                </c:pt>
                <c:pt idx="29">
                  <c:v>France 2012 (n.62)</c:v>
                </c:pt>
                <c:pt idx="30">
                  <c:v>France 2013 (n.49)</c:v>
                </c:pt>
              </c:strCache>
            </c:strRef>
          </c:cat>
          <c:val>
            <c:numRef>
              <c:f>'PYR 2007-2013'!$E$7:$E$37</c:f>
              <c:numCache>
                <c:formatCode>0.0</c:formatCode>
                <c:ptCount val="31"/>
                <c:pt idx="0">
                  <c:v>46.031746031746</c:v>
                </c:pt>
                <c:pt idx="1">
                  <c:v>47.82608695652175</c:v>
                </c:pt>
                <c:pt idx="2">
                  <c:v>27.58620689655172</c:v>
                </c:pt>
                <c:pt idx="3">
                  <c:v>26.66666666666667</c:v>
                </c:pt>
                <c:pt idx="4">
                  <c:v>13.79310344827586</c:v>
                </c:pt>
                <c:pt idx="5">
                  <c:v>15.38461538461538</c:v>
                </c:pt>
                <c:pt idx="6">
                  <c:v>10.3448275862069</c:v>
                </c:pt>
                <c:pt idx="8">
                  <c:v>2.366863905325443</c:v>
                </c:pt>
                <c:pt idx="9">
                  <c:v>1.846153846153847</c:v>
                </c:pt>
                <c:pt idx="10">
                  <c:v>0.0</c:v>
                </c:pt>
                <c:pt idx="11">
                  <c:v>1.476014760147601</c:v>
                </c:pt>
                <c:pt idx="12">
                  <c:v>0.775193798449613</c:v>
                </c:pt>
                <c:pt idx="13">
                  <c:v>0.0</c:v>
                </c:pt>
                <c:pt idx="14">
                  <c:v>0.0</c:v>
                </c:pt>
                <c:pt idx="16">
                  <c:v>0.0</c:v>
                </c:pt>
                <c:pt idx="17">
                  <c:v>5.0</c:v>
                </c:pt>
                <c:pt idx="18">
                  <c:v>0.0</c:v>
                </c:pt>
                <c:pt idx="19">
                  <c:v>0.0</c:v>
                </c:pt>
                <c:pt idx="20">
                  <c:v>0.0</c:v>
                </c:pt>
                <c:pt idx="21">
                  <c:v>0.0</c:v>
                </c:pt>
                <c:pt idx="22">
                  <c:v>0.0</c:v>
                </c:pt>
                <c:pt idx="24">
                  <c:v>0.0</c:v>
                </c:pt>
                <c:pt idx="25">
                  <c:v>0.0</c:v>
                </c:pt>
                <c:pt idx="26">
                  <c:v>1.98019801980198</c:v>
                </c:pt>
                <c:pt idx="27">
                  <c:v>0.0</c:v>
                </c:pt>
                <c:pt idx="28">
                  <c:v>0.0</c:v>
                </c:pt>
                <c:pt idx="29">
                  <c:v>0.0</c:v>
                </c:pt>
                <c:pt idx="30">
                  <c:v>0.0</c:v>
                </c:pt>
              </c:numCache>
            </c:numRef>
          </c:val>
        </c:ser>
        <c:ser>
          <c:idx val="1"/>
          <c:order val="1"/>
          <c:tx>
            <c:strRef>
              <c:f>'PYR 2007-2013'!$F$6</c:f>
              <c:strCache>
                <c:ptCount val="1"/>
                <c:pt idx="0">
                  <c:v>Susceptible</c:v>
                </c:pt>
              </c:strCache>
            </c:strRef>
          </c:tx>
          <c:spPr>
            <a:solidFill>
              <a:srgbClr val="00B050"/>
            </a:solidFill>
          </c:spPr>
          <c:invertIfNegative val="0"/>
          <c:cat>
            <c:strRef>
              <c:f>'PYR 2007-2013'!$D$7:$D$37</c:f>
              <c:strCache>
                <c:ptCount val="31"/>
                <c:pt idx="0">
                  <c:v>UK 2007 (n.63)</c:v>
                </c:pt>
                <c:pt idx="1">
                  <c:v>UK 2008 (n.46)</c:v>
                </c:pt>
                <c:pt idx="2">
                  <c:v>UK 2009 (n.58)</c:v>
                </c:pt>
                <c:pt idx="3">
                  <c:v>UK 2010 (n.30)</c:v>
                </c:pt>
                <c:pt idx="4">
                  <c:v>UK 2011 (n.29)</c:v>
                </c:pt>
                <c:pt idx="5">
                  <c:v>UK 2012 (n.26)</c:v>
                </c:pt>
                <c:pt idx="6">
                  <c:v>UK 2013 (n.29)</c:v>
                </c:pt>
                <c:pt idx="8">
                  <c:v>Germany 2007 (n.169)</c:v>
                </c:pt>
                <c:pt idx="9">
                  <c:v>Germany 2008 (n.325)</c:v>
                </c:pt>
                <c:pt idx="10">
                  <c:v>Germany 2009 (n.318)</c:v>
                </c:pt>
                <c:pt idx="11">
                  <c:v>Germany 2010 (n.271)</c:v>
                </c:pt>
                <c:pt idx="12">
                  <c:v>Germany 2011 (n.258)</c:v>
                </c:pt>
                <c:pt idx="13">
                  <c:v>Germany 2012 (n.149)</c:v>
                </c:pt>
                <c:pt idx="14">
                  <c:v>Germany 2013 (n.188)</c:v>
                </c:pt>
                <c:pt idx="16">
                  <c:v>Poland 2007 (n.17)</c:v>
                </c:pt>
                <c:pt idx="17">
                  <c:v>Poland 2008 (n.20)</c:v>
                </c:pt>
                <c:pt idx="18">
                  <c:v>Poland 2009 (n.15)</c:v>
                </c:pt>
                <c:pt idx="19">
                  <c:v>Poland 2010 (n.20)</c:v>
                </c:pt>
                <c:pt idx="20">
                  <c:v>Poland 2011 (n.24)</c:v>
                </c:pt>
                <c:pt idx="21">
                  <c:v>Poland 2012 (n.35)</c:v>
                </c:pt>
                <c:pt idx="22">
                  <c:v>Poland 2013 (n.23)</c:v>
                </c:pt>
                <c:pt idx="24">
                  <c:v>France 2007 (n.16)</c:v>
                </c:pt>
                <c:pt idx="25">
                  <c:v>France 2008 (n.26)</c:v>
                </c:pt>
                <c:pt idx="26">
                  <c:v>France 2009 (n.101)</c:v>
                </c:pt>
                <c:pt idx="27">
                  <c:v>France 2010 (n.129)</c:v>
                </c:pt>
                <c:pt idx="28">
                  <c:v>France 2011 (n.93)</c:v>
                </c:pt>
                <c:pt idx="29">
                  <c:v>France 2012 (n.62)</c:v>
                </c:pt>
                <c:pt idx="30">
                  <c:v>France 2013 (n.49)</c:v>
                </c:pt>
              </c:strCache>
            </c:strRef>
          </c:cat>
          <c:val>
            <c:numRef>
              <c:f>'PYR 2007-2013'!$F$7:$F$37</c:f>
              <c:numCache>
                <c:formatCode>0.0</c:formatCode>
                <c:ptCount val="31"/>
                <c:pt idx="0">
                  <c:v>30.15873015873015</c:v>
                </c:pt>
                <c:pt idx="1">
                  <c:v>36.95652173913042</c:v>
                </c:pt>
                <c:pt idx="2">
                  <c:v>25.86206896551724</c:v>
                </c:pt>
                <c:pt idx="3">
                  <c:v>13.33333333333333</c:v>
                </c:pt>
                <c:pt idx="4">
                  <c:v>10.3448275862069</c:v>
                </c:pt>
                <c:pt idx="5">
                  <c:v>3.846153846153846</c:v>
                </c:pt>
                <c:pt idx="6">
                  <c:v>31.0344827586207</c:v>
                </c:pt>
                <c:pt idx="8">
                  <c:v>28.40236686390531</c:v>
                </c:pt>
                <c:pt idx="9">
                  <c:v>18.46153846153846</c:v>
                </c:pt>
                <c:pt idx="10">
                  <c:v>11.0062893081761</c:v>
                </c:pt>
                <c:pt idx="11">
                  <c:v>8.487084870848715</c:v>
                </c:pt>
                <c:pt idx="12">
                  <c:v>5.813953488372093</c:v>
                </c:pt>
                <c:pt idx="13">
                  <c:v>1.342281879194631</c:v>
                </c:pt>
                <c:pt idx="14">
                  <c:v>4.25531914893617</c:v>
                </c:pt>
                <c:pt idx="16">
                  <c:v>0.0</c:v>
                </c:pt>
                <c:pt idx="17">
                  <c:v>0.0</c:v>
                </c:pt>
                <c:pt idx="18">
                  <c:v>6.666666666666667</c:v>
                </c:pt>
                <c:pt idx="19">
                  <c:v>10.0</c:v>
                </c:pt>
                <c:pt idx="20">
                  <c:v>0.0</c:v>
                </c:pt>
                <c:pt idx="21">
                  <c:v>5.714285714285713</c:v>
                </c:pt>
                <c:pt idx="22">
                  <c:v>8.695652173913044</c:v>
                </c:pt>
                <c:pt idx="24">
                  <c:v>6.25</c:v>
                </c:pt>
                <c:pt idx="25">
                  <c:v>3.846153846153846</c:v>
                </c:pt>
                <c:pt idx="26">
                  <c:v>9.900990099009906</c:v>
                </c:pt>
                <c:pt idx="27">
                  <c:v>10.07751937984497</c:v>
                </c:pt>
                <c:pt idx="28">
                  <c:v>9.677419354838713</c:v>
                </c:pt>
                <c:pt idx="29">
                  <c:v>16.12903225806452</c:v>
                </c:pt>
                <c:pt idx="30">
                  <c:v>28.57142857142857</c:v>
                </c:pt>
              </c:numCache>
            </c:numRef>
          </c:val>
        </c:ser>
        <c:ser>
          <c:idx val="2"/>
          <c:order val="2"/>
          <c:tx>
            <c:strRef>
              <c:f>'PYR 2007-2013'!$G$6</c:f>
              <c:strCache>
                <c:ptCount val="1"/>
                <c:pt idx="0">
                  <c:v>Moderately Resistant</c:v>
                </c:pt>
              </c:strCache>
            </c:strRef>
          </c:tx>
          <c:spPr>
            <a:solidFill>
              <a:srgbClr val="FFFF66"/>
            </a:solidFill>
          </c:spPr>
          <c:invertIfNegative val="0"/>
          <c:cat>
            <c:strRef>
              <c:f>'PYR 2007-2013'!$D$7:$D$37</c:f>
              <c:strCache>
                <c:ptCount val="31"/>
                <c:pt idx="0">
                  <c:v>UK 2007 (n.63)</c:v>
                </c:pt>
                <c:pt idx="1">
                  <c:v>UK 2008 (n.46)</c:v>
                </c:pt>
                <c:pt idx="2">
                  <c:v>UK 2009 (n.58)</c:v>
                </c:pt>
                <c:pt idx="3">
                  <c:v>UK 2010 (n.30)</c:v>
                </c:pt>
                <c:pt idx="4">
                  <c:v>UK 2011 (n.29)</c:v>
                </c:pt>
                <c:pt idx="5">
                  <c:v>UK 2012 (n.26)</c:v>
                </c:pt>
                <c:pt idx="6">
                  <c:v>UK 2013 (n.29)</c:v>
                </c:pt>
                <c:pt idx="8">
                  <c:v>Germany 2007 (n.169)</c:v>
                </c:pt>
                <c:pt idx="9">
                  <c:v>Germany 2008 (n.325)</c:v>
                </c:pt>
                <c:pt idx="10">
                  <c:v>Germany 2009 (n.318)</c:v>
                </c:pt>
                <c:pt idx="11">
                  <c:v>Germany 2010 (n.271)</c:v>
                </c:pt>
                <c:pt idx="12">
                  <c:v>Germany 2011 (n.258)</c:v>
                </c:pt>
                <c:pt idx="13">
                  <c:v>Germany 2012 (n.149)</c:v>
                </c:pt>
                <c:pt idx="14">
                  <c:v>Germany 2013 (n.188)</c:v>
                </c:pt>
                <c:pt idx="16">
                  <c:v>Poland 2007 (n.17)</c:v>
                </c:pt>
                <c:pt idx="17">
                  <c:v>Poland 2008 (n.20)</c:v>
                </c:pt>
                <c:pt idx="18">
                  <c:v>Poland 2009 (n.15)</c:v>
                </c:pt>
                <c:pt idx="19">
                  <c:v>Poland 2010 (n.20)</c:v>
                </c:pt>
                <c:pt idx="20">
                  <c:v>Poland 2011 (n.24)</c:v>
                </c:pt>
                <c:pt idx="21">
                  <c:v>Poland 2012 (n.35)</c:v>
                </c:pt>
                <c:pt idx="22">
                  <c:v>Poland 2013 (n.23)</c:v>
                </c:pt>
                <c:pt idx="24">
                  <c:v>France 2007 (n.16)</c:v>
                </c:pt>
                <c:pt idx="25">
                  <c:v>France 2008 (n.26)</c:v>
                </c:pt>
                <c:pt idx="26">
                  <c:v>France 2009 (n.101)</c:v>
                </c:pt>
                <c:pt idx="27">
                  <c:v>France 2010 (n.129)</c:v>
                </c:pt>
                <c:pt idx="28">
                  <c:v>France 2011 (n.93)</c:v>
                </c:pt>
                <c:pt idx="29">
                  <c:v>France 2012 (n.62)</c:v>
                </c:pt>
                <c:pt idx="30">
                  <c:v>France 2013 (n.49)</c:v>
                </c:pt>
              </c:strCache>
            </c:strRef>
          </c:cat>
          <c:val>
            <c:numRef>
              <c:f>'PYR 2007-2013'!$G$7:$G$37</c:f>
              <c:numCache>
                <c:formatCode>0.0</c:formatCode>
                <c:ptCount val="31"/>
                <c:pt idx="0">
                  <c:v>11.11111111111111</c:v>
                </c:pt>
                <c:pt idx="1">
                  <c:v>2.173913043478261</c:v>
                </c:pt>
                <c:pt idx="2">
                  <c:v>20.68965517241379</c:v>
                </c:pt>
                <c:pt idx="3">
                  <c:v>13.33333333333333</c:v>
                </c:pt>
                <c:pt idx="4">
                  <c:v>24.13793103448277</c:v>
                </c:pt>
                <c:pt idx="5">
                  <c:v>15.38461538461538</c:v>
                </c:pt>
                <c:pt idx="6">
                  <c:v>17.24137931034483</c:v>
                </c:pt>
                <c:pt idx="8">
                  <c:v>17.15976331360947</c:v>
                </c:pt>
                <c:pt idx="9">
                  <c:v>17.53846153846153</c:v>
                </c:pt>
                <c:pt idx="10">
                  <c:v>19.18238993710691</c:v>
                </c:pt>
                <c:pt idx="11">
                  <c:v>16.23616236162362</c:v>
                </c:pt>
                <c:pt idx="12">
                  <c:v>12.79069767441861</c:v>
                </c:pt>
                <c:pt idx="13">
                  <c:v>9.395973154362417</c:v>
                </c:pt>
                <c:pt idx="14">
                  <c:v>9.042553191489364</c:v>
                </c:pt>
                <c:pt idx="16">
                  <c:v>0.0</c:v>
                </c:pt>
                <c:pt idx="17">
                  <c:v>10.0</c:v>
                </c:pt>
                <c:pt idx="18">
                  <c:v>33.33333333333333</c:v>
                </c:pt>
                <c:pt idx="19">
                  <c:v>20.0</c:v>
                </c:pt>
                <c:pt idx="20">
                  <c:v>4.166666666666666</c:v>
                </c:pt>
                <c:pt idx="21">
                  <c:v>25.71428571428572</c:v>
                </c:pt>
                <c:pt idx="22">
                  <c:v>26.08695652173913</c:v>
                </c:pt>
                <c:pt idx="24">
                  <c:v>25.0</c:v>
                </c:pt>
                <c:pt idx="25">
                  <c:v>7.692307692307692</c:v>
                </c:pt>
                <c:pt idx="26">
                  <c:v>25.74257425742573</c:v>
                </c:pt>
                <c:pt idx="27">
                  <c:v>18.60465116279071</c:v>
                </c:pt>
                <c:pt idx="28">
                  <c:v>39.78494623655915</c:v>
                </c:pt>
                <c:pt idx="29">
                  <c:v>41.93548387096775</c:v>
                </c:pt>
                <c:pt idx="30">
                  <c:v>28.57142857142857</c:v>
                </c:pt>
              </c:numCache>
            </c:numRef>
          </c:val>
        </c:ser>
        <c:ser>
          <c:idx val="3"/>
          <c:order val="3"/>
          <c:tx>
            <c:strRef>
              <c:f>'PYR 2007-2013'!$H$6</c:f>
              <c:strCache>
                <c:ptCount val="1"/>
                <c:pt idx="0">
                  <c:v>Resistant</c:v>
                </c:pt>
              </c:strCache>
            </c:strRef>
          </c:tx>
          <c:spPr>
            <a:solidFill>
              <a:srgbClr val="FF9900"/>
            </a:solidFill>
          </c:spPr>
          <c:invertIfNegative val="0"/>
          <c:cat>
            <c:strRef>
              <c:f>'PYR 2007-2013'!$D$7:$D$37</c:f>
              <c:strCache>
                <c:ptCount val="31"/>
                <c:pt idx="0">
                  <c:v>UK 2007 (n.63)</c:v>
                </c:pt>
                <c:pt idx="1">
                  <c:v>UK 2008 (n.46)</c:v>
                </c:pt>
                <c:pt idx="2">
                  <c:v>UK 2009 (n.58)</c:v>
                </c:pt>
                <c:pt idx="3">
                  <c:v>UK 2010 (n.30)</c:v>
                </c:pt>
                <c:pt idx="4">
                  <c:v>UK 2011 (n.29)</c:v>
                </c:pt>
                <c:pt idx="5">
                  <c:v>UK 2012 (n.26)</c:v>
                </c:pt>
                <c:pt idx="6">
                  <c:v>UK 2013 (n.29)</c:v>
                </c:pt>
                <c:pt idx="8">
                  <c:v>Germany 2007 (n.169)</c:v>
                </c:pt>
                <c:pt idx="9">
                  <c:v>Germany 2008 (n.325)</c:v>
                </c:pt>
                <c:pt idx="10">
                  <c:v>Germany 2009 (n.318)</c:v>
                </c:pt>
                <c:pt idx="11">
                  <c:v>Germany 2010 (n.271)</c:v>
                </c:pt>
                <c:pt idx="12">
                  <c:v>Germany 2011 (n.258)</c:v>
                </c:pt>
                <c:pt idx="13">
                  <c:v>Germany 2012 (n.149)</c:v>
                </c:pt>
                <c:pt idx="14">
                  <c:v>Germany 2013 (n.188)</c:v>
                </c:pt>
                <c:pt idx="16">
                  <c:v>Poland 2007 (n.17)</c:v>
                </c:pt>
                <c:pt idx="17">
                  <c:v>Poland 2008 (n.20)</c:v>
                </c:pt>
                <c:pt idx="18">
                  <c:v>Poland 2009 (n.15)</c:v>
                </c:pt>
                <c:pt idx="19">
                  <c:v>Poland 2010 (n.20)</c:v>
                </c:pt>
                <c:pt idx="20">
                  <c:v>Poland 2011 (n.24)</c:v>
                </c:pt>
                <c:pt idx="21">
                  <c:v>Poland 2012 (n.35)</c:v>
                </c:pt>
                <c:pt idx="22">
                  <c:v>Poland 2013 (n.23)</c:v>
                </c:pt>
                <c:pt idx="24">
                  <c:v>France 2007 (n.16)</c:v>
                </c:pt>
                <c:pt idx="25">
                  <c:v>France 2008 (n.26)</c:v>
                </c:pt>
                <c:pt idx="26">
                  <c:v>France 2009 (n.101)</c:v>
                </c:pt>
                <c:pt idx="27">
                  <c:v>France 2010 (n.129)</c:v>
                </c:pt>
                <c:pt idx="28">
                  <c:v>France 2011 (n.93)</c:v>
                </c:pt>
                <c:pt idx="29">
                  <c:v>France 2012 (n.62)</c:v>
                </c:pt>
                <c:pt idx="30">
                  <c:v>France 2013 (n.49)</c:v>
                </c:pt>
              </c:strCache>
            </c:strRef>
          </c:cat>
          <c:val>
            <c:numRef>
              <c:f>'PYR 2007-2013'!$H$7:$H$37</c:f>
              <c:numCache>
                <c:formatCode>0.0</c:formatCode>
                <c:ptCount val="31"/>
                <c:pt idx="0">
                  <c:v>9.523809523809523</c:v>
                </c:pt>
                <c:pt idx="1">
                  <c:v>8.695652173913044</c:v>
                </c:pt>
                <c:pt idx="2">
                  <c:v>20.68965517241379</c:v>
                </c:pt>
                <c:pt idx="3">
                  <c:v>30.0</c:v>
                </c:pt>
                <c:pt idx="4">
                  <c:v>48.27586206896552</c:v>
                </c:pt>
                <c:pt idx="5">
                  <c:v>42.30769230769228</c:v>
                </c:pt>
                <c:pt idx="6">
                  <c:v>37.9310344827586</c:v>
                </c:pt>
                <c:pt idx="8">
                  <c:v>39.05325443786982</c:v>
                </c:pt>
                <c:pt idx="9">
                  <c:v>38.76923076923077</c:v>
                </c:pt>
                <c:pt idx="10">
                  <c:v>42.76729559748428</c:v>
                </c:pt>
                <c:pt idx="11">
                  <c:v>42.80442804428043</c:v>
                </c:pt>
                <c:pt idx="12">
                  <c:v>37.20930232558141</c:v>
                </c:pt>
                <c:pt idx="13">
                  <c:v>46.97986577181205</c:v>
                </c:pt>
                <c:pt idx="14">
                  <c:v>45.7446808510638</c:v>
                </c:pt>
                <c:pt idx="16">
                  <c:v>11.76470588235294</c:v>
                </c:pt>
                <c:pt idx="17">
                  <c:v>30.0</c:v>
                </c:pt>
                <c:pt idx="18">
                  <c:v>53.33333333333334</c:v>
                </c:pt>
                <c:pt idx="19">
                  <c:v>55.00000000000001</c:v>
                </c:pt>
                <c:pt idx="20">
                  <c:v>66.66666666666665</c:v>
                </c:pt>
                <c:pt idx="21">
                  <c:v>40.0</c:v>
                </c:pt>
                <c:pt idx="22">
                  <c:v>60.8695652173913</c:v>
                </c:pt>
                <c:pt idx="24">
                  <c:v>68.75</c:v>
                </c:pt>
                <c:pt idx="25">
                  <c:v>50.0</c:v>
                </c:pt>
                <c:pt idx="26">
                  <c:v>56.4356435643564</c:v>
                </c:pt>
                <c:pt idx="27">
                  <c:v>62.7906976744186</c:v>
                </c:pt>
                <c:pt idx="28">
                  <c:v>49.46236559139785</c:v>
                </c:pt>
                <c:pt idx="29">
                  <c:v>41.93548387096775</c:v>
                </c:pt>
                <c:pt idx="30">
                  <c:v>36.73469387755103</c:v>
                </c:pt>
              </c:numCache>
            </c:numRef>
          </c:val>
        </c:ser>
        <c:ser>
          <c:idx val="4"/>
          <c:order val="4"/>
          <c:tx>
            <c:strRef>
              <c:f>'PYR 2007-2013'!$I$6</c:f>
              <c:strCache>
                <c:ptCount val="1"/>
                <c:pt idx="0">
                  <c:v>Highly Resistant</c:v>
                </c:pt>
              </c:strCache>
            </c:strRef>
          </c:tx>
          <c:spPr>
            <a:solidFill>
              <a:srgbClr val="FF0000"/>
            </a:solidFill>
          </c:spPr>
          <c:invertIfNegative val="0"/>
          <c:cat>
            <c:strRef>
              <c:f>'PYR 2007-2013'!$D$7:$D$37</c:f>
              <c:strCache>
                <c:ptCount val="31"/>
                <c:pt idx="0">
                  <c:v>UK 2007 (n.63)</c:v>
                </c:pt>
                <c:pt idx="1">
                  <c:v>UK 2008 (n.46)</c:v>
                </c:pt>
                <c:pt idx="2">
                  <c:v>UK 2009 (n.58)</c:v>
                </c:pt>
                <c:pt idx="3">
                  <c:v>UK 2010 (n.30)</c:v>
                </c:pt>
                <c:pt idx="4">
                  <c:v>UK 2011 (n.29)</c:v>
                </c:pt>
                <c:pt idx="5">
                  <c:v>UK 2012 (n.26)</c:v>
                </c:pt>
                <c:pt idx="6">
                  <c:v>UK 2013 (n.29)</c:v>
                </c:pt>
                <c:pt idx="8">
                  <c:v>Germany 2007 (n.169)</c:v>
                </c:pt>
                <c:pt idx="9">
                  <c:v>Germany 2008 (n.325)</c:v>
                </c:pt>
                <c:pt idx="10">
                  <c:v>Germany 2009 (n.318)</c:v>
                </c:pt>
                <c:pt idx="11">
                  <c:v>Germany 2010 (n.271)</c:v>
                </c:pt>
                <c:pt idx="12">
                  <c:v>Germany 2011 (n.258)</c:v>
                </c:pt>
                <c:pt idx="13">
                  <c:v>Germany 2012 (n.149)</c:v>
                </c:pt>
                <c:pt idx="14">
                  <c:v>Germany 2013 (n.188)</c:v>
                </c:pt>
                <c:pt idx="16">
                  <c:v>Poland 2007 (n.17)</c:v>
                </c:pt>
                <c:pt idx="17">
                  <c:v>Poland 2008 (n.20)</c:v>
                </c:pt>
                <c:pt idx="18">
                  <c:v>Poland 2009 (n.15)</c:v>
                </c:pt>
                <c:pt idx="19">
                  <c:v>Poland 2010 (n.20)</c:v>
                </c:pt>
                <c:pt idx="20">
                  <c:v>Poland 2011 (n.24)</c:v>
                </c:pt>
                <c:pt idx="21">
                  <c:v>Poland 2012 (n.35)</c:v>
                </c:pt>
                <c:pt idx="22">
                  <c:v>Poland 2013 (n.23)</c:v>
                </c:pt>
                <c:pt idx="24">
                  <c:v>France 2007 (n.16)</c:v>
                </c:pt>
                <c:pt idx="25">
                  <c:v>France 2008 (n.26)</c:v>
                </c:pt>
                <c:pt idx="26">
                  <c:v>France 2009 (n.101)</c:v>
                </c:pt>
                <c:pt idx="27">
                  <c:v>France 2010 (n.129)</c:v>
                </c:pt>
                <c:pt idx="28">
                  <c:v>France 2011 (n.93)</c:v>
                </c:pt>
                <c:pt idx="29">
                  <c:v>France 2012 (n.62)</c:v>
                </c:pt>
                <c:pt idx="30">
                  <c:v>France 2013 (n.49)</c:v>
                </c:pt>
              </c:strCache>
            </c:strRef>
          </c:cat>
          <c:val>
            <c:numRef>
              <c:f>'PYR 2007-2013'!$I$7:$I$37</c:f>
              <c:numCache>
                <c:formatCode>0.0</c:formatCode>
                <c:ptCount val="31"/>
                <c:pt idx="0">
                  <c:v>3.174603174603174</c:v>
                </c:pt>
                <c:pt idx="1">
                  <c:v>4.347826086956521</c:v>
                </c:pt>
                <c:pt idx="2">
                  <c:v>5.172413793103448</c:v>
                </c:pt>
                <c:pt idx="3">
                  <c:v>16.66666666666666</c:v>
                </c:pt>
                <c:pt idx="4">
                  <c:v>3.448275862068965</c:v>
                </c:pt>
                <c:pt idx="5">
                  <c:v>23.07692307692307</c:v>
                </c:pt>
                <c:pt idx="6">
                  <c:v>3.448275862068965</c:v>
                </c:pt>
                <c:pt idx="8">
                  <c:v>13.01775147928995</c:v>
                </c:pt>
                <c:pt idx="9">
                  <c:v>23.38461538461538</c:v>
                </c:pt>
                <c:pt idx="10">
                  <c:v>27.04402515723271</c:v>
                </c:pt>
                <c:pt idx="11">
                  <c:v>30.99630996309963</c:v>
                </c:pt>
                <c:pt idx="12">
                  <c:v>43.4108527131783</c:v>
                </c:pt>
                <c:pt idx="13">
                  <c:v>42.28187919463087</c:v>
                </c:pt>
                <c:pt idx="14">
                  <c:v>40.95744680851062</c:v>
                </c:pt>
                <c:pt idx="16">
                  <c:v>88.23529411764707</c:v>
                </c:pt>
                <c:pt idx="17">
                  <c:v>55.0</c:v>
                </c:pt>
                <c:pt idx="18">
                  <c:v>6.666666666666667</c:v>
                </c:pt>
                <c:pt idx="19">
                  <c:v>15.0</c:v>
                </c:pt>
                <c:pt idx="20">
                  <c:v>29.16666666666667</c:v>
                </c:pt>
                <c:pt idx="21">
                  <c:v>28.57142857142857</c:v>
                </c:pt>
                <c:pt idx="22">
                  <c:v>4.347826086956521</c:v>
                </c:pt>
                <c:pt idx="24">
                  <c:v>0.0</c:v>
                </c:pt>
                <c:pt idx="25">
                  <c:v>38.46153846153845</c:v>
                </c:pt>
                <c:pt idx="26">
                  <c:v>5.940594059405939</c:v>
                </c:pt>
                <c:pt idx="27">
                  <c:v>8.527131782945732</c:v>
                </c:pt>
                <c:pt idx="28">
                  <c:v>1.075268817204301</c:v>
                </c:pt>
                <c:pt idx="29">
                  <c:v>0.0</c:v>
                </c:pt>
                <c:pt idx="30">
                  <c:v>6.122448979591836</c:v>
                </c:pt>
              </c:numCache>
            </c:numRef>
          </c:val>
        </c:ser>
        <c:dLbls>
          <c:showLegendKey val="0"/>
          <c:showVal val="0"/>
          <c:showCatName val="0"/>
          <c:showSerName val="0"/>
          <c:showPercent val="0"/>
          <c:showBubbleSize val="0"/>
        </c:dLbls>
        <c:gapWidth val="55"/>
        <c:overlap val="100"/>
        <c:axId val="2132903592"/>
        <c:axId val="-2117358696"/>
      </c:barChart>
      <c:catAx>
        <c:axId val="2132903592"/>
        <c:scaling>
          <c:orientation val="minMax"/>
        </c:scaling>
        <c:delete val="0"/>
        <c:axPos val="b"/>
        <c:numFmt formatCode="General" sourceLinked="1"/>
        <c:majorTickMark val="none"/>
        <c:minorTickMark val="none"/>
        <c:tickLblPos val="nextTo"/>
        <c:crossAx val="-2117358696"/>
        <c:crosses val="autoZero"/>
        <c:auto val="1"/>
        <c:lblAlgn val="ctr"/>
        <c:lblOffset val="100"/>
        <c:noMultiLvlLbl val="0"/>
      </c:catAx>
      <c:valAx>
        <c:axId val="-2117358696"/>
        <c:scaling>
          <c:orientation val="minMax"/>
        </c:scaling>
        <c:delete val="0"/>
        <c:axPos val="l"/>
        <c:majorGridlines/>
        <c:title>
          <c:tx>
            <c:rich>
              <a:bodyPr rot="-5400000" vert="horz"/>
              <a:lstStyle/>
              <a:p>
                <a:pPr>
                  <a:defRPr/>
                </a:pPr>
                <a:r>
                  <a:rPr lang="de-CH"/>
                  <a:t>% proportion of population</a:t>
                </a:r>
              </a:p>
            </c:rich>
          </c:tx>
          <c:layout/>
          <c:overlay val="0"/>
        </c:title>
        <c:numFmt formatCode="0%" sourceLinked="1"/>
        <c:majorTickMark val="none"/>
        <c:minorTickMark val="none"/>
        <c:tickLblPos val="nextTo"/>
        <c:crossAx val="2132903592"/>
        <c:crosses val="autoZero"/>
        <c:crossBetween val="between"/>
      </c:valAx>
    </c:plotArea>
    <c:legend>
      <c:legendPos val="r"/>
      <c:layout>
        <c:manualLayout>
          <c:xMode val="edge"/>
          <c:yMode val="edge"/>
          <c:x val="0.838351887918897"/>
          <c:y val="0.147079606833408"/>
          <c:w val="0.132362321039604"/>
          <c:h val="0.340522483342584"/>
        </c:manualLayout>
      </c:layout>
      <c:overlay val="0"/>
    </c:legend>
    <c:plotVisOnly val="1"/>
    <c:dispBlanksAs val="gap"/>
    <c:showDLblsOverMax val="0"/>
  </c:chart>
  <c:spPr>
    <a:ln>
      <a:noFill/>
    </a:ln>
  </c:spPr>
  <c:txPr>
    <a:bodyPr/>
    <a:lstStyle/>
    <a:p>
      <a:pPr>
        <a:defRPr sz="4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C3C898-0068-4DC0-B019-BD1B6743389D}" type="slidenum">
              <a:rPr lang="en-GB"/>
              <a:pPr>
                <a:defRPr/>
              </a:pPr>
              <a:t>‹#›</a:t>
            </a:fld>
            <a:endParaRPr lang="en-GB" dirty="0"/>
          </a:p>
        </p:txBody>
      </p:sp>
    </p:spTree>
    <p:extLst>
      <p:ext uri="{BB962C8B-B14F-4D97-AF65-F5344CB8AC3E}">
        <p14:creationId xmlns:p14="http://schemas.microsoft.com/office/powerpoint/2010/main" val="1632242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1588" y="0"/>
            <a:ext cx="2914650" cy="493713"/>
          </a:xfrm>
          <a:prstGeom prst="rect">
            <a:avLst/>
          </a:prstGeom>
        </p:spPr>
        <p:txBody>
          <a:bodyPr vert="horz" lIns="91440" tIns="45720" rIns="91440" bIns="45720" rtlCol="0"/>
          <a:lstStyle>
            <a:lvl1pPr algn="r">
              <a:defRPr sz="1200"/>
            </a:lvl1pPr>
          </a:lstStyle>
          <a:p>
            <a:fld id="{3BEE7C04-53FC-4363-A3D2-1F042203F2DE}" type="datetimeFigureOut">
              <a:rPr lang="en-US" smtClean="0"/>
              <a:pPr/>
              <a:t>10/04/2014</a:t>
            </a:fld>
            <a:endParaRPr lang="en-GB"/>
          </a:p>
        </p:txBody>
      </p:sp>
      <p:sp>
        <p:nvSpPr>
          <p:cNvPr id="4" name="Slide Image Placeholder 3"/>
          <p:cNvSpPr>
            <a:spLocks noGrp="1" noRot="1" noChangeAspect="1"/>
          </p:cNvSpPr>
          <p:nvPr>
            <p:ph type="sldImg" idx="2"/>
          </p:nvPr>
        </p:nvSpPr>
        <p:spPr>
          <a:xfrm>
            <a:off x="693738" y="739775"/>
            <a:ext cx="5340350" cy="36972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683125"/>
            <a:ext cx="5381625" cy="4437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4663"/>
            <a:ext cx="291465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1588" y="9364663"/>
            <a:ext cx="2914650" cy="493712"/>
          </a:xfrm>
          <a:prstGeom prst="rect">
            <a:avLst/>
          </a:prstGeom>
        </p:spPr>
        <p:txBody>
          <a:bodyPr vert="horz" lIns="91440" tIns="45720" rIns="91440" bIns="45720" rtlCol="0" anchor="b"/>
          <a:lstStyle>
            <a:lvl1pPr algn="r">
              <a:defRPr sz="1200"/>
            </a:lvl1pPr>
          </a:lstStyle>
          <a:p>
            <a:fld id="{72273E38-2CE0-4C50-BA61-3C206094B610}" type="slidenum">
              <a:rPr lang="en-GB" smtClean="0"/>
              <a:pPr/>
              <a:t>‹#›</a:t>
            </a:fld>
            <a:endParaRPr lang="en-GB"/>
          </a:p>
        </p:txBody>
      </p:sp>
    </p:spTree>
    <p:extLst>
      <p:ext uri="{BB962C8B-B14F-4D97-AF65-F5344CB8AC3E}">
        <p14:creationId xmlns:p14="http://schemas.microsoft.com/office/powerpoint/2010/main" val="1143205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2273E38-2CE0-4C50-BA61-3C206094B610}"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dirty="0"/>
          </a:p>
        </p:txBody>
      </p:sp>
      <p:sp>
        <p:nvSpPr>
          <p:cNvPr id="8" name="Shape 15"/>
          <p:cNvSpPr>
            <a:spLocks noGrp="1"/>
          </p:cNvSpPr>
          <p:nvPr>
            <p:ph type="sldNum" sz="quarter" idx="11"/>
          </p:nvPr>
        </p:nvSpPr>
        <p:spPr/>
        <p:txBody>
          <a:bodyPr/>
          <a:lstStyle>
            <a:lvl1pPr>
              <a:defRPr/>
            </a:lvl1pPr>
          </a:lstStyle>
          <a:p>
            <a:pPr>
              <a:defRPr/>
            </a:pPr>
            <a:fld id="{70992158-492C-4246-B2C9-DFCDBA71BAEC}"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29B3D59D-CF0E-4913-92C4-D5CC803C77A4}"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56159CC6-BC07-4264-BB06-51666A06E28B}"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3326366C-4DF3-4BA0-950F-C7545D5EF79F}"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dirty="0"/>
          </a:p>
        </p:txBody>
      </p:sp>
      <p:sp>
        <p:nvSpPr>
          <p:cNvPr id="6" name="Shape 4"/>
          <p:cNvSpPr>
            <a:spLocks noGrp="1"/>
          </p:cNvSpPr>
          <p:nvPr>
            <p:ph type="ftr" sz="quarter" idx="11"/>
          </p:nvPr>
        </p:nvSpPr>
        <p:spPr/>
        <p:txBody>
          <a:bodyPr/>
          <a:lstStyle>
            <a:lvl1pPr>
              <a:defRPr/>
            </a:lvl1pPr>
          </a:lstStyle>
          <a:p>
            <a:pPr>
              <a:defRPr/>
            </a:pPr>
            <a:endParaRPr lang="en-US" dirty="0"/>
          </a:p>
        </p:txBody>
      </p:sp>
      <p:sp>
        <p:nvSpPr>
          <p:cNvPr id="7" name="Shape 5"/>
          <p:cNvSpPr>
            <a:spLocks noGrp="1"/>
          </p:cNvSpPr>
          <p:nvPr>
            <p:ph type="sldNum" sz="quarter" idx="12"/>
          </p:nvPr>
        </p:nvSpPr>
        <p:spPr/>
        <p:txBody>
          <a:bodyPr/>
          <a:lstStyle>
            <a:lvl1pPr>
              <a:defRPr/>
            </a:lvl1pPr>
          </a:lstStyle>
          <a:p>
            <a:pPr>
              <a:defRPr/>
            </a:pPr>
            <a:fld id="{C51B7B95-DA5C-4114-B2E8-E77120482D92}"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7B69171-99E8-45C6-A23E-8CC3B1BA7FF1}"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50538A66-D244-4ADE-A843-386CE3C2B458}"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dirty="0"/>
          </a:p>
        </p:txBody>
      </p:sp>
      <p:sp>
        <p:nvSpPr>
          <p:cNvPr id="11" name="Shape 6"/>
          <p:cNvSpPr>
            <a:spLocks noGrp="1"/>
          </p:cNvSpPr>
          <p:nvPr>
            <p:ph type="dt" sz="half"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dirty="0"/>
          </a:p>
        </p:txBody>
      </p:sp>
      <p:sp>
        <p:nvSpPr>
          <p:cNvPr id="4" name="Rectangle 3"/>
          <p:cNvSpPr>
            <a:spLocks noGrp="1"/>
          </p:cNvSpPr>
          <p:nvPr>
            <p:ph type="ftr" sz="quarter" idx="11"/>
          </p:nvPr>
        </p:nvSpPr>
        <p:spPr/>
        <p:txBody>
          <a:bodyPr/>
          <a:lstStyle>
            <a:lvl1pPr>
              <a:defRPr/>
            </a:lvl1pPr>
          </a:lstStyle>
          <a:p>
            <a:pPr>
              <a:defRPr/>
            </a:pPr>
            <a:endParaRPr lang="en-US" dirty="0"/>
          </a:p>
        </p:txBody>
      </p:sp>
      <p:sp>
        <p:nvSpPr>
          <p:cNvPr id="5" name="Rectangle 4"/>
          <p:cNvSpPr>
            <a:spLocks noGrp="1"/>
          </p:cNvSpPr>
          <p:nvPr>
            <p:ph type="sldNum" sz="quarter" idx="12"/>
          </p:nvPr>
        </p:nvSpPr>
        <p:spPr/>
        <p:txBody>
          <a:bodyPr/>
          <a:lstStyle>
            <a:lvl1pPr>
              <a:defRPr/>
            </a:lvl1pPr>
          </a:lstStyle>
          <a:p>
            <a:pPr>
              <a:defRPr/>
            </a:pPr>
            <a:fld id="{97096DD4-494B-4E9D-8E7F-F819EC3E9986}"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dirty="0"/>
          </a:p>
        </p:txBody>
      </p:sp>
      <p:sp>
        <p:nvSpPr>
          <p:cNvPr id="3" name="Rectangle 2"/>
          <p:cNvSpPr>
            <a:spLocks noGrp="1"/>
          </p:cNvSpPr>
          <p:nvPr>
            <p:ph type="ftr" sz="quarter" idx="11"/>
          </p:nvPr>
        </p:nvSpPr>
        <p:spPr/>
        <p:txBody>
          <a:bodyPr/>
          <a:lstStyle>
            <a:lvl1pPr>
              <a:defRPr/>
            </a:lvl1pPr>
          </a:lstStyle>
          <a:p>
            <a:pPr>
              <a:defRPr/>
            </a:pPr>
            <a:endParaRPr lang="en-US" dirty="0"/>
          </a:p>
        </p:txBody>
      </p:sp>
      <p:sp>
        <p:nvSpPr>
          <p:cNvPr id="4" name="Rectangle 3"/>
          <p:cNvSpPr>
            <a:spLocks noGrp="1"/>
          </p:cNvSpPr>
          <p:nvPr>
            <p:ph type="sldNum" sz="quarter" idx="12"/>
          </p:nvPr>
        </p:nvSpPr>
        <p:spPr/>
        <p:txBody>
          <a:bodyPr/>
          <a:lstStyle>
            <a:lvl1pPr>
              <a:defRPr/>
            </a:lvl1pPr>
          </a:lstStyle>
          <a:p>
            <a:pPr>
              <a:defRPr/>
            </a:pPr>
            <a:fld id="{1938924B-61F8-44DF-AA50-A4F7E5412DAB}"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51CFF5A-F672-401C-928F-523515ECE758}"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DD62BEB3-943C-4A51-B559-8F722DFE8A3A}"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dirty="0"/>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dirty="0"/>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FD0C378C-8379-4816-B043-A17D4255C0D6}"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rac-online.org/" TargetMode="Externa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jpeg"/><Relationship Id="rId7" Type="http://schemas.openxmlformats.org/officeDocument/2006/relationships/chart" Target="../charts/chart1.xml"/><Relationship Id="rId8" Type="http://schemas.openxmlformats.org/officeDocument/2006/relationships/chart" Target="../charts/chart2.xml"/><Relationship Id="rId9" Type="http://schemas.openxmlformats.org/officeDocument/2006/relationships/chart" Target="../charts/chart3.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
          <p:cNvSpPr>
            <a:spLocks noChangeArrowheads="1"/>
          </p:cNvSpPr>
          <p:nvPr/>
        </p:nvSpPr>
        <p:spPr bwMode="auto">
          <a:xfrm>
            <a:off x="0"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dirty="0"/>
          </a:p>
        </p:txBody>
      </p:sp>
      <p:sp>
        <p:nvSpPr>
          <p:cNvPr id="78" name="AutoShape 101"/>
          <p:cNvSpPr>
            <a:spLocks noChangeArrowheads="1"/>
          </p:cNvSpPr>
          <p:nvPr/>
        </p:nvSpPr>
        <p:spPr bwMode="auto">
          <a:xfrm>
            <a:off x="8124606" y="1161731"/>
            <a:ext cx="1657349" cy="3028475"/>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5123" name="AutoShape 101"/>
          <p:cNvSpPr>
            <a:spLocks noChangeArrowheads="1"/>
          </p:cNvSpPr>
          <p:nvPr/>
        </p:nvSpPr>
        <p:spPr bwMode="auto">
          <a:xfrm>
            <a:off x="123826" y="1138238"/>
            <a:ext cx="4490968" cy="1062037"/>
          </a:xfrm>
          <a:prstGeom prst="roundRect">
            <a:avLst>
              <a:gd name="adj" fmla="val 4185"/>
            </a:avLst>
          </a:prstGeom>
          <a:solidFill>
            <a:schemeClr val="bg1"/>
          </a:solidFill>
          <a:ln w="635">
            <a:solidFill>
              <a:schemeClr val="tx1"/>
            </a:solidFill>
            <a:round/>
            <a:headEnd/>
            <a:tailEnd/>
          </a:ln>
        </p:spPr>
        <p:txBody>
          <a:bodyPr wrap="square"/>
          <a:lstStyle/>
          <a:p>
            <a:r>
              <a:rPr lang="en-GB" sz="1100" b="1" dirty="0">
                <a:solidFill>
                  <a:srgbClr val="005400"/>
                </a:solidFill>
              </a:rPr>
              <a:t>Introduction and Background</a:t>
            </a:r>
          </a:p>
          <a:p>
            <a:pPr>
              <a:spcAft>
                <a:spcPct val="50000"/>
              </a:spcAft>
            </a:pPr>
            <a:r>
              <a:rPr lang="en-GB" sz="700" dirty="0"/>
              <a:t>Pyrethroid resistance has been recorded in European populations of the pollen beetle (</a:t>
            </a:r>
            <a:r>
              <a:rPr lang="en-GB" sz="700" i="1" dirty="0"/>
              <a:t>Meligethes </a:t>
            </a:r>
            <a:r>
              <a:rPr lang="en-GB" sz="700" i="1" dirty="0" smtClean="0"/>
              <a:t>aeneus</a:t>
            </a:r>
            <a:r>
              <a:rPr lang="en-GB" sz="700" dirty="0" smtClean="0"/>
              <a:t>) </a:t>
            </a:r>
            <a:r>
              <a:rPr lang="en-GB" sz="700" dirty="0"/>
              <a:t>since 1999, when it was first reported in Eastern France. </a:t>
            </a:r>
            <a:r>
              <a:rPr lang="en-GB" sz="700" dirty="0" smtClean="0"/>
              <a:t>The IRAC Coleopteran Working Group brings </a:t>
            </a:r>
            <a:r>
              <a:rPr lang="en-GB" sz="700" dirty="0"/>
              <a:t>together expertise from agrochemical companies and independent researchers in order to monitor the development </a:t>
            </a:r>
            <a:r>
              <a:rPr lang="en-GB" sz="700" dirty="0" smtClean="0"/>
              <a:t>and spread of resistance </a:t>
            </a:r>
            <a:r>
              <a:rPr lang="en-GB" sz="700" dirty="0"/>
              <a:t>in </a:t>
            </a:r>
            <a:r>
              <a:rPr lang="en-GB" sz="700" dirty="0" smtClean="0"/>
              <a:t>pollen beetles and other coleopteran pests of oilseed rape.</a:t>
            </a:r>
          </a:p>
          <a:p>
            <a:pPr>
              <a:spcAft>
                <a:spcPct val="50000"/>
              </a:spcAft>
            </a:pPr>
            <a:r>
              <a:rPr lang="en-GB" sz="700" dirty="0" smtClean="0"/>
              <a:t>Pyrethroid, </a:t>
            </a:r>
            <a:r>
              <a:rPr lang="en-GB" sz="700" dirty="0" err="1" smtClean="0"/>
              <a:t>neonicotinoid</a:t>
            </a:r>
            <a:r>
              <a:rPr lang="en-GB" sz="700" dirty="0" smtClean="0"/>
              <a:t>, </a:t>
            </a:r>
            <a:r>
              <a:rPr lang="en-GB" sz="700" dirty="0" err="1" smtClean="0"/>
              <a:t>indoxacarb</a:t>
            </a:r>
            <a:r>
              <a:rPr lang="en-GB" sz="700" dirty="0" smtClean="0"/>
              <a:t> and organophosphate susceptibility is measured by the use of insecticide coated glass vial assays. Results of the 2013 susceptibility monitoring program are presented in this poster. More details of the methods used in this survey can be found on the IRAC website (www.irac-online.org).</a:t>
            </a:r>
            <a:endParaRPr lang="en-GB" sz="700" dirty="0"/>
          </a:p>
        </p:txBody>
      </p:sp>
      <p:sp>
        <p:nvSpPr>
          <p:cNvPr id="5144" name="Rounded Rectangle 8"/>
          <p:cNvSpPr>
            <a:spLocks noChangeArrowheads="1"/>
          </p:cNvSpPr>
          <p:nvPr/>
        </p:nvSpPr>
        <p:spPr bwMode="auto">
          <a:xfrm>
            <a:off x="71438" y="6399983"/>
            <a:ext cx="9763125" cy="416192"/>
          </a:xfrm>
          <a:prstGeom prst="roundRect">
            <a:avLst>
              <a:gd name="adj" fmla="val 11903"/>
            </a:avLst>
          </a:prstGeom>
          <a:solidFill>
            <a:schemeClr val="bg1"/>
          </a:solidFill>
          <a:ln w="6350" cap="sq" algn="ctr">
            <a:solidFill>
              <a:srgbClr val="006600"/>
            </a:solidFill>
            <a:round/>
            <a:headEnd/>
            <a:tailEnd/>
          </a:ln>
        </p:spPr>
        <p:txBody>
          <a:bodyPr anchor="ctr"/>
          <a:lstStyle/>
          <a:p>
            <a:r>
              <a:rPr lang="en-US" sz="500" dirty="0" smtClean="0"/>
              <a:t>This poster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p>
          <a:p>
            <a:r>
              <a:rPr lang="en-GB" sz="500" b="1" dirty="0" smtClean="0">
                <a:solidFill>
                  <a:srgbClr val="0000FF"/>
                </a:solidFill>
              </a:rPr>
              <a:t>	 </a:t>
            </a:r>
          </a:p>
          <a:p>
            <a:r>
              <a:rPr lang="en-US" sz="600" dirty="0">
                <a:solidFill>
                  <a:srgbClr val="000000"/>
                </a:solidFill>
              </a:rPr>
              <a:t>IRAC document protected by © </a:t>
            </a:r>
            <a:r>
              <a:rPr lang="en-US" sz="600" dirty="0" smtClean="0">
                <a:solidFill>
                  <a:srgbClr val="000000"/>
                </a:solidFill>
              </a:rPr>
              <a:t>Copyright, V</a:t>
            </a:r>
            <a:r>
              <a:rPr lang="en-GB" sz="600" dirty="0" err="1" smtClean="0"/>
              <a:t>ersion</a:t>
            </a:r>
            <a:r>
              <a:rPr lang="en-GB" sz="600" dirty="0" smtClean="0"/>
              <a:t> </a:t>
            </a:r>
            <a:r>
              <a:rPr lang="en-GB" sz="600" dirty="0" smtClean="0"/>
              <a:t>1.0, Designed and </a:t>
            </a:r>
            <a:r>
              <a:rPr lang="en-GB" sz="600" dirty="0"/>
              <a:t>produced by IRAC </a:t>
            </a:r>
            <a:r>
              <a:rPr lang="en-GB" sz="600" dirty="0" smtClean="0"/>
              <a:t>Coleopteran Working </a:t>
            </a:r>
            <a:r>
              <a:rPr lang="en-GB" sz="600" dirty="0"/>
              <a:t>Group, </a:t>
            </a:r>
            <a:r>
              <a:rPr lang="en-GB" sz="600" dirty="0" smtClean="0"/>
              <a:t>February 2014, Photographs courtesy </a:t>
            </a:r>
            <a:r>
              <a:rPr lang="en-GB" sz="600" dirty="0"/>
              <a:t>of Syngenta </a:t>
            </a:r>
            <a:r>
              <a:rPr lang="en-GB" sz="600" dirty="0" smtClean="0"/>
              <a:t>Crop Protection	</a:t>
            </a:r>
            <a:r>
              <a:rPr lang="en-GB" sz="600" dirty="0" smtClean="0"/>
              <a:t>                   </a:t>
            </a:r>
            <a:r>
              <a:rPr lang="en-US" sz="600" dirty="0" smtClean="0"/>
              <a:t>Visit </a:t>
            </a:r>
            <a:r>
              <a:rPr lang="en-US" sz="600" dirty="0" smtClean="0"/>
              <a:t>to IRAC web-site for </a:t>
            </a:r>
            <a:r>
              <a:rPr lang="en-GB" sz="600" dirty="0" smtClean="0"/>
              <a:t>further details at </a:t>
            </a:r>
            <a:r>
              <a:rPr lang="en-GB" sz="600" b="1" dirty="0" smtClean="0">
                <a:solidFill>
                  <a:srgbClr val="0000FF"/>
                </a:solidFill>
                <a:hlinkClick r:id="rId3"/>
              </a:rPr>
              <a:t>www.irac-online.org</a:t>
            </a:r>
            <a:endParaRPr lang="en-US" sz="600" dirty="0"/>
          </a:p>
        </p:txBody>
      </p:sp>
      <p:pic>
        <p:nvPicPr>
          <p:cNvPr id="5145" name="Picture 2"/>
          <p:cNvPicPr>
            <a:picLocks noChangeAspect="1" noChangeArrowheads="1"/>
          </p:cNvPicPr>
          <p:nvPr/>
        </p:nvPicPr>
        <p:blipFill>
          <a:blip r:embed="rId4" cstate="print"/>
          <a:srcRect/>
          <a:stretch>
            <a:fillRect/>
          </a:stretch>
        </p:blipFill>
        <p:spPr bwMode="auto">
          <a:xfrm>
            <a:off x="9274176" y="6490268"/>
            <a:ext cx="533400" cy="288472"/>
          </a:xfrm>
          <a:prstGeom prst="rect">
            <a:avLst/>
          </a:prstGeom>
          <a:noFill/>
          <a:ln w="9525">
            <a:noFill/>
            <a:miter lim="800000"/>
            <a:headEnd/>
            <a:tailEnd/>
          </a:ln>
        </p:spPr>
      </p:pic>
      <p:sp>
        <p:nvSpPr>
          <p:cNvPr id="9" name="Rounded Rectangle 8"/>
          <p:cNvSpPr>
            <a:spLocks noChangeArrowheads="1"/>
          </p:cNvSpPr>
          <p:nvPr/>
        </p:nvSpPr>
        <p:spPr bwMode="auto">
          <a:xfrm>
            <a:off x="142875" y="82550"/>
            <a:ext cx="9639300"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dirty="0">
              <a:solidFill>
                <a:schemeClr val="lt1"/>
              </a:solidFill>
              <a:latin typeface="+mn-lt"/>
            </a:endParaRPr>
          </a:p>
        </p:txBody>
      </p:sp>
      <p:sp>
        <p:nvSpPr>
          <p:cNvPr id="5139" name="Text Box 9"/>
          <p:cNvSpPr txBox="1">
            <a:spLocks noChangeArrowheads="1"/>
          </p:cNvSpPr>
          <p:nvPr/>
        </p:nvSpPr>
        <p:spPr bwMode="auto">
          <a:xfrm>
            <a:off x="2436813" y="168275"/>
            <a:ext cx="7154862" cy="769441"/>
          </a:xfrm>
          <a:prstGeom prst="rect">
            <a:avLst/>
          </a:prstGeom>
          <a:noFill/>
          <a:ln w="635">
            <a:noFill/>
            <a:miter lim="800000"/>
            <a:headEnd/>
            <a:tailEnd/>
          </a:ln>
        </p:spPr>
        <p:txBody>
          <a:bodyPr>
            <a:spAutoFit/>
          </a:bodyPr>
          <a:lstStyle/>
          <a:p>
            <a:pPr algn="ctr"/>
            <a:r>
              <a:rPr lang="en-GB" sz="1600" b="1" dirty="0">
                <a:latin typeface="Calibri" pitchFamily="34" charset="0"/>
              </a:rPr>
              <a:t>IRAC </a:t>
            </a:r>
            <a:r>
              <a:rPr lang="en-GB" sz="1600" b="1" dirty="0" smtClean="0">
                <a:latin typeface="Calibri" pitchFamily="34" charset="0"/>
              </a:rPr>
              <a:t>Coleopteran Working </a:t>
            </a:r>
            <a:r>
              <a:rPr lang="en-GB" sz="1600" b="1" dirty="0">
                <a:latin typeface="Calibri" pitchFamily="34" charset="0"/>
              </a:rPr>
              <a:t>Group</a:t>
            </a:r>
            <a:r>
              <a:rPr lang="en-GB" sz="2000" b="1" dirty="0">
                <a:latin typeface="Calibri" pitchFamily="34" charset="0"/>
              </a:rPr>
              <a:t/>
            </a:r>
            <a:br>
              <a:rPr lang="en-GB" sz="2000" b="1" dirty="0">
                <a:latin typeface="Calibri" pitchFamily="34" charset="0"/>
              </a:rPr>
            </a:br>
            <a:r>
              <a:rPr lang="en-GB" sz="2800" b="1" dirty="0">
                <a:latin typeface="Calibri" pitchFamily="34" charset="0"/>
              </a:rPr>
              <a:t>Pollen Beetle Resistance Monitoring </a:t>
            </a:r>
            <a:r>
              <a:rPr lang="en-GB" sz="2800" b="1" dirty="0" smtClean="0">
                <a:latin typeface="Calibri" pitchFamily="34" charset="0"/>
              </a:rPr>
              <a:t>2013</a:t>
            </a:r>
            <a:endParaRPr lang="en-US" sz="2000" b="1" dirty="0">
              <a:latin typeface="Calibri" pitchFamily="34" charset="0"/>
            </a:endParaRPr>
          </a:p>
        </p:txBody>
      </p:sp>
      <p:sp>
        <p:nvSpPr>
          <p:cNvPr id="5140" name="Text Box 59"/>
          <p:cNvSpPr txBox="1">
            <a:spLocks noChangeArrowheads="1"/>
          </p:cNvSpPr>
          <p:nvPr/>
        </p:nvSpPr>
        <p:spPr bwMode="auto">
          <a:xfrm>
            <a:off x="8372065" y="861505"/>
            <a:ext cx="1790700" cy="261610"/>
          </a:xfrm>
          <a:prstGeom prst="rect">
            <a:avLst/>
          </a:prstGeom>
          <a:noFill/>
          <a:ln w="9525">
            <a:noFill/>
            <a:miter lim="800000"/>
            <a:headEnd/>
            <a:tailEnd/>
          </a:ln>
        </p:spPr>
        <p:txBody>
          <a:bodyPr>
            <a:spAutoFit/>
          </a:bodyPr>
          <a:lstStyle/>
          <a:p>
            <a:r>
              <a:rPr lang="en-GB" sz="1050" b="1" dirty="0">
                <a:solidFill>
                  <a:srgbClr val="008000"/>
                </a:solidFill>
                <a:latin typeface="Calibri" pitchFamily="34" charset="0"/>
                <a:cs typeface="Calibri" pitchFamily="34" charset="0"/>
              </a:rPr>
              <a:t>www.irac-online.org</a:t>
            </a:r>
            <a:endParaRPr lang="en-US" sz="1050" b="1" dirty="0">
              <a:solidFill>
                <a:srgbClr val="008000"/>
              </a:solidFill>
              <a:latin typeface="Calibri" pitchFamily="34" charset="0"/>
              <a:cs typeface="Calibri" pitchFamily="34" charset="0"/>
            </a:endParaRPr>
          </a:p>
        </p:txBody>
      </p:sp>
      <p:grpSp>
        <p:nvGrpSpPr>
          <p:cNvPr id="5141" name="Group 114"/>
          <p:cNvGrpSpPr>
            <a:grpSpLocks/>
          </p:cNvGrpSpPr>
          <p:nvPr/>
        </p:nvGrpSpPr>
        <p:grpSpPr bwMode="auto">
          <a:xfrm>
            <a:off x="276225" y="246063"/>
            <a:ext cx="2312988" cy="808037"/>
            <a:chOff x="155" y="206"/>
            <a:chExt cx="1457" cy="509"/>
          </a:xfrm>
        </p:grpSpPr>
        <p:pic>
          <p:nvPicPr>
            <p:cNvPr id="5142" name="Picture 61" descr="logo500"/>
            <p:cNvPicPr>
              <a:picLocks noChangeAspect="1" noChangeArrowheads="1"/>
            </p:cNvPicPr>
            <p:nvPr/>
          </p:nvPicPr>
          <p:blipFill>
            <a:blip r:embed="rId5" cstate="print"/>
            <a:srcRect/>
            <a:stretch>
              <a:fillRect/>
            </a:stretch>
          </p:blipFill>
          <p:spPr bwMode="auto">
            <a:xfrm>
              <a:off x="213" y="206"/>
              <a:ext cx="1399" cy="385"/>
            </a:xfrm>
            <a:prstGeom prst="rect">
              <a:avLst/>
            </a:prstGeom>
            <a:noFill/>
            <a:ln w="9525">
              <a:noFill/>
              <a:miter lim="800000"/>
              <a:headEnd/>
              <a:tailEnd/>
            </a:ln>
          </p:spPr>
        </p:pic>
        <p:sp>
          <p:nvSpPr>
            <p:cNvPr id="5143" name="TextBox 62"/>
            <p:cNvSpPr txBox="1">
              <a:spLocks noChangeArrowheads="1"/>
            </p:cNvSpPr>
            <p:nvPr/>
          </p:nvSpPr>
          <p:spPr bwMode="auto">
            <a:xfrm>
              <a:off x="155" y="580"/>
              <a:ext cx="1373" cy="135"/>
            </a:xfrm>
            <a:prstGeom prst="rect">
              <a:avLst/>
            </a:prstGeom>
            <a:noFill/>
            <a:ln w="9525">
              <a:noFill/>
              <a:miter lim="800000"/>
              <a:headEnd/>
              <a:tailEnd/>
            </a:ln>
          </p:spPr>
          <p:txBody>
            <a:bodyPr wrap="none">
              <a:spAutoFit/>
            </a:bodyPr>
            <a:lstStyle/>
            <a:p>
              <a:r>
                <a:rPr lang="en-GB" b="1" dirty="0">
                  <a:solidFill>
                    <a:srgbClr val="006600"/>
                  </a:solidFill>
                </a:rPr>
                <a:t>Insecticide Resistance Action Committee</a:t>
              </a:r>
              <a:endParaRPr lang="en-US" b="1" dirty="0">
                <a:solidFill>
                  <a:srgbClr val="006600"/>
                </a:solidFill>
              </a:endParaRPr>
            </a:p>
          </p:txBody>
        </p:sp>
      </p:grpSp>
      <p:sp>
        <p:nvSpPr>
          <p:cNvPr id="5149" name="AutoShape 101"/>
          <p:cNvSpPr>
            <a:spLocks noChangeArrowheads="1"/>
          </p:cNvSpPr>
          <p:nvPr/>
        </p:nvSpPr>
        <p:spPr bwMode="auto">
          <a:xfrm>
            <a:off x="95005" y="4224710"/>
            <a:ext cx="4502500" cy="2115387"/>
          </a:xfrm>
          <a:prstGeom prst="roundRect">
            <a:avLst>
              <a:gd name="adj" fmla="val 4185"/>
            </a:avLst>
          </a:prstGeom>
          <a:solidFill>
            <a:schemeClr val="bg1"/>
          </a:solidFill>
          <a:ln w="635">
            <a:solidFill>
              <a:schemeClr val="tx1"/>
            </a:solidFill>
            <a:round/>
            <a:headEnd/>
            <a:tailEnd/>
          </a:ln>
        </p:spPr>
        <p:txBody>
          <a:bodyPr/>
          <a:lstStyle/>
          <a:p>
            <a:endParaRPr lang="en-GB" dirty="0"/>
          </a:p>
        </p:txBody>
      </p:sp>
      <p:sp>
        <p:nvSpPr>
          <p:cNvPr id="5151" name="AutoShape 101"/>
          <p:cNvSpPr>
            <a:spLocks noChangeArrowheads="1"/>
          </p:cNvSpPr>
          <p:nvPr/>
        </p:nvSpPr>
        <p:spPr bwMode="auto">
          <a:xfrm>
            <a:off x="4686301" y="4230770"/>
            <a:ext cx="5095654" cy="2122322"/>
          </a:xfrm>
          <a:prstGeom prst="roundRect">
            <a:avLst>
              <a:gd name="adj" fmla="val 4185"/>
            </a:avLst>
          </a:prstGeom>
          <a:solidFill>
            <a:schemeClr val="bg1"/>
          </a:solidFill>
          <a:ln w="635">
            <a:solidFill>
              <a:schemeClr val="tx1"/>
            </a:solidFill>
            <a:round/>
            <a:headEnd/>
            <a:tailEnd/>
          </a:ln>
        </p:spPr>
        <p:txBody>
          <a:bodyPr/>
          <a:lstStyle/>
          <a:p>
            <a:pPr marL="85725" indent="-85725"/>
            <a:r>
              <a:rPr lang="en-GB" sz="1100" b="1" dirty="0">
                <a:solidFill>
                  <a:srgbClr val="005400"/>
                </a:solidFill>
              </a:rPr>
              <a:t>Summary &amp; </a:t>
            </a:r>
            <a:r>
              <a:rPr lang="en-GB" sz="1100" b="1" dirty="0" smtClean="0">
                <a:solidFill>
                  <a:srgbClr val="005400"/>
                </a:solidFill>
              </a:rPr>
              <a:t>Recommendations</a:t>
            </a:r>
            <a:br>
              <a:rPr lang="en-GB" sz="1100" b="1" dirty="0" smtClean="0">
                <a:solidFill>
                  <a:srgbClr val="005400"/>
                </a:solidFill>
              </a:rPr>
            </a:br>
            <a:endParaRPr lang="en-GB" sz="300" dirty="0"/>
          </a:p>
          <a:p>
            <a:pPr marL="85725" indent="-85725">
              <a:buFontTx/>
              <a:buChar char="•"/>
            </a:pPr>
            <a:r>
              <a:rPr lang="en-US" sz="700" dirty="0">
                <a:solidFill>
                  <a:srgbClr val="000000"/>
                </a:solidFill>
              </a:rPr>
              <a:t>In </a:t>
            </a:r>
            <a:r>
              <a:rPr lang="en-US" sz="700" dirty="0" smtClean="0">
                <a:solidFill>
                  <a:srgbClr val="000000"/>
                </a:solidFill>
              </a:rPr>
              <a:t>the majority of countries surveyed, pyrethroid </a:t>
            </a:r>
            <a:r>
              <a:rPr lang="en-US" sz="700" dirty="0">
                <a:solidFill>
                  <a:srgbClr val="000000"/>
                </a:solidFill>
              </a:rPr>
              <a:t>resistant populations of pollen beetle </a:t>
            </a:r>
            <a:r>
              <a:rPr lang="en-US" sz="700" dirty="0" smtClean="0">
                <a:solidFill>
                  <a:srgbClr val="000000"/>
                </a:solidFill>
              </a:rPr>
              <a:t>dominate </a:t>
            </a:r>
            <a:r>
              <a:rPr lang="en-US" sz="700" dirty="0" smtClean="0"/>
              <a:t>(&gt; 60% are resistant).</a:t>
            </a:r>
            <a:endParaRPr lang="en-US" sz="700" dirty="0"/>
          </a:p>
          <a:p>
            <a:pPr marL="85725" indent="-85725">
              <a:buFontTx/>
              <a:buChar char="•"/>
            </a:pPr>
            <a:r>
              <a:rPr lang="en-US" sz="700" dirty="0" smtClean="0"/>
              <a:t>14% </a:t>
            </a:r>
            <a:r>
              <a:rPr lang="en-US" sz="700" dirty="0" smtClean="0">
                <a:solidFill>
                  <a:srgbClr val="000000"/>
                </a:solidFill>
              </a:rPr>
              <a:t>of </a:t>
            </a:r>
            <a:r>
              <a:rPr lang="en-US" sz="700" dirty="0">
                <a:solidFill>
                  <a:srgbClr val="000000"/>
                </a:solidFill>
              </a:rPr>
              <a:t>pollen beetle populations </a:t>
            </a:r>
            <a:r>
              <a:rPr lang="en-US" sz="700" dirty="0" smtClean="0">
                <a:solidFill>
                  <a:srgbClr val="000000"/>
                </a:solidFill>
              </a:rPr>
              <a:t>surveyed </a:t>
            </a:r>
            <a:r>
              <a:rPr lang="en-US" sz="700" dirty="0">
                <a:solidFill>
                  <a:srgbClr val="000000"/>
                </a:solidFill>
              </a:rPr>
              <a:t>in Europe can be classified as </a:t>
            </a:r>
            <a:r>
              <a:rPr lang="en-US" sz="700" dirty="0" smtClean="0">
                <a:solidFill>
                  <a:srgbClr val="000000"/>
                </a:solidFill>
              </a:rPr>
              <a:t>pyrethroid susceptible (2012= 7%). </a:t>
            </a:r>
          </a:p>
          <a:p>
            <a:pPr marL="85725" indent="-85725">
              <a:buFontTx/>
              <a:buChar char="•"/>
            </a:pPr>
            <a:r>
              <a:rPr lang="en-US" sz="700" dirty="0" smtClean="0">
                <a:solidFill>
                  <a:srgbClr val="000000"/>
                </a:solidFill>
              </a:rPr>
              <a:t>Across the UK, France, Germany and Poland there was evidence for an increase in the percentage of susceptible populations compared with 2012, with changes most noticeable in the UK and France.</a:t>
            </a:r>
          </a:p>
          <a:p>
            <a:pPr marL="85725" indent="-85725">
              <a:buFontTx/>
              <a:buChar char="•"/>
            </a:pPr>
            <a:r>
              <a:rPr lang="en-US" sz="700" dirty="0" smtClean="0">
                <a:solidFill>
                  <a:srgbClr val="000000"/>
                </a:solidFill>
              </a:rPr>
              <a:t>From the countries surveyed in Greece, Bulgaria, Romania, most populations were susceptible.</a:t>
            </a:r>
            <a:endParaRPr lang="en-US" sz="700" dirty="0">
              <a:solidFill>
                <a:srgbClr val="000000"/>
              </a:solidFill>
            </a:endParaRPr>
          </a:p>
          <a:p>
            <a:pPr marL="85725" indent="-85725">
              <a:buFontTx/>
              <a:buChar char="•"/>
            </a:pPr>
            <a:r>
              <a:rPr lang="en-US" sz="700" dirty="0" smtClean="0">
                <a:solidFill>
                  <a:srgbClr val="000000"/>
                </a:solidFill>
              </a:rPr>
              <a:t>The majority of populations tested across Europe remained susceptible to neonicotinoids, with only  a small number of populations from Germany indicating a reduced susceptibility (&lt;1% total samples). </a:t>
            </a:r>
            <a:endParaRPr lang="en-US" sz="700" dirty="0">
              <a:solidFill>
                <a:srgbClr val="000000"/>
              </a:solidFill>
            </a:endParaRPr>
          </a:p>
          <a:p>
            <a:pPr marL="85725" indent="-85725">
              <a:buFontTx/>
              <a:buChar char="•"/>
            </a:pPr>
            <a:r>
              <a:rPr lang="en-US" sz="700" dirty="0" smtClean="0">
                <a:solidFill>
                  <a:srgbClr val="000000"/>
                </a:solidFill>
              </a:rPr>
              <a:t>There </a:t>
            </a:r>
            <a:r>
              <a:rPr lang="en-US" sz="700" dirty="0">
                <a:solidFill>
                  <a:srgbClr val="000000"/>
                </a:solidFill>
              </a:rPr>
              <a:t>was no evidence of changes in indoxacarb or organophosphate susceptibility observed in all countries surveyed</a:t>
            </a:r>
            <a:r>
              <a:rPr lang="en-US" sz="700" dirty="0" smtClean="0">
                <a:solidFill>
                  <a:srgbClr val="000000"/>
                </a:solidFill>
              </a:rPr>
              <a:t>.</a:t>
            </a:r>
            <a:endParaRPr lang="en-US" sz="700" dirty="0">
              <a:solidFill>
                <a:srgbClr val="000000"/>
              </a:solidFill>
            </a:endParaRPr>
          </a:p>
          <a:p>
            <a:pPr marL="85725" indent="-85725">
              <a:buFontTx/>
              <a:buChar char="•"/>
            </a:pPr>
            <a:r>
              <a:rPr lang="en-GB" sz="700" dirty="0" smtClean="0">
                <a:solidFill>
                  <a:srgbClr val="000000"/>
                </a:solidFill>
              </a:rPr>
              <a:t>In order to prevent further insecticide resistance development, it is recommended that insecticides with different modes of </a:t>
            </a:r>
            <a:r>
              <a:rPr lang="en-GB" sz="700" dirty="0" smtClean="0"/>
              <a:t>action are utilised in an effective resistance management program, dependent on local insecticide availability and national use guidelines. IRAC guidelines for resistance management in oilseed rape can be found on the IRAC website (www.irac-online.org).</a:t>
            </a:r>
          </a:p>
          <a:p>
            <a:pPr marL="85725" indent="-85725">
              <a:buFontTx/>
              <a:buChar char="•"/>
            </a:pPr>
            <a:r>
              <a:rPr lang="en-GB" sz="700" dirty="0" smtClean="0"/>
              <a:t>IRAC would like to thank all of those who contributed to the survey. Participants are too numerous to name, but their contributions are very much appreciated.</a:t>
            </a:r>
            <a:br>
              <a:rPr lang="en-GB" sz="700" dirty="0" smtClean="0"/>
            </a:br>
            <a:r>
              <a:rPr lang="en-GB" sz="700" dirty="0" smtClean="0"/>
              <a:t>				</a:t>
            </a:r>
            <a:endParaRPr lang="en-GB" sz="500" dirty="0"/>
          </a:p>
        </p:txBody>
      </p:sp>
      <p:sp>
        <p:nvSpPr>
          <p:cNvPr id="75" name="TextBox 38"/>
          <p:cNvSpPr txBox="1"/>
          <p:nvPr/>
        </p:nvSpPr>
        <p:spPr>
          <a:xfrm>
            <a:off x="19896" y="4253977"/>
            <a:ext cx="4105275" cy="20005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700" dirty="0">
                <a:latin typeface="Arial" pitchFamily="34" charset="0"/>
                <a:cs typeface="Arial" pitchFamily="34" charset="0"/>
              </a:rPr>
              <a:t>Changes in the pyrethroid susceptibility of pollen beetle populations 2007 - </a:t>
            </a:r>
            <a:r>
              <a:rPr lang="de-CH" sz="700" dirty="0" smtClean="0">
                <a:latin typeface="Arial" pitchFamily="34" charset="0"/>
                <a:cs typeface="Arial" pitchFamily="34" charset="0"/>
              </a:rPr>
              <a:t>2013  </a:t>
            </a:r>
            <a:endParaRPr lang="de-CH" sz="700" dirty="0">
              <a:latin typeface="Arial" pitchFamily="34" charset="0"/>
              <a:cs typeface="Arial" pitchFamily="34" charset="0"/>
            </a:endParaRPr>
          </a:p>
        </p:txBody>
      </p:sp>
      <p:sp>
        <p:nvSpPr>
          <p:cNvPr id="67" name="AutoShape 101"/>
          <p:cNvSpPr>
            <a:spLocks noChangeArrowheads="1"/>
          </p:cNvSpPr>
          <p:nvPr/>
        </p:nvSpPr>
        <p:spPr bwMode="auto">
          <a:xfrm>
            <a:off x="104526" y="2285999"/>
            <a:ext cx="4510267" cy="1885507"/>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93" name="Rounded Rectangle 92"/>
          <p:cNvSpPr/>
          <p:nvPr/>
        </p:nvSpPr>
        <p:spPr>
          <a:xfrm>
            <a:off x="4170034" y="240009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4" name="TextBox 93"/>
          <p:cNvSpPr txBox="1"/>
          <p:nvPr/>
        </p:nvSpPr>
        <p:spPr>
          <a:xfrm>
            <a:off x="4132678" y="236828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95" name="TextBox 94"/>
          <p:cNvSpPr txBox="1"/>
          <p:nvPr/>
        </p:nvSpPr>
        <p:spPr>
          <a:xfrm>
            <a:off x="4143678" y="261357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sp>
        <p:nvSpPr>
          <p:cNvPr id="98" name="Rounded Rectangle 97"/>
          <p:cNvSpPr/>
          <p:nvPr/>
        </p:nvSpPr>
        <p:spPr>
          <a:xfrm>
            <a:off x="4179559" y="433765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9" name="TextBox 98"/>
          <p:cNvSpPr txBox="1"/>
          <p:nvPr/>
        </p:nvSpPr>
        <p:spPr>
          <a:xfrm>
            <a:off x="4142203" y="430584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100" name="TextBox 99"/>
          <p:cNvSpPr txBox="1"/>
          <p:nvPr/>
        </p:nvSpPr>
        <p:spPr>
          <a:xfrm>
            <a:off x="4157682" y="455514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nvGrpSpPr>
          <p:cNvPr id="2" name="Group 1"/>
          <p:cNvGrpSpPr/>
          <p:nvPr/>
        </p:nvGrpSpPr>
        <p:grpSpPr>
          <a:xfrm>
            <a:off x="8987770" y="1242179"/>
            <a:ext cx="490924" cy="374552"/>
            <a:chOff x="9281383" y="1224706"/>
            <a:chExt cx="490924" cy="374552"/>
          </a:xfrm>
        </p:grpSpPr>
        <p:sp>
          <p:nvSpPr>
            <p:cNvPr id="101" name="Rounded Rectangle 100"/>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2" name="TextBox 101"/>
            <p:cNvSpPr txBox="1"/>
            <p:nvPr/>
          </p:nvSpPr>
          <p:spPr>
            <a:xfrm>
              <a:off x="9281383" y="1224706"/>
              <a:ext cx="377026"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1B</a:t>
              </a:r>
              <a:endParaRPr lang="en-US" sz="1400" b="1" dirty="0">
                <a:solidFill>
                  <a:schemeClr val="bg1"/>
                </a:solidFill>
                <a:latin typeface="Calibri" pitchFamily="34" charset="0"/>
                <a:cs typeface="Calibri" pitchFamily="34" charset="0"/>
              </a:endParaRPr>
            </a:p>
          </p:txBody>
        </p:sp>
        <p:sp>
          <p:nvSpPr>
            <p:cNvPr id="103" name="TextBox 10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pic>
        <p:nvPicPr>
          <p:cNvPr id="114" name="Picture 56" descr="SYN pollen beetle"/>
          <p:cNvPicPr>
            <a:picLocks noChangeAspect="1" noChangeArrowheads="1"/>
          </p:cNvPicPr>
          <p:nvPr/>
        </p:nvPicPr>
        <p:blipFill>
          <a:blip r:embed="rId6" cstate="print"/>
          <a:srcRect l="34616" t="33344" b="38586"/>
          <a:stretch>
            <a:fillRect/>
          </a:stretch>
        </p:blipFill>
        <p:spPr bwMode="auto">
          <a:xfrm>
            <a:off x="9117966" y="105335"/>
            <a:ext cx="631913" cy="420877"/>
          </a:xfrm>
          <a:prstGeom prst="rect">
            <a:avLst/>
          </a:prstGeom>
          <a:noFill/>
          <a:effectLst>
            <a:softEdge rad="63500"/>
          </a:effectLst>
        </p:spPr>
      </p:pic>
      <p:sp>
        <p:nvSpPr>
          <p:cNvPr id="115" name="TextBox 114"/>
          <p:cNvSpPr txBox="1"/>
          <p:nvPr/>
        </p:nvSpPr>
        <p:spPr>
          <a:xfrm>
            <a:off x="8178417" y="2152845"/>
            <a:ext cx="1571462" cy="369332"/>
          </a:xfrm>
          <a:prstGeom prst="rect">
            <a:avLst/>
          </a:prstGeom>
          <a:noFill/>
        </p:spPr>
        <p:txBody>
          <a:bodyPr wrap="square" rtlCol="0">
            <a:spAutoFit/>
          </a:bodyPr>
          <a:lstStyle/>
          <a:p>
            <a:pPr>
              <a:buFont typeface="Arial" pitchFamily="34" charset="0"/>
              <a:buChar char="•"/>
            </a:pPr>
            <a:r>
              <a:rPr lang="de-CH" sz="600" dirty="0" smtClean="0"/>
              <a:t> IRAC method  # 25 (Chlorpyrifos-ethyl)</a:t>
            </a:r>
          </a:p>
          <a:p>
            <a:pPr>
              <a:buFont typeface="Arial" pitchFamily="34" charset="0"/>
              <a:buChar char="•"/>
            </a:pPr>
            <a:r>
              <a:rPr lang="de-CH" sz="600" dirty="0"/>
              <a:t> </a:t>
            </a:r>
            <a:r>
              <a:rPr lang="de-CH" sz="600" dirty="0" smtClean="0"/>
              <a:t>IRAC Method # 27 (Indoxacarb)</a:t>
            </a:r>
          </a:p>
          <a:p>
            <a:endParaRPr lang="de-CH" sz="600" dirty="0" smtClean="0"/>
          </a:p>
        </p:txBody>
      </p:sp>
      <p:sp>
        <p:nvSpPr>
          <p:cNvPr id="43" name="TextBox 42"/>
          <p:cNvSpPr txBox="1"/>
          <p:nvPr/>
        </p:nvSpPr>
        <p:spPr>
          <a:xfrm>
            <a:off x="3505200" y="5401400"/>
            <a:ext cx="1122294" cy="861774"/>
          </a:xfrm>
          <a:prstGeom prst="rect">
            <a:avLst/>
          </a:prstGeom>
          <a:noFill/>
        </p:spPr>
        <p:txBody>
          <a:bodyPr wrap="square" rtlCol="0">
            <a:spAutoFit/>
          </a:bodyPr>
          <a:lstStyle/>
          <a:p>
            <a:endParaRPr lang="de-CH" sz="500" dirty="0" smtClean="0"/>
          </a:p>
          <a:p>
            <a:r>
              <a:rPr lang="en-GB" sz="500" dirty="0" smtClean="0"/>
              <a:t>Susceptibility surveys conducted between 2007 &amp; 2013 suggest that in general pyrethroid resistant populations of pollen beetle have been on the increase in Europe. However, there are suggestions that since 2011, the number of resistant populations could be decreasing.</a:t>
            </a:r>
            <a:endParaRPr lang="en-US" sz="500" dirty="0"/>
          </a:p>
        </p:txBody>
      </p:sp>
      <p:sp>
        <p:nvSpPr>
          <p:cNvPr id="69" name="AutoShape 101"/>
          <p:cNvSpPr>
            <a:spLocks noChangeArrowheads="1"/>
          </p:cNvSpPr>
          <p:nvPr/>
        </p:nvSpPr>
        <p:spPr bwMode="auto">
          <a:xfrm>
            <a:off x="4695827" y="1161731"/>
            <a:ext cx="3378198" cy="3022589"/>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71" name="Rounded Rectangle 70"/>
          <p:cNvSpPr/>
          <p:nvPr/>
        </p:nvSpPr>
        <p:spPr>
          <a:xfrm>
            <a:off x="4778658" y="1262168"/>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3" name="Group 2"/>
          <p:cNvGrpSpPr/>
          <p:nvPr/>
        </p:nvGrpSpPr>
        <p:grpSpPr>
          <a:xfrm>
            <a:off x="4743698" y="1237787"/>
            <a:ext cx="499550" cy="374552"/>
            <a:chOff x="4858206" y="1191675"/>
            <a:chExt cx="499550" cy="374552"/>
          </a:xfrm>
        </p:grpSpPr>
        <p:sp>
          <p:nvSpPr>
            <p:cNvPr id="72" name="TextBox 71"/>
            <p:cNvSpPr txBox="1"/>
            <p:nvPr/>
          </p:nvSpPr>
          <p:spPr>
            <a:xfrm>
              <a:off x="4858206" y="1191675"/>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4A</a:t>
              </a:r>
              <a:endParaRPr lang="en-US" sz="1400" b="1" dirty="0">
                <a:solidFill>
                  <a:schemeClr val="bg1"/>
                </a:solidFill>
                <a:latin typeface="Calibri" pitchFamily="34" charset="0"/>
                <a:cs typeface="Calibri" pitchFamily="34" charset="0"/>
              </a:endParaRPr>
            </a:p>
          </p:txBody>
        </p:sp>
        <p:sp>
          <p:nvSpPr>
            <p:cNvPr id="73" name="TextBox 72"/>
            <p:cNvSpPr txBox="1"/>
            <p:nvPr/>
          </p:nvSpPr>
          <p:spPr>
            <a:xfrm>
              <a:off x="4872726" y="1427728"/>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76" name="TextBox 38"/>
          <p:cNvSpPr txBox="1"/>
          <p:nvPr/>
        </p:nvSpPr>
        <p:spPr>
          <a:xfrm>
            <a:off x="4987657" y="1247728"/>
            <a:ext cx="3129791"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smtClean="0">
                <a:latin typeface="Calibri" panose="020F0502020204030204" pitchFamily="34" charset="0"/>
                <a:cs typeface="Calibri" panose="020F0502020204030204" pitchFamily="34" charset="0"/>
              </a:rPr>
              <a:t>2013 neonicotinoid susceptibility monitoring: Meligethes aeneus</a:t>
            </a:r>
            <a:br>
              <a:rPr lang="de-CH" sz="800" dirty="0" smtClean="0">
                <a:latin typeface="Calibri" panose="020F0502020204030204" pitchFamily="34" charset="0"/>
                <a:cs typeface="Calibri" panose="020F0502020204030204" pitchFamily="34" charset="0"/>
              </a:rPr>
            </a:br>
            <a:endParaRPr lang="de-CH" sz="800" dirty="0">
              <a:latin typeface="Calibri" panose="020F0502020204030204" pitchFamily="34" charset="0"/>
              <a:cs typeface="Calibri" panose="020F0502020204030204" pitchFamily="34" charset="0"/>
            </a:endParaRPr>
          </a:p>
        </p:txBody>
      </p:sp>
      <p:grpSp>
        <p:nvGrpSpPr>
          <p:cNvPr id="79" name="Group 78"/>
          <p:cNvGrpSpPr/>
          <p:nvPr/>
        </p:nvGrpSpPr>
        <p:grpSpPr>
          <a:xfrm>
            <a:off x="8481759" y="1245099"/>
            <a:ext cx="516324" cy="374552"/>
            <a:chOff x="9255983" y="1224706"/>
            <a:chExt cx="516324" cy="374552"/>
          </a:xfrm>
        </p:grpSpPr>
        <p:sp>
          <p:nvSpPr>
            <p:cNvPr id="80" name="Rounded Rectangle 79"/>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1" name="TextBox 80"/>
            <p:cNvSpPr txBox="1"/>
            <p:nvPr/>
          </p:nvSpPr>
          <p:spPr>
            <a:xfrm>
              <a:off x="9255983" y="1224706"/>
              <a:ext cx="434734" cy="276999"/>
            </a:xfrm>
            <a:prstGeom prst="rect">
              <a:avLst/>
            </a:prstGeom>
            <a:noFill/>
          </p:spPr>
          <p:txBody>
            <a:bodyPr wrap="none" rtlCol="0">
              <a:spAutoFit/>
            </a:bodyPr>
            <a:lstStyle/>
            <a:p>
              <a:r>
                <a:rPr lang="en-US" sz="1200" b="1" dirty="0" smtClean="0">
                  <a:solidFill>
                    <a:schemeClr val="bg1"/>
                  </a:solidFill>
                  <a:latin typeface="Calibri" pitchFamily="34" charset="0"/>
                  <a:cs typeface="Calibri" pitchFamily="34" charset="0"/>
                </a:rPr>
                <a:t>22A</a:t>
              </a:r>
              <a:endParaRPr lang="en-US" sz="1200" b="1" dirty="0">
                <a:solidFill>
                  <a:schemeClr val="bg1"/>
                </a:solidFill>
                <a:latin typeface="Calibri" pitchFamily="34" charset="0"/>
                <a:cs typeface="Calibri" pitchFamily="34" charset="0"/>
              </a:endParaRPr>
            </a:p>
          </p:txBody>
        </p:sp>
        <p:sp>
          <p:nvSpPr>
            <p:cNvPr id="83" name="TextBox 8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85" name="TextBox 38"/>
          <p:cNvSpPr txBox="1"/>
          <p:nvPr/>
        </p:nvSpPr>
        <p:spPr>
          <a:xfrm>
            <a:off x="8124826" y="1653420"/>
            <a:ext cx="1682750" cy="6463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Indoxacarb &amp; Organophosphate</a:t>
            </a:r>
            <a:br>
              <a:rPr lang="de-CH" sz="900" dirty="0" smtClean="0">
                <a:latin typeface="Arial" pitchFamily="34" charset="0"/>
                <a:cs typeface="Arial" pitchFamily="34" charset="0"/>
              </a:rPr>
            </a:br>
            <a:r>
              <a:rPr lang="de-CH" sz="900" dirty="0" smtClean="0">
                <a:latin typeface="Arial" pitchFamily="34" charset="0"/>
                <a:cs typeface="Arial" pitchFamily="34" charset="0"/>
              </a:rPr>
              <a:t>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sp>
        <p:nvSpPr>
          <p:cNvPr id="66" name="TextBox 65"/>
          <p:cNvSpPr txBox="1"/>
          <p:nvPr/>
        </p:nvSpPr>
        <p:spPr>
          <a:xfrm>
            <a:off x="5149959" y="1422588"/>
            <a:ext cx="3191774" cy="461665"/>
          </a:xfrm>
          <a:prstGeom prst="rect">
            <a:avLst/>
          </a:prstGeom>
          <a:noFill/>
        </p:spPr>
        <p:txBody>
          <a:bodyPr wrap="square" rtlCol="0">
            <a:spAutoFit/>
          </a:bodyPr>
          <a:lstStyle/>
          <a:p>
            <a:pPr>
              <a:buFont typeface="Arial" pitchFamily="34" charset="0"/>
              <a:buChar char="•"/>
            </a:pPr>
            <a:r>
              <a:rPr lang="de-CH" sz="600" dirty="0" smtClean="0"/>
              <a:t>  </a:t>
            </a:r>
            <a:r>
              <a:rPr lang="de-CH" sz="600" dirty="0"/>
              <a:t>IRAC method </a:t>
            </a:r>
            <a:r>
              <a:rPr lang="de-CH" sz="600" dirty="0" smtClean="0"/>
              <a:t> # 21</a:t>
            </a:r>
            <a:endParaRPr lang="de-CH" sz="600" dirty="0"/>
          </a:p>
          <a:p>
            <a:pPr>
              <a:buFont typeface="Arial" pitchFamily="34" charset="0"/>
              <a:buChar char="•"/>
            </a:pPr>
            <a:r>
              <a:rPr lang="de-CH" sz="600" dirty="0"/>
              <a:t> 1.44ug/cm</a:t>
            </a:r>
            <a:r>
              <a:rPr lang="de-CH" sz="600" baseline="30000" dirty="0"/>
              <a:t>2 </a:t>
            </a:r>
            <a:r>
              <a:rPr lang="de-CH" sz="600" dirty="0"/>
              <a:t>thiacloprid </a:t>
            </a:r>
            <a:r>
              <a:rPr lang="de-CH" sz="600" dirty="0" smtClean="0"/>
              <a:t>dose:  </a:t>
            </a:r>
            <a:r>
              <a:rPr lang="de-CH" sz="600" dirty="0"/>
              <a:t>&gt; 95% mortality indicates susceptibility.</a:t>
            </a:r>
          </a:p>
          <a:p>
            <a:endParaRPr lang="de-CH" sz="600" dirty="0"/>
          </a:p>
          <a:p>
            <a:endParaRPr lang="en-US" sz="600" dirty="0"/>
          </a:p>
        </p:txBody>
      </p:sp>
      <p:sp>
        <p:nvSpPr>
          <p:cNvPr id="52" name="TextBox 51"/>
          <p:cNvSpPr txBox="1"/>
          <p:nvPr/>
        </p:nvSpPr>
        <p:spPr>
          <a:xfrm>
            <a:off x="8178417" y="2473244"/>
            <a:ext cx="1616510" cy="830997"/>
          </a:xfrm>
          <a:prstGeom prst="rect">
            <a:avLst/>
          </a:prstGeom>
          <a:noFill/>
        </p:spPr>
        <p:txBody>
          <a:bodyPr wrap="square" rtlCol="0">
            <a:spAutoFit/>
          </a:bodyPr>
          <a:lstStyle/>
          <a:p>
            <a:r>
              <a:rPr lang="de-CH" sz="600" dirty="0" smtClean="0"/>
              <a:t>All  European populations of pollen beetle tested  were susceptible to both Indoxacarb and  organophosphates based on the IRAC recommended discriminating dose.</a:t>
            </a:r>
          </a:p>
          <a:p>
            <a:endParaRPr lang="de-CH" sz="600" dirty="0" smtClean="0"/>
          </a:p>
          <a:p>
            <a:endParaRPr lang="de-CH" sz="600" dirty="0" smtClean="0"/>
          </a:p>
          <a:p>
            <a:pPr>
              <a:buFont typeface="Arial" pitchFamily="34" charset="0"/>
              <a:buChar char="•"/>
            </a:pPr>
            <a:endParaRPr lang="en-US" sz="600" dirty="0"/>
          </a:p>
        </p:txBody>
      </p:sp>
      <p:graphicFrame>
        <p:nvGraphicFramePr>
          <p:cNvPr id="6" name="Table 5"/>
          <p:cNvGraphicFramePr>
            <a:graphicFrameLocks noGrp="1"/>
          </p:cNvGraphicFramePr>
          <p:nvPr>
            <p:extLst>
              <p:ext uri="{D42A27DB-BD31-4B8C-83A1-F6EECF244321}">
                <p14:modId xmlns:p14="http://schemas.microsoft.com/office/powerpoint/2010/main" val="4171796187"/>
              </p:ext>
            </p:extLst>
          </p:nvPr>
        </p:nvGraphicFramePr>
        <p:xfrm>
          <a:off x="8261129" y="3053743"/>
          <a:ext cx="1384300" cy="1052060"/>
        </p:xfrm>
        <a:graphic>
          <a:graphicData uri="http://schemas.openxmlformats.org/drawingml/2006/table">
            <a:tbl>
              <a:tblPr/>
              <a:tblGrid>
                <a:gridCol w="513761"/>
                <a:gridCol w="456676"/>
                <a:gridCol w="413863"/>
              </a:tblGrid>
              <a:tr h="105206">
                <a:tc rowSpan="2">
                  <a:txBody>
                    <a:bodyPr/>
                    <a:lstStyle/>
                    <a:p>
                      <a:pPr algn="ctr" fontAlgn="ctr"/>
                      <a:r>
                        <a:rPr lang="de-CH" sz="500" b="1" i="0" u="none" strike="noStrike" dirty="0">
                          <a:solidFill>
                            <a:srgbClr val="000000"/>
                          </a:solidFill>
                          <a:effectLst/>
                          <a:latin typeface="Arial"/>
                        </a:rPr>
                        <a:t>Country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gridSpan="2">
                  <a:txBody>
                    <a:bodyPr/>
                    <a:lstStyle/>
                    <a:p>
                      <a:pPr algn="ctr" fontAlgn="b"/>
                      <a:r>
                        <a:rPr lang="de-CH" sz="500" b="1" i="0" u="none" strike="noStrike" dirty="0">
                          <a:solidFill>
                            <a:srgbClr val="000000"/>
                          </a:solidFill>
                          <a:effectLst/>
                          <a:latin typeface="Arial"/>
                        </a:rPr>
                        <a:t>No. of populations tested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de-CH"/>
                    </a:p>
                  </a:txBody>
                  <a:tcPr/>
                </a:tc>
              </a:tr>
              <a:tr h="105206">
                <a:tc vMerge="1">
                  <a:txBody>
                    <a:bodyPr/>
                    <a:lstStyle/>
                    <a:p>
                      <a:endParaRPr lang="de-CH"/>
                    </a:p>
                  </a:txBody>
                  <a:tcPr/>
                </a:tc>
                <a:tc>
                  <a:txBody>
                    <a:bodyPr/>
                    <a:lstStyle/>
                    <a:p>
                      <a:pPr algn="ctr" fontAlgn="b"/>
                      <a:r>
                        <a:rPr lang="de-CH" sz="500" b="1" i="0" u="none" strike="noStrike">
                          <a:solidFill>
                            <a:srgbClr val="000000"/>
                          </a:solidFill>
                          <a:effectLst/>
                          <a:latin typeface="Arial"/>
                        </a:rPr>
                        <a:t>Indoxacarb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de-CH" sz="500" b="1" i="0" u="none" strike="noStrike" dirty="0">
                          <a:solidFill>
                            <a:srgbClr val="000000"/>
                          </a:solidFill>
                          <a:effectLst/>
                          <a:latin typeface="Arial"/>
                        </a:rPr>
                        <a:t>OP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105206">
                <a:tc>
                  <a:txBody>
                    <a:bodyPr/>
                    <a:lstStyle/>
                    <a:p>
                      <a:pPr algn="ctr" fontAlgn="b"/>
                      <a:r>
                        <a:rPr lang="de-CH" sz="500" b="0" i="0" u="none" strike="noStrike" dirty="0" smtClean="0">
                          <a:solidFill>
                            <a:srgbClr val="000000"/>
                          </a:solidFill>
                          <a:effectLst/>
                          <a:latin typeface="Arial"/>
                        </a:rPr>
                        <a:t>United Kingdom</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4</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0</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Czech Republic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0</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1</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France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7</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9</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Germany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30</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1</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Hungary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1</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2</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2</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5</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dirty="0" smtClean="0">
                          <a:solidFill>
                            <a:srgbClr val="000000"/>
                          </a:solidFill>
                          <a:effectLst/>
                          <a:latin typeface="Arial"/>
                        </a:rPr>
                        <a:t>Greece</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0</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2</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dirty="0" smtClean="0">
                          <a:solidFill>
                            <a:srgbClr val="000000"/>
                          </a:solidFill>
                          <a:effectLst/>
                          <a:latin typeface="Arial"/>
                        </a:rPr>
                        <a:t>Sweden</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1</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smtClean="0">
                          <a:solidFill>
                            <a:srgbClr val="000000"/>
                          </a:solidFill>
                          <a:effectLst/>
                          <a:latin typeface="Arial"/>
                        </a:rPr>
                        <a:t>0</a:t>
                      </a:r>
                      <a:endParaRPr lang="de-CH" sz="5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53" name="Chart 52"/>
          <p:cNvGraphicFramePr>
            <a:graphicFrameLocks/>
          </p:cNvGraphicFramePr>
          <p:nvPr>
            <p:extLst>
              <p:ext uri="{D42A27DB-BD31-4B8C-83A1-F6EECF244321}">
                <p14:modId xmlns:p14="http://schemas.microsoft.com/office/powerpoint/2010/main" val="2911970352"/>
              </p:ext>
            </p:extLst>
          </p:nvPr>
        </p:nvGraphicFramePr>
        <p:xfrm>
          <a:off x="368300" y="2299751"/>
          <a:ext cx="3756871" cy="1854511"/>
        </p:xfrm>
        <a:graphic>
          <a:graphicData uri="http://schemas.openxmlformats.org/drawingml/2006/chart">
            <c:chart xmlns:c="http://schemas.openxmlformats.org/drawingml/2006/chart" xmlns:r="http://schemas.openxmlformats.org/officeDocument/2006/relationships" r:id="rId7"/>
          </a:graphicData>
        </a:graphic>
      </p:graphicFrame>
      <p:sp>
        <p:nvSpPr>
          <p:cNvPr id="41" name="TextBox 40"/>
          <p:cNvSpPr txBox="1"/>
          <p:nvPr/>
        </p:nvSpPr>
        <p:spPr>
          <a:xfrm>
            <a:off x="2858375" y="3429000"/>
            <a:ext cx="1743049" cy="630942"/>
          </a:xfrm>
          <a:prstGeom prst="rect">
            <a:avLst/>
          </a:prstGeom>
          <a:noFill/>
        </p:spPr>
        <p:txBody>
          <a:bodyPr wrap="square" rtlCol="0">
            <a:spAutoFit/>
          </a:bodyPr>
          <a:lstStyle/>
          <a:p>
            <a:pPr>
              <a:buFont typeface="Arial" pitchFamily="34" charset="0"/>
              <a:buChar char="•"/>
            </a:pPr>
            <a:r>
              <a:rPr lang="de-CH" sz="500" dirty="0" smtClean="0"/>
              <a:t> IRAC method #11</a:t>
            </a:r>
          </a:p>
          <a:p>
            <a:pPr>
              <a:buFont typeface="Arial" pitchFamily="34" charset="0"/>
              <a:buChar char="•"/>
            </a:pPr>
            <a:r>
              <a:rPr lang="de-CH" sz="500" dirty="0" smtClean="0"/>
              <a:t> 0.075 &amp; 0.015 ug/cm</a:t>
            </a:r>
            <a:r>
              <a:rPr lang="de-CH" sz="500" baseline="30000" dirty="0" smtClean="0"/>
              <a:t>2 </a:t>
            </a:r>
            <a:r>
              <a:rPr lang="de-CH" sz="500" dirty="0" smtClean="0"/>
              <a:t>lambda-cyhalothrin  doses</a:t>
            </a:r>
          </a:p>
          <a:p>
            <a:pPr>
              <a:buFont typeface="Arial" pitchFamily="34" charset="0"/>
              <a:buChar char="•"/>
            </a:pPr>
            <a:r>
              <a:rPr lang="de-CH" sz="500" dirty="0" smtClean="0"/>
              <a:t> Scoring system based on mortality at both doses indicates susceptibility status.</a:t>
            </a:r>
          </a:p>
          <a:p>
            <a:endParaRPr lang="de-CH" sz="500" dirty="0" smtClean="0"/>
          </a:p>
          <a:p>
            <a:r>
              <a:rPr lang="en-GB" sz="500" dirty="0" smtClean="0"/>
              <a:t>Pyrethroid resistant populations of pollen beetle dominate in most of the European countries surveyed.</a:t>
            </a:r>
            <a:endParaRPr lang="en-US" sz="500" dirty="0"/>
          </a:p>
        </p:txBody>
      </p:sp>
      <p:graphicFrame>
        <p:nvGraphicFramePr>
          <p:cNvPr id="54" name="Chart 53"/>
          <p:cNvGraphicFramePr>
            <a:graphicFrameLocks/>
          </p:cNvGraphicFramePr>
          <p:nvPr>
            <p:extLst>
              <p:ext uri="{D42A27DB-BD31-4B8C-83A1-F6EECF244321}">
                <p14:modId xmlns:p14="http://schemas.microsoft.com/office/powerpoint/2010/main" val="1960841173"/>
              </p:ext>
            </p:extLst>
          </p:nvPr>
        </p:nvGraphicFramePr>
        <p:xfrm>
          <a:off x="4778658" y="1687196"/>
          <a:ext cx="3298114" cy="2403091"/>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9" name="Chart 58"/>
          <p:cNvGraphicFramePr>
            <a:graphicFrameLocks/>
          </p:cNvGraphicFramePr>
          <p:nvPr>
            <p:extLst>
              <p:ext uri="{D42A27DB-BD31-4B8C-83A1-F6EECF244321}">
                <p14:modId xmlns:p14="http://schemas.microsoft.com/office/powerpoint/2010/main" val="3165852856"/>
              </p:ext>
            </p:extLst>
          </p:nvPr>
        </p:nvGraphicFramePr>
        <p:xfrm>
          <a:off x="0" y="4374694"/>
          <a:ext cx="4336574" cy="1978398"/>
        </p:xfrm>
        <a:graphic>
          <a:graphicData uri="http://schemas.openxmlformats.org/drawingml/2006/chart">
            <c:chart xmlns:c="http://schemas.openxmlformats.org/drawingml/2006/chart" xmlns:r="http://schemas.openxmlformats.org/officeDocument/2006/relationships" r:id="rId9"/>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Paper</Template>
  <TotalTime>86</TotalTime>
  <Words>434</Words>
  <Application>Microsoft Macintosh PowerPoint</Application>
  <PresentationFormat>A4 Paper (210x297 mm)</PresentationFormat>
  <Paragraphs>83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Paper</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Alan Porter</cp:lastModifiedBy>
  <cp:revision>269</cp:revision>
  <dcterms:created xsi:type="dcterms:W3CDTF">2002-11-07T16:02:06Z</dcterms:created>
  <dcterms:modified xsi:type="dcterms:W3CDTF">2014-04-10T09:05:58Z</dcterms:modified>
</cp:coreProperties>
</file>