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vml" ContentType="application/vnd.openxmlformats-officedocument.vmlDrawin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embeddings/oleObject1.bin" ContentType="application/vnd.openxmlformats-officedocument.oleObject"/>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4"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9906000" cy="6858000" type="A4"/>
  <p:notesSz cx="30270450" cy="38550850"/>
  <p:defaultTextStyle>
    <a:defPPr>
      <a:defRPr lang="en-GB"/>
    </a:defPPr>
    <a:lvl1pPr algn="l" rtl="0" fontAlgn="base">
      <a:spcBef>
        <a:spcPct val="0"/>
      </a:spcBef>
      <a:spcAft>
        <a:spcPct val="0"/>
      </a:spcAft>
      <a:defRPr sz="700" b="1" kern="1200">
        <a:solidFill>
          <a:schemeClr val="tx1"/>
        </a:solidFill>
        <a:latin typeface="Arial" pitchFamily="34" charset="0"/>
        <a:ea typeface="+mn-ea"/>
        <a:cs typeface="Arial" pitchFamily="34" charset="0"/>
      </a:defRPr>
    </a:lvl1pPr>
    <a:lvl2pPr marL="457200" algn="l" rtl="0" fontAlgn="base">
      <a:spcBef>
        <a:spcPct val="0"/>
      </a:spcBef>
      <a:spcAft>
        <a:spcPct val="0"/>
      </a:spcAft>
      <a:defRPr sz="700" b="1" kern="1200">
        <a:solidFill>
          <a:schemeClr val="tx1"/>
        </a:solidFill>
        <a:latin typeface="Arial" pitchFamily="34" charset="0"/>
        <a:ea typeface="+mn-ea"/>
        <a:cs typeface="Arial" pitchFamily="34" charset="0"/>
      </a:defRPr>
    </a:lvl2pPr>
    <a:lvl3pPr marL="914400" algn="l" rtl="0" fontAlgn="base">
      <a:spcBef>
        <a:spcPct val="0"/>
      </a:spcBef>
      <a:spcAft>
        <a:spcPct val="0"/>
      </a:spcAft>
      <a:defRPr sz="700" b="1"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sz="700" b="1"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sz="700" b="1" kern="1200">
        <a:solidFill>
          <a:schemeClr val="tx1"/>
        </a:solidFill>
        <a:latin typeface="Arial" pitchFamily="34" charset="0"/>
        <a:ea typeface="+mn-ea"/>
        <a:cs typeface="Arial" pitchFamily="34" charset="0"/>
      </a:defRPr>
    </a:lvl5pPr>
    <a:lvl6pPr marL="2286000" algn="l" defTabSz="914400" rtl="0" eaLnBrk="1" latinLnBrk="0" hangingPunct="1">
      <a:defRPr sz="700" b="1" kern="1200">
        <a:solidFill>
          <a:schemeClr val="tx1"/>
        </a:solidFill>
        <a:latin typeface="Arial" pitchFamily="34" charset="0"/>
        <a:ea typeface="+mn-ea"/>
        <a:cs typeface="Arial" pitchFamily="34" charset="0"/>
      </a:defRPr>
    </a:lvl6pPr>
    <a:lvl7pPr marL="2743200" algn="l" defTabSz="914400" rtl="0" eaLnBrk="1" latinLnBrk="0" hangingPunct="1">
      <a:defRPr sz="700" b="1" kern="1200">
        <a:solidFill>
          <a:schemeClr val="tx1"/>
        </a:solidFill>
        <a:latin typeface="Arial" pitchFamily="34" charset="0"/>
        <a:ea typeface="+mn-ea"/>
        <a:cs typeface="Arial" pitchFamily="34" charset="0"/>
      </a:defRPr>
    </a:lvl7pPr>
    <a:lvl8pPr marL="3200400" algn="l" defTabSz="914400" rtl="0" eaLnBrk="1" latinLnBrk="0" hangingPunct="1">
      <a:defRPr sz="700" b="1" kern="1200">
        <a:solidFill>
          <a:schemeClr val="tx1"/>
        </a:solidFill>
        <a:latin typeface="Arial" pitchFamily="34" charset="0"/>
        <a:ea typeface="+mn-ea"/>
        <a:cs typeface="Arial" pitchFamily="34" charset="0"/>
      </a:defRPr>
    </a:lvl8pPr>
    <a:lvl9pPr marL="3657600" algn="l" defTabSz="914400" rtl="0" eaLnBrk="1" latinLnBrk="0" hangingPunct="1">
      <a:defRPr sz="700" b="1"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8000"/>
    <a:srgbClr val="48845F"/>
    <a:srgbClr val="60725A"/>
    <a:srgbClr val="2D4553"/>
    <a:srgbClr val="557768"/>
    <a:srgbClr val="FCF004"/>
    <a:srgbClr val="C5EC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591" autoAdjust="0"/>
    <p:restoredTop sz="99708" autoAdjust="0"/>
  </p:normalViewPr>
  <p:slideViewPr>
    <p:cSldViewPr snapToGrid="0">
      <p:cViewPr>
        <p:scale>
          <a:sx n="200" d="100"/>
          <a:sy n="200" d="100"/>
        </p:scale>
        <p:origin x="-784" y="-384"/>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5"/>
            <a:ext cx="84201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D5E14F81-7F00-4649-A6F5-305B575B38D7}" type="datetimeFigureOut">
              <a:rPr lang="en-US"/>
              <a:pPr>
                <a:defRPr/>
              </a:pPr>
              <a:t>15/04/2014</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5DCCDFA-7D88-47FF-8536-1295AC9F4E3F}" type="slidenum">
              <a:rPr lang="en-GB"/>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BF28EE47-5BA7-4992-9AC6-F44F237DC935}" type="datetimeFigureOut">
              <a:rPr lang="en-US"/>
              <a:pPr>
                <a:defRPr/>
              </a:pPr>
              <a:t>15/04/2014</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4DF51AC-EA57-4638-891F-8B34D91796C0}" type="slidenum">
              <a:rPr lang="en-GB"/>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8"/>
            <a:ext cx="222885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95300" y="274638"/>
            <a:ext cx="65341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77F1E910-D216-4A9F-8C99-50B4CB5BDF62}" type="datetimeFigureOut">
              <a:rPr lang="en-US"/>
              <a:pPr>
                <a:defRPr/>
              </a:pPr>
              <a:t>15/04/2014</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58E4AB8F-894D-46BF-B527-A6959B526791}"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54C01CA1-8861-4968-BE01-8BD7FF00B429}" type="datetimeFigureOut">
              <a:rPr lang="en-US"/>
              <a:pPr>
                <a:defRPr/>
              </a:pPr>
              <a:t>15/04/2014</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CFECB7B-4505-4386-B4FC-6AD217325DE6}"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D2A5E6F-3A58-4597-B6DB-F9CA40419889}" type="datetimeFigureOut">
              <a:rPr lang="en-US"/>
              <a:pPr>
                <a:defRPr/>
              </a:pPr>
              <a:t>15/04/2014</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0BE6D4A-F5E3-4185-A67B-7FB663DD7D47}" type="slidenum">
              <a:rPr lang="en-GB"/>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435EEEC0-2978-4469-9FCB-FCA040515A09}" type="datetimeFigureOut">
              <a:rPr lang="en-US"/>
              <a:pPr>
                <a:defRPr/>
              </a:pPr>
              <a:t>15/04/2014</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B0EB8A3-AB27-4789-80B6-F8DBC6F3C7E1}" type="slidenum">
              <a:rPr lang="en-GB"/>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0052B403-761C-4C57-8589-40D98548FCCC}" type="datetimeFigureOut">
              <a:rPr lang="en-US"/>
              <a:pPr>
                <a:defRPr/>
              </a:pPr>
              <a:t>15/04/2014</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0D88E73-0D59-4ECF-808D-5F209B26E153}" type="slidenum">
              <a:rPr lang="en-GB"/>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A1776F99-8E36-4F5E-8BD2-9B34D5B0A2C5}" type="datetimeFigureOut">
              <a:rPr lang="en-US"/>
              <a:pPr>
                <a:defRPr/>
              </a:pPr>
              <a:t>15/04/2014</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012D4C7-8731-428B-8889-2650A1665F4C}" type="slidenum">
              <a:rPr lang="en-GB"/>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28498D3-E852-42EC-AFD4-6071340EB332}" type="datetimeFigureOut">
              <a:rPr lang="en-US"/>
              <a:pPr>
                <a:defRPr/>
              </a:pPr>
              <a:t>15/04/2014</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C606C466-7956-47F6-8BAC-C40C8165C4BA}" type="slidenum">
              <a:rPr lang="en-GB"/>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B0EE0A2A-F52D-4472-86A0-80F35B0E42C3}" type="datetimeFigureOut">
              <a:rPr lang="en-US"/>
              <a:pPr>
                <a:defRPr/>
              </a:pPr>
              <a:t>15/04/2014</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77C586D8-E374-4C0C-A85B-C18642B22657}" type="slidenum">
              <a:rPr lang="en-GB"/>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0BBE56EE-0F32-40F3-861B-0AE69234B398}" type="datetimeFigureOut">
              <a:rPr lang="en-US"/>
              <a:pPr>
                <a:defRPr/>
              </a:pPr>
              <a:t>15/04/2014</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39575AA-B6C0-4EA5-AA44-AF5A9A73F6ED}" type="slidenum">
              <a:rPr lang="en-GB"/>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2051" name="Rectangle 3"/>
          <p:cNvSpPr>
            <a:spLocks noGrp="1" noChangeArrowheads="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latin typeface="Arial" charset="0"/>
                <a:cs typeface="Arial" charset="0"/>
              </a:defRPr>
            </a:lvl1pPr>
          </a:lstStyle>
          <a:p>
            <a:pPr>
              <a:defRPr/>
            </a:pPr>
            <a:fld id="{AAD59561-B6C7-451B-8DFC-B3A30ECD9B57}" type="datetimeFigureOut">
              <a:rPr lang="en-US"/>
              <a:pPr>
                <a:defRPr/>
              </a:pPr>
              <a:t>15/04/2014</a:t>
            </a:fld>
            <a:endParaRPr lang="en-US" dirty="0"/>
          </a:p>
        </p:txBody>
      </p:sp>
      <p:sp>
        <p:nvSpPr>
          <p:cNvPr id="1029" name="Rectangle 5"/>
          <p:cNvSpPr>
            <a:spLocks noGrp="1" noChangeArrowheads="1"/>
          </p:cNvSpPr>
          <p:nvPr>
            <p:ph type="ftr" sz="quarter" idx="3"/>
          </p:nvPr>
        </p:nvSpPr>
        <p:spPr bwMode="auto">
          <a:xfrm>
            <a:off x="1524000" y="6245225"/>
            <a:ext cx="6096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latin typeface="Arial" charset="0"/>
                <a:cs typeface="Arial" charset="0"/>
              </a:defRPr>
            </a:lvl1pPr>
          </a:lstStyle>
          <a:p>
            <a:pPr>
              <a:defRPr/>
            </a:pPr>
            <a:endParaRPr lang="en-US" dirty="0"/>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latin typeface="Arial" charset="0"/>
                <a:cs typeface="+mn-cs"/>
              </a:defRPr>
            </a:lvl1pPr>
          </a:lstStyle>
          <a:p>
            <a:pPr>
              <a:defRPr/>
            </a:pPr>
            <a:fld id="{ACBD7504-24E5-44B1-9B87-A380040E904E}"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1.png"/><Relationship Id="rId5" Type="http://schemas.openxmlformats.org/officeDocument/2006/relationships/image" Target="../media/image2.png"/><Relationship Id="rId6" Type="http://schemas.openxmlformats.org/officeDocument/2006/relationships/image" Target="../media/image3.jpeg"/><Relationship Id="rId7" Type="http://schemas.openxmlformats.org/officeDocument/2006/relationships/image" Target="../media/image4.png"/><Relationship Id="rId8" Type="http://schemas.openxmlformats.org/officeDocument/2006/relationships/image" Target="../media/image5.png"/><Relationship Id="rId1" Type="http://schemas.openxmlformats.org/officeDocument/2006/relationships/vmlDrawing" Target="../drawings/vmlDrawing1.vml"/><Relationship Id="rId2"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 name="Rectangle 149"/>
          <p:cNvSpPr>
            <a:spLocks noChangeArrowheads="1"/>
          </p:cNvSpPr>
          <p:nvPr/>
        </p:nvSpPr>
        <p:spPr bwMode="auto">
          <a:xfrm>
            <a:off x="0" y="0"/>
            <a:ext cx="9906000" cy="2962275"/>
          </a:xfrm>
          <a:prstGeom prst="rect">
            <a:avLst/>
          </a:prstGeom>
          <a:solidFill>
            <a:srgbClr val="005400"/>
          </a:solidFill>
          <a:ln w="9525">
            <a:noFill/>
            <a:miter lim="800000"/>
            <a:headEnd/>
            <a:tailEnd/>
          </a:ln>
        </p:spPr>
        <p:txBody>
          <a:bodyPr wrap="none" anchor="ctr"/>
          <a:lstStyle/>
          <a:p>
            <a:endParaRPr lang="en-US" dirty="0"/>
          </a:p>
        </p:txBody>
      </p:sp>
      <p:sp>
        <p:nvSpPr>
          <p:cNvPr id="1029" name="Rectangle 152"/>
          <p:cNvSpPr>
            <a:spLocks noChangeArrowheads="1"/>
          </p:cNvSpPr>
          <p:nvPr/>
        </p:nvSpPr>
        <p:spPr bwMode="auto">
          <a:xfrm>
            <a:off x="0" y="6392863"/>
            <a:ext cx="9866313" cy="473075"/>
          </a:xfrm>
          <a:prstGeom prst="rect">
            <a:avLst/>
          </a:prstGeom>
          <a:solidFill>
            <a:srgbClr val="005400"/>
          </a:solidFill>
          <a:ln w="9525">
            <a:noFill/>
            <a:miter lim="800000"/>
            <a:headEnd/>
            <a:tailEnd/>
          </a:ln>
        </p:spPr>
        <p:txBody>
          <a:bodyPr wrap="none" anchor="ctr"/>
          <a:lstStyle/>
          <a:p>
            <a:endParaRPr lang="en-US" dirty="0"/>
          </a:p>
        </p:txBody>
      </p:sp>
      <p:sp>
        <p:nvSpPr>
          <p:cNvPr id="1030" name="Rectangle 151"/>
          <p:cNvSpPr>
            <a:spLocks noChangeArrowheads="1"/>
          </p:cNvSpPr>
          <p:nvPr/>
        </p:nvSpPr>
        <p:spPr bwMode="auto">
          <a:xfrm>
            <a:off x="3566160" y="834390"/>
            <a:ext cx="6339840" cy="6023610"/>
          </a:xfrm>
          <a:prstGeom prst="rect">
            <a:avLst/>
          </a:prstGeom>
          <a:solidFill>
            <a:srgbClr val="005400"/>
          </a:solidFill>
          <a:ln w="9525">
            <a:noFill/>
            <a:miter lim="800000"/>
            <a:headEnd/>
            <a:tailEnd/>
          </a:ln>
        </p:spPr>
        <p:txBody>
          <a:bodyPr wrap="none" anchor="ctr"/>
          <a:lstStyle/>
          <a:p>
            <a:endParaRPr lang="en-US" dirty="0"/>
          </a:p>
        </p:txBody>
      </p:sp>
      <p:sp>
        <p:nvSpPr>
          <p:cNvPr id="1031" name="Rectangle 150"/>
          <p:cNvSpPr>
            <a:spLocks noChangeArrowheads="1"/>
          </p:cNvSpPr>
          <p:nvPr/>
        </p:nvSpPr>
        <p:spPr bwMode="auto">
          <a:xfrm>
            <a:off x="0" y="0"/>
            <a:ext cx="3730625" cy="6858000"/>
          </a:xfrm>
          <a:prstGeom prst="rect">
            <a:avLst/>
          </a:prstGeom>
          <a:solidFill>
            <a:srgbClr val="005400"/>
          </a:solidFill>
          <a:ln w="9525">
            <a:noFill/>
            <a:miter lim="800000"/>
            <a:headEnd/>
            <a:tailEnd/>
          </a:ln>
        </p:spPr>
        <p:txBody>
          <a:bodyPr wrap="none" anchor="ctr"/>
          <a:lstStyle/>
          <a:p>
            <a:endParaRPr lang="en-US" dirty="0"/>
          </a:p>
        </p:txBody>
      </p:sp>
      <p:sp>
        <p:nvSpPr>
          <p:cNvPr id="1032" name="AutoShape 6"/>
          <p:cNvSpPr>
            <a:spLocks noChangeArrowheads="1"/>
          </p:cNvSpPr>
          <p:nvPr/>
        </p:nvSpPr>
        <p:spPr bwMode="auto">
          <a:xfrm>
            <a:off x="146050" y="57150"/>
            <a:ext cx="9571038" cy="1068388"/>
          </a:xfrm>
          <a:prstGeom prst="roundRect">
            <a:avLst>
              <a:gd name="adj" fmla="val 6685"/>
            </a:avLst>
          </a:prstGeom>
          <a:solidFill>
            <a:srgbClr val="FFFFFF"/>
          </a:solidFill>
          <a:ln w="1270">
            <a:solidFill>
              <a:schemeClr val="tx1"/>
            </a:solidFill>
            <a:round/>
            <a:headEnd/>
            <a:tailEnd/>
          </a:ln>
        </p:spPr>
        <p:txBody>
          <a:bodyPr wrap="none" anchor="ctr"/>
          <a:lstStyle/>
          <a:p>
            <a:endParaRPr lang="en-US" dirty="0"/>
          </a:p>
        </p:txBody>
      </p:sp>
      <p:sp>
        <p:nvSpPr>
          <p:cNvPr id="1033" name="Text Box 9"/>
          <p:cNvSpPr txBox="1">
            <a:spLocks noChangeArrowheads="1"/>
          </p:cNvSpPr>
          <p:nvPr/>
        </p:nvSpPr>
        <p:spPr bwMode="auto">
          <a:xfrm>
            <a:off x="2190750" y="176213"/>
            <a:ext cx="7462838" cy="914400"/>
          </a:xfrm>
          <a:prstGeom prst="rect">
            <a:avLst/>
          </a:prstGeom>
          <a:noFill/>
          <a:ln w="635">
            <a:noFill/>
            <a:miter lim="800000"/>
            <a:headEnd/>
            <a:tailEnd/>
          </a:ln>
        </p:spPr>
        <p:txBody>
          <a:bodyPr>
            <a:spAutoFit/>
          </a:bodyPr>
          <a:lstStyle/>
          <a:p>
            <a:pPr algn="ctr"/>
            <a:r>
              <a:rPr lang="en-GB" sz="2000" dirty="0"/>
              <a:t>Aphids, Whiteflies and Hoppers - Insecticide Mode of Action Classification:</a:t>
            </a:r>
            <a:r>
              <a:rPr lang="en-GB" sz="1600" dirty="0"/>
              <a:t> </a:t>
            </a:r>
          </a:p>
          <a:p>
            <a:pPr algn="ctr"/>
            <a:r>
              <a:rPr lang="en-GB" sz="1400" dirty="0"/>
              <a:t>A key to effective insecticide resistance management</a:t>
            </a:r>
          </a:p>
        </p:txBody>
      </p:sp>
      <p:sp>
        <p:nvSpPr>
          <p:cNvPr id="1034" name="Text Box 13"/>
          <p:cNvSpPr txBox="1">
            <a:spLocks noChangeArrowheads="1"/>
          </p:cNvSpPr>
          <p:nvPr/>
        </p:nvSpPr>
        <p:spPr bwMode="auto">
          <a:xfrm>
            <a:off x="146050" y="755650"/>
            <a:ext cx="3006725" cy="274638"/>
          </a:xfrm>
          <a:prstGeom prst="rect">
            <a:avLst/>
          </a:prstGeom>
          <a:noFill/>
          <a:ln w="635">
            <a:noFill/>
            <a:miter lim="800000"/>
            <a:headEnd/>
            <a:tailEnd/>
          </a:ln>
        </p:spPr>
        <p:txBody>
          <a:bodyPr>
            <a:spAutoFit/>
          </a:bodyPr>
          <a:lstStyle/>
          <a:p>
            <a:r>
              <a:rPr lang="en-GB" sz="1200" b="0" dirty="0"/>
              <a:t>Insecticide Resistance Action Committee  </a:t>
            </a:r>
            <a:endParaRPr lang="en-GB" sz="900" b="0" dirty="0">
              <a:solidFill>
                <a:schemeClr val="accent2"/>
              </a:solidFill>
            </a:endParaRPr>
          </a:p>
        </p:txBody>
      </p:sp>
      <p:sp>
        <p:nvSpPr>
          <p:cNvPr id="1035" name="Rectangle 19"/>
          <p:cNvSpPr>
            <a:spLocks noChangeArrowheads="1"/>
          </p:cNvSpPr>
          <p:nvPr/>
        </p:nvSpPr>
        <p:spPr bwMode="auto">
          <a:xfrm>
            <a:off x="8143875" y="581025"/>
            <a:ext cx="1514475" cy="260350"/>
          </a:xfrm>
          <a:prstGeom prst="rect">
            <a:avLst/>
          </a:prstGeom>
          <a:solidFill>
            <a:schemeClr val="bg1"/>
          </a:solidFill>
          <a:ln w="635">
            <a:noFill/>
            <a:miter lim="800000"/>
            <a:headEnd/>
            <a:tailEnd/>
          </a:ln>
        </p:spPr>
        <p:txBody>
          <a:bodyPr wrap="none" anchor="ctr">
            <a:spAutoFit/>
          </a:bodyPr>
          <a:lstStyle/>
          <a:p>
            <a:pPr algn="ctr"/>
            <a:r>
              <a:rPr lang="en-GB" sz="1100" dirty="0">
                <a:solidFill>
                  <a:srgbClr val="008000"/>
                </a:solidFill>
              </a:rPr>
              <a:t>www.irac-online.org</a:t>
            </a:r>
          </a:p>
        </p:txBody>
      </p:sp>
      <p:sp>
        <p:nvSpPr>
          <p:cNvPr id="1036" name="AutoShape 21"/>
          <p:cNvSpPr>
            <a:spLocks noChangeArrowheads="1"/>
          </p:cNvSpPr>
          <p:nvPr/>
        </p:nvSpPr>
        <p:spPr bwMode="auto">
          <a:xfrm>
            <a:off x="66675" y="6521450"/>
            <a:ext cx="9715500" cy="269875"/>
          </a:xfrm>
          <a:prstGeom prst="roundRect">
            <a:avLst>
              <a:gd name="adj" fmla="val 16667"/>
            </a:avLst>
          </a:prstGeom>
          <a:solidFill>
            <a:schemeClr val="bg1"/>
          </a:solidFill>
          <a:ln w="635">
            <a:solidFill>
              <a:schemeClr val="tx1"/>
            </a:solidFill>
            <a:round/>
            <a:headEnd/>
            <a:tailEnd/>
          </a:ln>
        </p:spPr>
        <p:txBody>
          <a:bodyPr wrap="none" anchor="ctr"/>
          <a:lstStyle/>
          <a:p>
            <a:pPr algn="r"/>
            <a:endParaRPr lang="en-US" sz="500" b="0" dirty="0"/>
          </a:p>
        </p:txBody>
      </p:sp>
      <p:sp>
        <p:nvSpPr>
          <p:cNvPr id="1037" name="AutoShape 58"/>
          <p:cNvSpPr>
            <a:spLocks noChangeArrowheads="1"/>
          </p:cNvSpPr>
          <p:nvPr/>
        </p:nvSpPr>
        <p:spPr bwMode="auto">
          <a:xfrm>
            <a:off x="3706813" y="5037138"/>
            <a:ext cx="3162300" cy="1411287"/>
          </a:xfrm>
          <a:prstGeom prst="roundRect">
            <a:avLst>
              <a:gd name="adj" fmla="val 6981"/>
            </a:avLst>
          </a:prstGeom>
          <a:solidFill>
            <a:schemeClr val="bg1"/>
          </a:solidFill>
          <a:ln w="63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Respiration Targets</a:t>
            </a:r>
          </a:p>
          <a:p>
            <a:pPr algn="just"/>
            <a:r>
              <a:rPr lang="en-GB" sz="600" b="0" dirty="0">
                <a:solidFill>
                  <a:srgbClr val="005400"/>
                </a:solidFill>
                <a:ea typeface="Gulim" pitchFamily="34" charset="-127"/>
                <a:cs typeface="Times New Roman" pitchFamily="18" charset="0"/>
              </a:rPr>
              <a:t>Mitochondrial respiration produces ATP, the molecule that energizes all vital cellular processes. In mitochondria, an electron transport chain uses the energy released by oxidation to charge a proton gradient battery that drives ATP synthesis. Several insecticides are known to interfere with mitochondrial respiration by the inhibition of electron transport and/or oxidative phosphorylation. Insecticides that act on individual targets in this system are generally fast to moderately fast acting.</a:t>
            </a:r>
          </a:p>
          <a:p>
            <a:pPr algn="just"/>
            <a:endParaRPr lang="en-GB" sz="100" b="0" dirty="0">
              <a:solidFill>
                <a:srgbClr val="005400"/>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12  Inhibitors of mitochondrial ATP synthase</a:t>
            </a:r>
          </a:p>
          <a:p>
            <a:r>
              <a:rPr lang="en-GB" altLang="ko-KR" sz="600" b="0" dirty="0">
                <a:solidFill>
                  <a:srgbClr val="000000"/>
                </a:solidFill>
                <a:ea typeface="Gulim" pitchFamily="34" charset="-127"/>
                <a:cs typeface="Times New Roman" pitchFamily="18" charset="0"/>
              </a:rPr>
              <a:t>Inhibit the enzyme that synthesizes ATP.</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12A </a:t>
            </a:r>
            <a:r>
              <a:rPr lang="en-GB" altLang="ko-KR" sz="600" b="0" dirty="0">
                <a:solidFill>
                  <a:srgbClr val="0000CC"/>
                </a:solidFill>
                <a:ea typeface="Gulim" pitchFamily="34" charset="-127"/>
                <a:cs typeface="Times New Roman" pitchFamily="18" charset="0"/>
              </a:rPr>
              <a:t>Diafenthiuron</a:t>
            </a:r>
          </a:p>
          <a:p>
            <a:endParaRPr lang="en-GB" altLang="ko-KR" sz="100" b="0"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21 Mitochondrial complex </a:t>
            </a:r>
            <a:r>
              <a:rPr lang="en-GB" altLang="ko-KR" sz="600" i="1" u="sng" dirty="0" smtClean="0">
                <a:solidFill>
                  <a:srgbClr val="0000CC"/>
                </a:solidFill>
                <a:ea typeface="Gulim" pitchFamily="34" charset="-127"/>
                <a:cs typeface="Times New Roman" pitchFamily="18" charset="0"/>
              </a:rPr>
              <a:t>I </a:t>
            </a:r>
            <a:r>
              <a:rPr lang="en-GB" altLang="ko-KR" sz="600" i="1" u="sng" dirty="0">
                <a:solidFill>
                  <a:srgbClr val="0000CC"/>
                </a:solidFill>
                <a:ea typeface="Gulim" pitchFamily="34" charset="-127"/>
                <a:cs typeface="Times New Roman" pitchFamily="18" charset="0"/>
              </a:rPr>
              <a:t>electron transport inhibitors</a:t>
            </a:r>
          </a:p>
          <a:p>
            <a:r>
              <a:rPr lang="en-GB" altLang="ko-KR" sz="600" b="0" dirty="0">
                <a:ea typeface="Gulim" pitchFamily="34" charset="-127"/>
                <a:cs typeface="Times New Roman" pitchFamily="18" charset="0"/>
              </a:rPr>
              <a:t>Inhibit electron transport complex </a:t>
            </a:r>
            <a:r>
              <a:rPr lang="en-GB" altLang="ko-KR" sz="600" b="0" dirty="0" smtClean="0">
                <a:ea typeface="Gulim" pitchFamily="34" charset="-127"/>
                <a:cs typeface="Times New Roman" pitchFamily="18" charset="0"/>
              </a:rPr>
              <a:t>I, preventing </a:t>
            </a:r>
            <a:r>
              <a:rPr lang="en-GB" altLang="ko-KR" sz="600" b="0" dirty="0">
                <a:ea typeface="Gulim" pitchFamily="34" charset="-127"/>
                <a:cs typeface="Times New Roman" pitchFamily="18" charset="0"/>
              </a:rPr>
              <a:t>the utilization of energy by cells.</a:t>
            </a:r>
          </a:p>
          <a:p>
            <a:r>
              <a:rPr lang="en-GB" altLang="ko-KR" sz="600" i="1" dirty="0">
                <a:solidFill>
                  <a:srgbClr val="0000CC"/>
                </a:solidFill>
                <a:ea typeface="Gulim" pitchFamily="34" charset="-127"/>
                <a:cs typeface="Times New Roman" pitchFamily="18" charset="0"/>
              </a:rPr>
              <a:t>     21A </a:t>
            </a:r>
            <a:r>
              <a:rPr lang="en-GB" altLang="ko-KR" sz="600" b="0" dirty="0">
                <a:solidFill>
                  <a:srgbClr val="0000CC"/>
                </a:solidFill>
                <a:ea typeface="Gulim" pitchFamily="34" charset="-127"/>
                <a:cs typeface="Times New Roman" pitchFamily="18" charset="0"/>
              </a:rPr>
              <a:t>Tolfenpyrad, Pyridaben</a:t>
            </a:r>
          </a:p>
          <a:p>
            <a:endParaRPr lang="en-GB" sz="600" dirty="0">
              <a:ea typeface="Gulim" pitchFamily="34" charset="-127"/>
              <a:cs typeface="Times New Roman" pitchFamily="18" charset="0"/>
            </a:endParaRPr>
          </a:p>
        </p:txBody>
      </p:sp>
      <p:sp>
        <p:nvSpPr>
          <p:cNvPr id="1038" name="TextBox 69"/>
          <p:cNvSpPr txBox="1">
            <a:spLocks noChangeArrowheads="1"/>
          </p:cNvSpPr>
          <p:nvPr/>
        </p:nvSpPr>
        <p:spPr bwMode="auto">
          <a:xfrm>
            <a:off x="157163" y="6538913"/>
            <a:ext cx="4924425" cy="198437"/>
          </a:xfrm>
          <a:prstGeom prst="rect">
            <a:avLst/>
          </a:prstGeom>
          <a:noFill/>
          <a:ln w="9525" algn="ctr">
            <a:noFill/>
            <a:miter lim="800000"/>
            <a:headEnd/>
            <a:tailEnd/>
          </a:ln>
        </p:spPr>
        <p:txBody>
          <a:bodyPr lIns="21763" tIns="10881" rIns="21763" bIns="10881">
            <a:spAutoFit/>
          </a:bodyPr>
          <a:lstStyle/>
          <a:p>
            <a:pPr>
              <a:lnSpc>
                <a:spcPct val="120000"/>
              </a:lnSpc>
            </a:pPr>
            <a:r>
              <a:rPr lang="en-GB" sz="500" b="0" dirty="0"/>
              <a:t>This poster is for educational purposes only. Details are accurate to the best of our knowledge but IRAC and its member companies cannot accept responsibility</a:t>
            </a:r>
          </a:p>
          <a:p>
            <a:pPr>
              <a:lnSpc>
                <a:spcPct val="120000"/>
              </a:lnSpc>
            </a:pPr>
            <a:r>
              <a:rPr lang="en-GB" sz="500" b="0" dirty="0"/>
              <a:t>for how this information is used or interpreted. Advice should always be sought from local experts or advisors and health and safety recommendations followed.</a:t>
            </a:r>
            <a:endParaRPr lang="en-US" sz="500" b="0" dirty="0"/>
          </a:p>
        </p:txBody>
      </p:sp>
      <p:sp>
        <p:nvSpPr>
          <p:cNvPr id="1039" name="TextBox 69"/>
          <p:cNvSpPr txBox="1">
            <a:spLocks noChangeArrowheads="1"/>
          </p:cNvSpPr>
          <p:nvPr/>
        </p:nvSpPr>
        <p:spPr bwMode="auto">
          <a:xfrm>
            <a:off x="5151438" y="6534150"/>
            <a:ext cx="4219575" cy="258706"/>
          </a:xfrm>
          <a:prstGeom prst="rect">
            <a:avLst/>
          </a:prstGeom>
          <a:noFill/>
          <a:ln w="9525" algn="ctr">
            <a:noFill/>
            <a:miter lim="800000"/>
            <a:headEnd/>
            <a:tailEnd/>
          </a:ln>
        </p:spPr>
        <p:txBody>
          <a:bodyPr lIns="21763" tIns="10881" rIns="21763" bIns="10881">
            <a:spAutoFit/>
          </a:bodyPr>
          <a:lstStyle/>
          <a:p>
            <a:pPr algn="r">
              <a:lnSpc>
                <a:spcPct val="90000"/>
              </a:lnSpc>
            </a:pPr>
            <a:r>
              <a:rPr lang="en-GB" sz="500" b="0" dirty="0"/>
              <a:t>Designed &amp; produced by the IRAC MoA Team, </a:t>
            </a:r>
            <a:r>
              <a:rPr lang="en-GB" sz="500" b="0" dirty="0" smtClean="0"/>
              <a:t>April 2014</a:t>
            </a:r>
            <a:r>
              <a:rPr lang="en-GB" sz="500" b="0" dirty="0" smtClean="0"/>
              <a:t>, Poster </a:t>
            </a:r>
            <a:r>
              <a:rPr lang="en-GB" sz="500" b="0" dirty="0" smtClean="0"/>
              <a:t>Ver</a:t>
            </a:r>
            <a:r>
              <a:rPr lang="en-GB" sz="500" b="0" dirty="0" smtClean="0"/>
              <a:t>.</a:t>
            </a:r>
            <a:r>
              <a:rPr lang="en-GB" sz="500" b="0" dirty="0"/>
              <a:t> </a:t>
            </a:r>
            <a:r>
              <a:rPr lang="en-GB" sz="500" b="0" dirty="0" smtClean="0"/>
              <a:t>7.0</a:t>
            </a:r>
            <a:r>
              <a:rPr lang="en-GB" sz="500" b="0" dirty="0" smtClean="0"/>
              <a:t> </a:t>
            </a:r>
            <a:r>
              <a:rPr lang="en-GB" sz="500" b="0" dirty="0"/>
              <a:t>Based on MoA Classification  Ver. </a:t>
            </a:r>
            <a:r>
              <a:rPr lang="en-GB" sz="500" b="0" dirty="0" smtClean="0"/>
              <a:t>7.3</a:t>
            </a:r>
            <a:endParaRPr lang="en-GB" sz="500" b="0" dirty="0"/>
          </a:p>
          <a:p>
            <a:pPr algn="r">
              <a:lnSpc>
                <a:spcPct val="90000"/>
              </a:lnSpc>
            </a:pPr>
            <a:r>
              <a:rPr lang="en-GB" sz="500" b="0" dirty="0"/>
              <a:t>For further information visit the IRAC website</a:t>
            </a:r>
            <a:r>
              <a:rPr lang="en-GB" sz="500" b="0" dirty="0">
                <a:solidFill>
                  <a:srgbClr val="008000"/>
                </a:solidFill>
              </a:rPr>
              <a:t>:</a:t>
            </a:r>
            <a:r>
              <a:rPr lang="en-GB" b="0" dirty="0">
                <a:solidFill>
                  <a:srgbClr val="008000"/>
                </a:solidFill>
              </a:rPr>
              <a:t> </a:t>
            </a:r>
            <a:r>
              <a:rPr lang="en-GB" sz="500" b="0" u="sng" dirty="0">
                <a:solidFill>
                  <a:srgbClr val="008000"/>
                </a:solidFill>
              </a:rPr>
              <a:t>www.irac-</a:t>
            </a:r>
            <a:r>
              <a:rPr lang="en-GB" sz="500" b="0" u="sng" dirty="0" smtClean="0">
                <a:solidFill>
                  <a:srgbClr val="008000"/>
                </a:solidFill>
              </a:rPr>
              <a:t>online.org</a:t>
            </a:r>
            <a:r>
              <a:rPr lang="en-GB" sz="500" b="0" dirty="0" smtClean="0">
                <a:solidFill>
                  <a:srgbClr val="008000"/>
                </a:solidFill>
              </a:rPr>
              <a:t> </a:t>
            </a:r>
            <a:r>
              <a:rPr lang="en-GB" altLang="ko-KR" sz="500" b="0" dirty="0" smtClean="0">
                <a:solidFill>
                  <a:schemeClr val="tx2"/>
                </a:solidFill>
                <a:ea typeface="Gulim" pitchFamily="34" charset="-127"/>
              </a:rPr>
              <a:t>Photographs </a:t>
            </a:r>
            <a:r>
              <a:rPr lang="en-GB" altLang="ko-KR" sz="500" b="0" dirty="0">
                <a:solidFill>
                  <a:schemeClr val="tx2"/>
                </a:solidFill>
                <a:ea typeface="Gulim" pitchFamily="34" charset="-127"/>
              </a:rPr>
              <a:t>courtesy of F. Haile (Dow), S.Bauer (USDA) &amp; A. </a:t>
            </a:r>
            <a:r>
              <a:rPr lang="en-GB" altLang="ko-KR" sz="500" b="0" dirty="0" err="1" smtClean="0">
                <a:solidFill>
                  <a:schemeClr val="tx2"/>
                </a:solidFill>
                <a:ea typeface="Gulim" pitchFamily="34" charset="-127"/>
              </a:rPr>
              <a:t>McCaffery</a:t>
            </a:r>
            <a:endParaRPr lang="en-GB" altLang="ko-KR" sz="500" b="0" dirty="0" smtClean="0">
              <a:solidFill>
                <a:schemeClr val="tx2"/>
              </a:solidFill>
              <a:ea typeface="Gulim" pitchFamily="34" charset="-127"/>
            </a:endParaRPr>
          </a:p>
          <a:p>
            <a:pPr algn="r">
              <a:lnSpc>
                <a:spcPct val="90000"/>
              </a:lnSpc>
            </a:pPr>
            <a:r>
              <a:rPr lang="en-GB" sz="500" b="0" dirty="0"/>
              <a:t>IRAC document protected by © Copyright </a:t>
            </a:r>
            <a:r>
              <a:rPr lang="en-GB" sz="500" b="0" dirty="0" smtClean="0">
                <a:solidFill>
                  <a:srgbClr val="008000"/>
                </a:solidFill>
              </a:rPr>
              <a:t>                     </a:t>
            </a:r>
            <a:endParaRPr lang="en-US" sz="500" b="0" dirty="0">
              <a:solidFill>
                <a:srgbClr val="008000"/>
              </a:solidFill>
            </a:endParaRPr>
          </a:p>
        </p:txBody>
      </p:sp>
      <p:graphicFrame>
        <p:nvGraphicFramePr>
          <p:cNvPr id="1027" name="Object 94"/>
          <p:cNvGraphicFramePr>
            <a:graphicFrameLocks noChangeAspect="1"/>
          </p:cNvGraphicFramePr>
          <p:nvPr/>
        </p:nvGraphicFramePr>
        <p:xfrm>
          <a:off x="9447213" y="6578600"/>
          <a:ext cx="323850" cy="144463"/>
        </p:xfrm>
        <a:graphic>
          <a:graphicData uri="http://schemas.openxmlformats.org/presentationml/2006/ole">
            <mc:AlternateContent xmlns:mc="http://schemas.openxmlformats.org/markup-compatibility/2006">
              <mc:Choice xmlns:v="urn:schemas-microsoft-com:vml" Requires="v">
                <p:oleObj spid="_x0000_s1040" r:id="rId3" imgW="8915465" imgH="3500463" progId="">
                  <p:embed/>
                </p:oleObj>
              </mc:Choice>
              <mc:Fallback>
                <p:oleObj r:id="rId3" imgW="8915465" imgH="3500463" progId="">
                  <p:embed/>
                  <p:pic>
                    <p:nvPicPr>
                      <p:cNvPr id="0" name="Object 9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47213" y="6578600"/>
                        <a:ext cx="323850" cy="144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
                            <a:solidFill>
                              <a:srgbClr val="000000"/>
                            </a:solidFill>
                            <a:miter lim="800000"/>
                            <a:headEnd/>
                            <a:tailEnd/>
                          </a14:hiddenLine>
                        </a:ext>
                      </a:extLst>
                    </p:spPr>
                  </p:pic>
                </p:oleObj>
              </mc:Fallback>
            </mc:AlternateContent>
          </a:graphicData>
        </a:graphic>
      </p:graphicFrame>
      <p:pic>
        <p:nvPicPr>
          <p:cNvPr id="1040" name="Picture 95" descr="http://www.irac-online.org/pictures/logo200.png"/>
          <p:cNvPicPr>
            <a:picLocks noChangeAspect="1" noChangeArrowheads="1"/>
          </p:cNvPicPr>
          <p:nvPr/>
        </p:nvPicPr>
        <p:blipFill>
          <a:blip r:embed="rId5" cstate="print"/>
          <a:srcRect/>
          <a:stretch>
            <a:fillRect/>
          </a:stretch>
        </p:blipFill>
        <p:spPr bwMode="auto">
          <a:xfrm>
            <a:off x="271463" y="166688"/>
            <a:ext cx="1831975" cy="520700"/>
          </a:xfrm>
          <a:prstGeom prst="rect">
            <a:avLst/>
          </a:prstGeom>
          <a:noFill/>
          <a:ln w="9525">
            <a:noFill/>
            <a:miter lim="800000"/>
            <a:headEnd/>
            <a:tailEnd/>
          </a:ln>
        </p:spPr>
      </p:pic>
      <p:sp>
        <p:nvSpPr>
          <p:cNvPr id="1041" name="AutoShape 17"/>
          <p:cNvSpPr>
            <a:spLocks noChangeArrowheads="1"/>
          </p:cNvSpPr>
          <p:nvPr/>
        </p:nvSpPr>
        <p:spPr bwMode="auto">
          <a:xfrm>
            <a:off x="136525" y="1222375"/>
            <a:ext cx="4710113" cy="1593850"/>
          </a:xfrm>
          <a:prstGeom prst="roundRect">
            <a:avLst>
              <a:gd name="adj" fmla="val 7069"/>
            </a:avLst>
          </a:prstGeom>
          <a:solidFill>
            <a:schemeClr val="bg1"/>
          </a:solidFill>
          <a:ln w="635">
            <a:solidFill>
              <a:schemeClr val="tx1"/>
            </a:solidFill>
            <a:round/>
            <a:headEnd/>
            <a:tailEnd/>
          </a:ln>
        </p:spPr>
        <p:txBody>
          <a:bodyPr/>
          <a:lstStyle/>
          <a:p>
            <a:pPr algn="just"/>
            <a:r>
              <a:rPr lang="en-GB" sz="1100" dirty="0">
                <a:solidFill>
                  <a:srgbClr val="005400"/>
                </a:solidFill>
              </a:rPr>
              <a:t>Introduction and Background</a:t>
            </a:r>
            <a:endParaRPr lang="en-GB" sz="500" b="0" dirty="0"/>
          </a:p>
          <a:p>
            <a:pPr algn="just"/>
            <a:r>
              <a:rPr lang="en-GB" sz="600" b="0" dirty="0"/>
              <a:t>The agrochemical industry has developed a broad range of very effective insecticides for the control of sucking insect pests such as aphids, whiteflies and hoppers. Unfortunately, as a consequence of the misuse or overuse of these insecticides, many species have developed resistance. The green peach aphid (</a:t>
            </a:r>
            <a:r>
              <a:rPr lang="en-GB" sz="600" b="0" i="1" dirty="0"/>
              <a:t>Myzus persicae</a:t>
            </a:r>
            <a:r>
              <a:rPr lang="en-GB" sz="600" b="0" dirty="0"/>
              <a:t>), and the sweet potato whitefly (</a:t>
            </a:r>
            <a:r>
              <a:rPr lang="en-GB" sz="600" b="0" i="1" dirty="0"/>
              <a:t>Bemisia tabaci</a:t>
            </a:r>
            <a:r>
              <a:rPr lang="en-GB" sz="600" b="0" dirty="0"/>
              <a:t>) are important examples of sucking pests that have developed resistance to a wide range of chemical classes.</a:t>
            </a:r>
          </a:p>
          <a:p>
            <a:pPr algn="just"/>
            <a:endParaRPr lang="en-GB" sz="200" b="0" dirty="0"/>
          </a:p>
          <a:p>
            <a:pPr algn="just"/>
            <a:r>
              <a:rPr lang="en-GB" sz="600" b="0" dirty="0"/>
              <a:t>In recent years the industry has worked especially hard to develop new types of insecticides with novel modes of action, but this process is becoming ever harder and more costly. It is therefore vital that effective insecticide resistance management (IRM) strategies are implemented, to ensure that resistance does not develop to these new compounds, or to older chemistries that are still effective.</a:t>
            </a:r>
          </a:p>
          <a:p>
            <a:pPr algn="just"/>
            <a:endParaRPr lang="en-GB" sz="200" b="0" dirty="0"/>
          </a:p>
          <a:p>
            <a:pPr algn="just"/>
            <a:r>
              <a:rPr lang="en-GB" sz="600" b="0" dirty="0"/>
              <a:t>In order to help prevent or delay the incidence of resistance, IRAC promotes the use of a Mode of Action (MoA) classification of insecticides in effective and sustainable IRM strategies. Available insecticides are allocated to specific groups, based on their target site, as described below. By using sequences or alternations of insecticides from different MoA classes, resistance is less likely to occur. Available at the IRAC website www.irac-online.org, this IRAC MoA classification list provides farmers, growers, advisors, extension staff, consultants and crop protection professionals with a guide to the selection of insecticides in IRM programs.</a:t>
            </a:r>
            <a:endParaRPr lang="en-US" sz="600" b="0" dirty="0"/>
          </a:p>
        </p:txBody>
      </p:sp>
      <p:sp>
        <p:nvSpPr>
          <p:cNvPr id="1042" name="AutoShape 18"/>
          <p:cNvSpPr>
            <a:spLocks noChangeArrowheads="1"/>
          </p:cNvSpPr>
          <p:nvPr/>
        </p:nvSpPr>
        <p:spPr bwMode="auto">
          <a:xfrm>
            <a:off x="136525" y="2880360"/>
            <a:ext cx="3425825" cy="3577590"/>
          </a:xfrm>
          <a:prstGeom prst="roundRect">
            <a:avLst>
              <a:gd name="adj" fmla="val 3389"/>
            </a:avLst>
          </a:prstGeom>
          <a:solidFill>
            <a:schemeClr val="bg1"/>
          </a:solidFill>
          <a:ln w="317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Nerve and Muscle </a:t>
            </a:r>
            <a:r>
              <a:rPr lang="en-GB" altLang="ko-KR" sz="1100" dirty="0" smtClean="0">
                <a:solidFill>
                  <a:srgbClr val="005400"/>
                </a:solidFill>
                <a:ea typeface="Gulim" pitchFamily="34" charset="-127"/>
                <a:cs typeface="Times New Roman" pitchFamily="18" charset="0"/>
              </a:rPr>
              <a:t>Targets</a:t>
            </a:r>
            <a:endParaRPr lang="en-GB" altLang="ko-KR" sz="300" b="0" dirty="0">
              <a:solidFill>
                <a:srgbClr val="005400"/>
              </a:solidFill>
              <a:ea typeface="Gulim" pitchFamily="34" charset="-127"/>
              <a:cs typeface="Times New Roman" pitchFamily="18" charset="0"/>
            </a:endParaRPr>
          </a:p>
          <a:p>
            <a:pPr algn="just"/>
            <a:r>
              <a:rPr lang="en-GB" altLang="ko-KR" sz="600" b="0" dirty="0">
                <a:solidFill>
                  <a:srgbClr val="005400"/>
                </a:solidFill>
                <a:ea typeface="Gulim" pitchFamily="34" charset="-127"/>
                <a:cs typeface="Times New Roman" pitchFamily="18" charset="0"/>
              </a:rPr>
              <a:t>Most current insecticides act on nerve and muscle targets. Insecticides that act on these targets are generally fast acting.  </a:t>
            </a:r>
          </a:p>
          <a:p>
            <a:endParaRPr lang="en-GB" altLang="ko-KR" sz="200" i="1" dirty="0">
              <a:solidFill>
                <a:srgbClr val="0000CC"/>
              </a:solidFill>
              <a:ea typeface="Gulim" pitchFamily="34" charset="-127"/>
              <a:cs typeface="Times New Roman" pitchFamily="18" charset="0"/>
            </a:endParaRPr>
          </a:p>
          <a:p>
            <a:endParaRPr lang="en-GB" altLang="ko-KR" sz="300" i="1" u="sng"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  Acetylcholinesterase (AChE) inhibitors </a:t>
            </a:r>
          </a:p>
          <a:p>
            <a:r>
              <a:rPr lang="en-GB" altLang="ko-KR" sz="600" b="0" dirty="0">
                <a:solidFill>
                  <a:srgbClr val="000000"/>
                </a:solidFill>
                <a:ea typeface="Gulim" pitchFamily="34" charset="-127"/>
                <a:cs typeface="Times New Roman" pitchFamily="18" charset="0"/>
              </a:rPr>
              <a:t>Inhibit AChE, causing hyperexcitation. AChE is the enzyme that terminates the action of the excitatory neurotransmitter acetylcholine at nerve synapses. </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1A </a:t>
            </a:r>
            <a:r>
              <a:rPr lang="en-GB" altLang="ko-KR" sz="600" b="0" dirty="0">
                <a:solidFill>
                  <a:srgbClr val="0000CC"/>
                </a:solidFill>
                <a:ea typeface="Gulim" pitchFamily="34" charset="-127"/>
                <a:cs typeface="Times New Roman" pitchFamily="18" charset="0"/>
              </a:rPr>
              <a:t>Carbamates</a:t>
            </a:r>
            <a:r>
              <a:rPr lang="en-GB" altLang="ko-KR" sz="600" i="1" dirty="0">
                <a:solidFill>
                  <a:srgbClr val="0000CC"/>
                </a:solidFill>
                <a:ea typeface="Gulim" pitchFamily="34" charset="-127"/>
                <a:cs typeface="Times New Roman" pitchFamily="18" charset="0"/>
              </a:rPr>
              <a:t> </a:t>
            </a:r>
            <a:r>
              <a:rPr lang="en-GB" altLang="ko-KR" sz="600" b="0" dirty="0">
                <a:solidFill>
                  <a:srgbClr val="000000"/>
                </a:solidFill>
                <a:ea typeface="Gulim" pitchFamily="34" charset="-127"/>
                <a:cs typeface="Times New Roman" pitchFamily="18" charset="0"/>
              </a:rPr>
              <a:t>(e.g. Methomyl)</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CC"/>
                </a:solidFill>
                <a:ea typeface="Gulim" pitchFamily="34" charset="-127"/>
                <a:cs typeface="Times New Roman" pitchFamily="18" charset="0"/>
              </a:rPr>
              <a:t>     1B </a:t>
            </a:r>
            <a:r>
              <a:rPr lang="en-GB" altLang="ko-KR" sz="600" b="0" dirty="0">
                <a:solidFill>
                  <a:srgbClr val="0000CC"/>
                </a:solidFill>
                <a:ea typeface="Gulim" pitchFamily="34" charset="-127"/>
                <a:cs typeface="Times New Roman" pitchFamily="18" charset="0"/>
              </a:rPr>
              <a:t>Organophosphates</a:t>
            </a:r>
            <a:r>
              <a:rPr lang="en-GB" altLang="ko-KR" sz="600" i="1" dirty="0">
                <a:solidFill>
                  <a:srgbClr val="0000CC"/>
                </a:solidFill>
                <a:ea typeface="Gulim" pitchFamily="34" charset="-127"/>
                <a:cs typeface="Times New Roman" pitchFamily="18" charset="0"/>
              </a:rPr>
              <a:t> </a:t>
            </a:r>
            <a:r>
              <a:rPr lang="en-GB" altLang="ko-KR" sz="600" dirty="0">
                <a:solidFill>
                  <a:srgbClr val="000000"/>
                </a:solidFill>
                <a:ea typeface="Gulim" pitchFamily="34" charset="-127"/>
                <a:cs typeface="Times New Roman" pitchFamily="18" charset="0"/>
              </a:rPr>
              <a:t>(</a:t>
            </a:r>
            <a:r>
              <a:rPr lang="en-GB" altLang="ko-KR" sz="600" b="0" dirty="0">
                <a:solidFill>
                  <a:srgbClr val="000000"/>
                </a:solidFill>
                <a:ea typeface="Gulim" pitchFamily="34" charset="-127"/>
                <a:cs typeface="Times New Roman" pitchFamily="18" charset="0"/>
              </a:rPr>
              <a:t>e.g. Chlorpyrifos)</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  GABA-gated chloride channel antagonists</a:t>
            </a:r>
          </a:p>
          <a:p>
            <a:r>
              <a:rPr lang="en-GB" altLang="ko-KR" sz="600" b="0" dirty="0">
                <a:solidFill>
                  <a:srgbClr val="000000"/>
                </a:solidFill>
                <a:ea typeface="Gulim" pitchFamily="34" charset="-127"/>
                <a:cs typeface="Times New Roman" pitchFamily="18" charset="0"/>
              </a:rPr>
              <a:t>Block the GABA-activated chloride channel, causing hyperexcitation and convulsions. GABA is the major inhibitory neurotransmitter in insects</a:t>
            </a:r>
            <a:r>
              <a:rPr lang="en-GB" altLang="ko-KR" sz="600" dirty="0">
                <a:solidFill>
                  <a:srgbClr val="000000"/>
                </a:solidFill>
                <a:ea typeface="Gulim" pitchFamily="34" charset="-127"/>
                <a:cs typeface="Times New Roman" pitchFamily="18" charset="0"/>
              </a:rPr>
              <a:t>. </a:t>
            </a:r>
            <a:endParaRPr lang="en-GB" altLang="ko-KR" sz="60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2A </a:t>
            </a:r>
            <a:r>
              <a:rPr lang="en-GB" altLang="ko-KR" sz="600" b="0" dirty="0">
                <a:solidFill>
                  <a:srgbClr val="0000CC"/>
                </a:solidFill>
                <a:ea typeface="Gulim" pitchFamily="34" charset="-127"/>
                <a:cs typeface="Times New Roman" pitchFamily="18" charset="0"/>
              </a:rPr>
              <a:t>Cyclodiene Organochlorines </a:t>
            </a:r>
            <a:r>
              <a:rPr lang="en-GB" altLang="ko-KR" sz="600" b="0" dirty="0">
                <a:solidFill>
                  <a:srgbClr val="000000"/>
                </a:solidFill>
                <a:ea typeface="Gulim" pitchFamily="34" charset="-127"/>
                <a:cs typeface="Times New Roman" pitchFamily="18" charset="0"/>
              </a:rPr>
              <a:t>(e.g. Endosulfan)</a:t>
            </a:r>
          </a:p>
          <a:p>
            <a:r>
              <a:rPr lang="en-GB" altLang="ko-KR" sz="600" i="1" dirty="0">
                <a:solidFill>
                  <a:srgbClr val="0000CC"/>
                </a:solidFill>
                <a:ea typeface="Gulim" pitchFamily="34" charset="-127"/>
                <a:cs typeface="Times New Roman" pitchFamily="18" charset="0"/>
              </a:rPr>
              <a:t>     2B</a:t>
            </a:r>
            <a:r>
              <a:rPr lang="en-GB" altLang="ko-KR" sz="600" b="0" dirty="0">
                <a:solidFill>
                  <a:srgbClr val="0000CC"/>
                </a:solidFill>
                <a:ea typeface="Gulim" pitchFamily="34" charset="-127"/>
                <a:cs typeface="Times New Roman" pitchFamily="18" charset="0"/>
              </a:rPr>
              <a:t> Phenylpyrazoles </a:t>
            </a:r>
            <a:r>
              <a:rPr lang="en-GB" altLang="ko-KR" sz="600" b="0" dirty="0">
                <a:solidFill>
                  <a:srgbClr val="000000"/>
                </a:solidFill>
                <a:ea typeface="Gulim" pitchFamily="34" charset="-127"/>
                <a:cs typeface="Times New Roman" pitchFamily="18" charset="0"/>
              </a:rPr>
              <a:t>(</a:t>
            </a:r>
            <a:r>
              <a:rPr lang="en-GB" altLang="ko-KR" sz="600" b="0" dirty="0" smtClean="0">
                <a:solidFill>
                  <a:srgbClr val="000000"/>
                </a:solidFill>
                <a:ea typeface="Gulim" pitchFamily="34" charset="-127"/>
                <a:cs typeface="Times New Roman" pitchFamily="18" charset="0"/>
              </a:rPr>
              <a:t>e.g</a:t>
            </a:r>
            <a:r>
              <a:rPr lang="en-GB" altLang="ko-KR" sz="600" b="0" dirty="0">
                <a:solidFill>
                  <a:srgbClr val="000000"/>
                </a:solidFill>
                <a:ea typeface="Gulim" pitchFamily="34" charset="-127"/>
                <a:cs typeface="Times New Roman" pitchFamily="18" charset="0"/>
              </a:rPr>
              <a:t>. F</a:t>
            </a:r>
            <a:r>
              <a:rPr lang="en-GB" altLang="ko-KR" sz="600" b="0" dirty="0" smtClean="0">
                <a:solidFill>
                  <a:srgbClr val="000000"/>
                </a:solidFill>
                <a:ea typeface="Gulim" pitchFamily="34" charset="-127"/>
                <a:cs typeface="Times New Roman" pitchFamily="18" charset="0"/>
              </a:rPr>
              <a:t>ipronil</a:t>
            </a:r>
            <a:r>
              <a:rPr lang="en-GB" altLang="ko-KR" sz="600" b="0" dirty="0">
                <a:solidFill>
                  <a:srgbClr val="000000"/>
                </a:solidFill>
                <a:ea typeface="Gulim" pitchFamily="34" charset="-127"/>
                <a:cs typeface="Times New Roman" pitchFamily="18" charset="0"/>
              </a:rPr>
              <a:t>)</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3  Sodium channel modulators</a:t>
            </a:r>
          </a:p>
          <a:p>
            <a:r>
              <a:rPr lang="en-GB" altLang="ko-KR" sz="600" b="0" dirty="0">
                <a:solidFill>
                  <a:srgbClr val="000000"/>
                </a:solidFill>
                <a:ea typeface="Gulim" pitchFamily="34" charset="-127"/>
                <a:cs typeface="Times New Roman" pitchFamily="18" charset="0"/>
              </a:rPr>
              <a:t>Keep sodium channels open, causing hyperexcitation and, in some cases, nerve block. Sodium channels are involved in the propagation of action potentials along nerve axons.</a:t>
            </a:r>
            <a:endParaRPr lang="en-GB" altLang="ko-KR" sz="600" b="0" i="1" dirty="0">
              <a:solidFill>
                <a:srgbClr val="0000FF"/>
              </a:solidFill>
              <a:ea typeface="Gulim" pitchFamily="34" charset="-127"/>
              <a:cs typeface="Times New Roman" pitchFamily="18" charset="0"/>
            </a:endParaRPr>
          </a:p>
          <a:p>
            <a:r>
              <a:rPr lang="en-GB" altLang="ko-KR" sz="600" b="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3A </a:t>
            </a:r>
            <a:r>
              <a:rPr lang="en-GB" altLang="ko-KR" sz="600" b="0" dirty="0">
                <a:solidFill>
                  <a:srgbClr val="0000CC"/>
                </a:solidFill>
                <a:ea typeface="Gulim" pitchFamily="34" charset="-127"/>
                <a:cs typeface="Times New Roman" pitchFamily="18" charset="0"/>
              </a:rPr>
              <a:t>Pyrethrins, Pyrethroids </a:t>
            </a:r>
            <a:r>
              <a:rPr lang="en-GB" altLang="ko-KR" sz="600" b="0" dirty="0">
                <a:solidFill>
                  <a:srgbClr val="000000"/>
                </a:solidFill>
                <a:ea typeface="Gulim" pitchFamily="34" charset="-127"/>
                <a:cs typeface="Times New Roman" pitchFamily="18" charset="0"/>
              </a:rPr>
              <a:t>(e.g. Cypermethrin, </a:t>
            </a:r>
            <a:r>
              <a:rPr lang="en-GB" altLang="ko-KR" sz="600" b="0" dirty="0">
                <a:solidFill>
                  <a:srgbClr val="000000"/>
                </a:solidFill>
                <a:ea typeface="Gulim" pitchFamily="34" charset="-127"/>
                <a:cs typeface="Times New Roman" pitchFamily="18" charset="0"/>
                <a:sym typeface="Symbol" pitchFamily="18" charset="2"/>
              </a:rPr>
              <a:t></a:t>
            </a:r>
            <a:r>
              <a:rPr lang="en-GB" altLang="ko-KR" sz="600" b="0" dirty="0">
                <a:solidFill>
                  <a:srgbClr val="000000"/>
                </a:solidFill>
                <a:ea typeface="Gulim" pitchFamily="34" charset="-127"/>
                <a:cs typeface="Times New Roman" pitchFamily="18" charset="0"/>
              </a:rPr>
              <a:t>-Cyhalothrin)</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4 Nicotinic acetylcholine receptor (nAChR) agonists</a:t>
            </a:r>
          </a:p>
          <a:p>
            <a:r>
              <a:rPr lang="en-GB" altLang="ko-KR" sz="600" b="0" dirty="0">
                <a:solidFill>
                  <a:srgbClr val="000000"/>
                </a:solidFill>
                <a:ea typeface="Gulim" pitchFamily="34" charset="-127"/>
                <a:cs typeface="Times New Roman" pitchFamily="18" charset="0"/>
              </a:rPr>
              <a:t>Mimic the agonist action of acetylcholine at nAChRs, causing hyperexcitation.  Acetylcholine is the major excitatory neurotransmitter in the insect central nervous system.</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4A </a:t>
            </a:r>
            <a:r>
              <a:rPr lang="en-GB" altLang="ko-KR" sz="600" b="0" dirty="0">
                <a:solidFill>
                  <a:srgbClr val="0000CC"/>
                </a:solidFill>
                <a:ea typeface="Gulim" pitchFamily="34" charset="-127"/>
                <a:cs typeface="Times New Roman" pitchFamily="18" charset="0"/>
              </a:rPr>
              <a:t>Neonicotinoids </a:t>
            </a:r>
            <a:r>
              <a:rPr lang="en-GB" altLang="ko-KR" sz="600" b="0" dirty="0">
                <a:solidFill>
                  <a:srgbClr val="000000"/>
                </a:solidFill>
                <a:ea typeface="Gulim" pitchFamily="34" charset="-127"/>
                <a:cs typeface="Times New Roman" pitchFamily="18" charset="0"/>
              </a:rPr>
              <a:t>(e.g. Acetamiprid, Imidacloprid, Thiamethoxam</a:t>
            </a:r>
            <a:r>
              <a:rPr lang="en-GB" altLang="ko-KR" sz="600" b="0" dirty="0" smtClean="0">
                <a:solidFill>
                  <a:srgbClr val="000000"/>
                </a:solidFill>
                <a:ea typeface="Gulim" pitchFamily="34" charset="-127"/>
                <a:cs typeface="Times New Roman" pitchFamily="18" charset="0"/>
              </a:rPr>
              <a:t>)</a:t>
            </a:r>
          </a:p>
          <a:p>
            <a:r>
              <a:rPr lang="en-GB" altLang="ko-KR" sz="600" i="1" dirty="0" smtClean="0">
                <a:solidFill>
                  <a:srgbClr val="0000CC"/>
                </a:solidFill>
                <a:ea typeface="Gulim" pitchFamily="34" charset="-127"/>
                <a:cs typeface="Times New Roman" pitchFamily="18" charset="0"/>
              </a:rPr>
              <a:t>     4C </a:t>
            </a:r>
            <a:r>
              <a:rPr lang="en-GB" altLang="ko-KR" sz="600" b="0" dirty="0" err="1" smtClean="0">
                <a:solidFill>
                  <a:srgbClr val="0000CC"/>
                </a:solidFill>
                <a:ea typeface="Gulim" pitchFamily="34" charset="-127"/>
                <a:cs typeface="Times New Roman" pitchFamily="18" charset="0"/>
              </a:rPr>
              <a:t>Sulfoxaflor</a:t>
            </a:r>
            <a:r>
              <a:rPr lang="en-GB" altLang="ko-KR" sz="600" b="0" dirty="0" smtClean="0">
                <a:solidFill>
                  <a:srgbClr val="0000CC"/>
                </a:solidFill>
                <a:ea typeface="Gulim" pitchFamily="34" charset="-127"/>
                <a:cs typeface="Times New Roman" pitchFamily="18" charset="0"/>
              </a:rPr>
              <a:t>, </a:t>
            </a:r>
            <a:r>
              <a:rPr lang="en-GB" sz="600" i="1" dirty="0">
                <a:solidFill>
                  <a:srgbClr val="0000CC"/>
                </a:solidFill>
              </a:rPr>
              <a:t>4D</a:t>
            </a:r>
            <a:r>
              <a:rPr lang="en-GB" sz="600" i="1" dirty="0">
                <a:solidFill>
                  <a:schemeClr val="accent2">
                    <a:lumMod val="75000"/>
                  </a:schemeClr>
                </a:solidFill>
              </a:rPr>
              <a:t> </a:t>
            </a:r>
            <a:r>
              <a:rPr lang="en-GB" sz="600" b="0" dirty="0" err="1" smtClean="0">
                <a:solidFill>
                  <a:srgbClr val="0000CC"/>
                </a:solidFill>
                <a:ea typeface="Gulim" pitchFamily="34" charset="-127"/>
                <a:cs typeface="Times New Roman" pitchFamily="18" charset="0"/>
              </a:rPr>
              <a:t>Flupyradifurone</a:t>
            </a:r>
            <a:endParaRPr lang="en-GB" altLang="ko-KR" sz="600" b="0" dirty="0">
              <a:solidFill>
                <a:srgbClr val="0000CC"/>
              </a:solidFill>
              <a:ea typeface="Gulim" pitchFamily="34" charset="-127"/>
              <a:cs typeface="Times New Roman" pitchFamily="18" charset="0"/>
            </a:endParaRPr>
          </a:p>
          <a:p>
            <a:endParaRPr lang="en-GB" altLang="ko-KR" sz="100" i="1" dirty="0">
              <a:solidFill>
                <a:srgbClr val="0000CC"/>
              </a:solidFill>
              <a:ea typeface="Gulim" pitchFamily="34" charset="-127"/>
              <a:cs typeface="Times New Roman" pitchFamily="18" charset="0"/>
            </a:endParaRPr>
          </a:p>
          <a:p>
            <a:pPr marL="0" lvl="1"/>
            <a:r>
              <a:rPr lang="en-GB" altLang="ko-KR" sz="600" i="1" u="sng" dirty="0">
                <a:solidFill>
                  <a:srgbClr val="0000CC"/>
                </a:solidFill>
                <a:ea typeface="Gulim" pitchFamily="34" charset="-127"/>
                <a:cs typeface="Times New Roman" pitchFamily="18" charset="0"/>
              </a:rPr>
              <a:t>Group 9  </a:t>
            </a:r>
            <a:r>
              <a:rPr lang="en-US" sz="600" i="1" u="sng" dirty="0">
                <a:solidFill>
                  <a:srgbClr val="0000CC"/>
                </a:solidFill>
              </a:rPr>
              <a:t>Modulators of </a:t>
            </a:r>
            <a:r>
              <a:rPr lang="en-US" sz="600" i="1" u="sng" dirty="0" err="1">
                <a:solidFill>
                  <a:srgbClr val="0000CC"/>
                </a:solidFill>
              </a:rPr>
              <a:t>Chordotonal</a:t>
            </a:r>
            <a:r>
              <a:rPr lang="en-US" sz="600" i="1" u="sng" dirty="0">
                <a:solidFill>
                  <a:srgbClr val="0000CC"/>
                </a:solidFill>
              </a:rPr>
              <a:t> Organs</a:t>
            </a:r>
          </a:p>
          <a:p>
            <a:r>
              <a:rPr lang="en-GB" altLang="ko-KR" sz="600" b="0" dirty="0" smtClean="0">
                <a:solidFill>
                  <a:srgbClr val="000000"/>
                </a:solidFill>
                <a:ea typeface="Gulim" pitchFamily="34" charset="-127"/>
                <a:cs typeface="Times New Roman" pitchFamily="18" charset="0"/>
              </a:rPr>
              <a:t>Incompletely </a:t>
            </a:r>
            <a:r>
              <a:rPr lang="en-GB" altLang="ko-KR" sz="600" b="0" dirty="0">
                <a:solidFill>
                  <a:srgbClr val="000000"/>
                </a:solidFill>
                <a:ea typeface="Gulim" pitchFamily="34" charset="-127"/>
                <a:cs typeface="Times New Roman" pitchFamily="18" charset="0"/>
              </a:rPr>
              <a:t>defined mode of action causing selective inhibition of aphid and whitefly feeding.</a:t>
            </a:r>
            <a:endParaRPr lang="en-GB" altLang="ko-KR" sz="600" b="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9B </a:t>
            </a:r>
            <a:r>
              <a:rPr lang="en-GB" altLang="ko-KR" sz="600" b="0" dirty="0">
                <a:solidFill>
                  <a:srgbClr val="0000CC"/>
                </a:solidFill>
                <a:ea typeface="Gulim" pitchFamily="34" charset="-127"/>
                <a:cs typeface="Times New Roman" pitchFamily="18" charset="0"/>
              </a:rPr>
              <a:t>Pymetrozine</a:t>
            </a:r>
            <a:r>
              <a:rPr lang="en-GB" altLang="ko-KR" sz="600" dirty="0">
                <a:solidFill>
                  <a:srgbClr val="000000"/>
                </a:solidFill>
                <a:ea typeface="Gulim" pitchFamily="34" charset="-127"/>
                <a:cs typeface="Times New Roman" pitchFamily="18" charset="0"/>
              </a:rPr>
              <a:t>	</a:t>
            </a: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9C </a:t>
            </a:r>
            <a:r>
              <a:rPr lang="en-GB" altLang="ko-KR" sz="600" b="0" dirty="0">
                <a:solidFill>
                  <a:srgbClr val="0000CC"/>
                </a:solidFill>
                <a:ea typeface="Gulim" pitchFamily="34" charset="-127"/>
                <a:cs typeface="Times New Roman" pitchFamily="18" charset="0"/>
              </a:rPr>
              <a:t>Flonicamid </a:t>
            </a:r>
          </a:p>
          <a:p>
            <a:endParaRPr lang="en-GB" altLang="ko-KR" sz="100" i="1" dirty="0">
              <a:solidFill>
                <a:srgbClr val="0000CC"/>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22  Voltage-dependent sodium channel blockers</a:t>
            </a:r>
          </a:p>
          <a:p>
            <a:r>
              <a:rPr lang="en-GB" altLang="ko-KR" sz="600" b="0" dirty="0">
                <a:solidFill>
                  <a:srgbClr val="000000"/>
                </a:solidFill>
                <a:ea typeface="Gulim" pitchFamily="34" charset="-127"/>
                <a:cs typeface="Times New Roman" pitchFamily="18" charset="0"/>
              </a:rPr>
              <a:t>Block sodium channels, causing nervous system shutdown and paralysis.</a:t>
            </a:r>
          </a:p>
          <a:p>
            <a:r>
              <a:rPr lang="en-GB" altLang="ko-KR" sz="600" b="0" dirty="0">
                <a:solidFill>
                  <a:srgbClr val="000000"/>
                </a:solidFill>
                <a:ea typeface="Gulim" pitchFamily="34" charset="-127"/>
                <a:cs typeface="Times New Roman" pitchFamily="18" charset="0"/>
              </a:rPr>
              <a:t>Sodium channels are involved in the propagation of action potentials along nerve axons.</a:t>
            </a:r>
            <a:r>
              <a:rPr lang="en-GB" altLang="ko-KR" sz="600" dirty="0">
                <a:solidFill>
                  <a:srgbClr val="000000"/>
                </a:solidFill>
                <a:ea typeface="Gulim" pitchFamily="34" charset="-127"/>
                <a:cs typeface="Times New Roman" pitchFamily="18" charset="0"/>
              </a:rPr>
              <a:t>  </a:t>
            </a:r>
            <a:endParaRPr lang="en-GB" altLang="ko-KR" sz="600" i="1" dirty="0">
              <a:solidFill>
                <a:srgbClr val="0000FF"/>
              </a:solidFill>
              <a:ea typeface="Gulim" pitchFamily="34" charset="-127"/>
              <a:cs typeface="Times New Roman" pitchFamily="18" charset="0"/>
            </a:endParaRPr>
          </a:p>
          <a:p>
            <a:r>
              <a:rPr lang="en-GB" altLang="ko-KR" sz="600" i="1" dirty="0">
                <a:solidFill>
                  <a:srgbClr val="0000FF"/>
                </a:solidFill>
                <a:ea typeface="Gulim" pitchFamily="34" charset="-127"/>
                <a:cs typeface="Times New Roman" pitchFamily="18" charset="0"/>
              </a:rPr>
              <a:t>     </a:t>
            </a:r>
            <a:r>
              <a:rPr lang="en-GB" altLang="ko-KR" sz="600" i="1" dirty="0">
                <a:solidFill>
                  <a:srgbClr val="0000CC"/>
                </a:solidFill>
                <a:ea typeface="Gulim" pitchFamily="34" charset="-127"/>
                <a:cs typeface="Times New Roman" pitchFamily="18" charset="0"/>
              </a:rPr>
              <a:t>22A </a:t>
            </a:r>
            <a:r>
              <a:rPr lang="en-GB" altLang="ko-KR" sz="600" b="0" dirty="0">
                <a:solidFill>
                  <a:srgbClr val="0000CC"/>
                </a:solidFill>
                <a:ea typeface="Gulim" pitchFamily="34" charset="-127"/>
                <a:cs typeface="Times New Roman" pitchFamily="18" charset="0"/>
              </a:rPr>
              <a:t>Indoxacarb</a:t>
            </a:r>
            <a:r>
              <a:rPr lang="en-GB" altLang="ko-KR" sz="600" b="0" baseline="30000" dirty="0">
                <a:solidFill>
                  <a:srgbClr val="0000CC"/>
                </a:solidFill>
                <a:ea typeface="Gulim" pitchFamily="34" charset="-127"/>
                <a:cs typeface="Times New Roman" pitchFamily="18" charset="0"/>
              </a:rPr>
              <a:t> 1</a:t>
            </a:r>
            <a:r>
              <a:rPr lang="en-GB" altLang="ko-KR" sz="600" b="0" dirty="0">
                <a:solidFill>
                  <a:srgbClr val="0000CC"/>
                </a:solidFill>
                <a:ea typeface="Gulim" pitchFamily="34" charset="-127"/>
                <a:cs typeface="Times New Roman" pitchFamily="18" charset="0"/>
              </a:rPr>
              <a:t> </a:t>
            </a:r>
            <a:endParaRPr lang="en-GB" altLang="ko-KR" sz="600" b="0" dirty="0" smtClean="0">
              <a:solidFill>
                <a:srgbClr val="0000CC"/>
              </a:solidFill>
              <a:ea typeface="Gulim" pitchFamily="34" charset="-127"/>
              <a:cs typeface="Times New Roman" pitchFamily="18" charset="0"/>
            </a:endParaRPr>
          </a:p>
          <a:p>
            <a:pPr algn="just"/>
            <a:r>
              <a:rPr lang="en-GB" sz="600" i="1" u="sng" dirty="0" smtClean="0">
                <a:solidFill>
                  <a:srgbClr val="0000CC"/>
                </a:solidFill>
              </a:rPr>
              <a:t>Group 28  Ryanodine receptor modulators</a:t>
            </a:r>
          </a:p>
          <a:p>
            <a:pPr algn="just"/>
            <a:r>
              <a:rPr lang="en-GB" sz="600" b="0" dirty="0" smtClean="0"/>
              <a:t>Activate muscle ryanodine receptors, leading to contraction and paralysis. Ryanodine receptors mediate calcium release into the cytoplasm from intracellular stores.</a:t>
            </a:r>
          </a:p>
          <a:p>
            <a:pPr algn="just"/>
            <a:r>
              <a:rPr lang="en-GB" sz="600" b="0" dirty="0" smtClean="0"/>
              <a:t>     </a:t>
            </a:r>
            <a:r>
              <a:rPr lang="en-GB" sz="600" i="1" dirty="0" smtClean="0">
                <a:solidFill>
                  <a:srgbClr val="0000CC"/>
                </a:solidFill>
              </a:rPr>
              <a:t>28</a:t>
            </a:r>
            <a:r>
              <a:rPr lang="en-GB" sz="600" dirty="0" smtClean="0">
                <a:solidFill>
                  <a:srgbClr val="0000CC"/>
                </a:solidFill>
              </a:rPr>
              <a:t> </a:t>
            </a:r>
            <a:r>
              <a:rPr lang="en-GB" sz="600" b="0" dirty="0" smtClean="0">
                <a:solidFill>
                  <a:srgbClr val="0000CC"/>
                </a:solidFill>
              </a:rPr>
              <a:t>Diamides</a:t>
            </a:r>
            <a:r>
              <a:rPr lang="en-GB" sz="600" b="0" dirty="0" smtClean="0"/>
              <a:t> (e.g. Cyantraniliprole)</a:t>
            </a:r>
          </a:p>
          <a:p>
            <a:pPr algn="just"/>
            <a:endParaRPr lang="en-GB" sz="200" b="0" dirty="0" smtClean="0"/>
          </a:p>
          <a:p>
            <a:pPr algn="just"/>
            <a:r>
              <a:rPr lang="en-GB" sz="400" b="0" baseline="30000" dirty="0" smtClean="0"/>
              <a:t>1</a:t>
            </a:r>
            <a:r>
              <a:rPr lang="en-GB" sz="400" b="0" dirty="0" smtClean="0"/>
              <a:t> limited spectrum – a few selected leafhoppers (e.g. white apple leafhopper)</a:t>
            </a:r>
            <a:endParaRPr lang="en-GB" sz="400" dirty="0" smtClean="0"/>
          </a:p>
          <a:p>
            <a:endParaRPr lang="en-GB" altLang="ko-KR" sz="600" b="0" i="1" dirty="0">
              <a:solidFill>
                <a:srgbClr val="0000CC"/>
              </a:solidFill>
              <a:ea typeface="Gulim" pitchFamily="34" charset="-127"/>
              <a:cs typeface="Times New Roman" pitchFamily="18" charset="0"/>
            </a:endParaRPr>
          </a:p>
          <a:p>
            <a:r>
              <a:rPr lang="en-GB" sz="600" b="0" dirty="0">
                <a:ea typeface="Gulim" pitchFamily="34" charset="-127"/>
                <a:cs typeface="Times New Roman" pitchFamily="18" charset="0"/>
              </a:rPr>
              <a:t>	               </a:t>
            </a:r>
          </a:p>
        </p:txBody>
      </p:sp>
      <p:sp>
        <p:nvSpPr>
          <p:cNvPr id="1043" name="AutoShape 28"/>
          <p:cNvSpPr>
            <a:spLocks noChangeArrowheads="1"/>
          </p:cNvSpPr>
          <p:nvPr/>
        </p:nvSpPr>
        <p:spPr bwMode="auto">
          <a:xfrm>
            <a:off x="3711575" y="2872740"/>
            <a:ext cx="3154363" cy="2104073"/>
          </a:xfrm>
          <a:prstGeom prst="roundRect">
            <a:avLst>
              <a:gd name="adj" fmla="val 4375"/>
            </a:avLst>
          </a:prstGeom>
          <a:solidFill>
            <a:schemeClr val="bg1"/>
          </a:solidFill>
          <a:ln w="3175">
            <a:solidFill>
              <a:schemeClr val="tx1"/>
            </a:solidFill>
            <a:round/>
            <a:headEnd/>
            <a:tailEnd/>
          </a:ln>
        </p:spPr>
        <p:txBody>
          <a:bodyPr/>
          <a:lstStyle/>
          <a:p>
            <a:r>
              <a:rPr lang="en-GB" altLang="ko-KR" sz="1100" dirty="0">
                <a:solidFill>
                  <a:srgbClr val="005400"/>
                </a:solidFill>
                <a:ea typeface="Gulim" pitchFamily="34" charset="-127"/>
                <a:cs typeface="Times New Roman" pitchFamily="18" charset="0"/>
              </a:rPr>
              <a:t>Growth and Development Targets</a:t>
            </a:r>
          </a:p>
          <a:p>
            <a:pPr algn="just"/>
            <a:r>
              <a:rPr lang="en-GB" sz="600" b="0" dirty="0">
                <a:solidFill>
                  <a:srgbClr val="005400"/>
                </a:solidFill>
                <a:ea typeface="Gulim" pitchFamily="34" charset="-127"/>
                <a:cs typeface="Times New Roman" pitchFamily="18" charset="0"/>
              </a:rPr>
              <a:t>Insect development is controlled by the balance of two principal hormones: juvenile hormone and ecdysone. Insect growth regulators act by mimicking one of these hormones or by directly affecting cuticle formation/deposition or lipid biosynthesis. Insecticides that act on individual targets in this system are generally </a:t>
            </a:r>
            <a:r>
              <a:rPr lang="en-GB" sz="600" b="0" dirty="0" smtClean="0">
                <a:solidFill>
                  <a:srgbClr val="005400"/>
                </a:solidFill>
                <a:ea typeface="Gulim" pitchFamily="34" charset="-127"/>
                <a:cs typeface="Times New Roman" pitchFamily="18" charset="0"/>
              </a:rPr>
              <a:t>slow </a:t>
            </a:r>
            <a:r>
              <a:rPr lang="en-GB" sz="600" b="0" dirty="0">
                <a:solidFill>
                  <a:srgbClr val="005400"/>
                </a:solidFill>
                <a:ea typeface="Gulim" pitchFamily="34" charset="-127"/>
                <a:cs typeface="Times New Roman" pitchFamily="18" charset="0"/>
              </a:rPr>
              <a:t>to moderately </a:t>
            </a:r>
            <a:r>
              <a:rPr lang="en-GB" sz="600" b="0" dirty="0" smtClean="0">
                <a:solidFill>
                  <a:srgbClr val="005400"/>
                </a:solidFill>
                <a:ea typeface="Gulim" pitchFamily="34" charset="-127"/>
                <a:cs typeface="Times New Roman" pitchFamily="18" charset="0"/>
              </a:rPr>
              <a:t>slow </a:t>
            </a:r>
            <a:r>
              <a:rPr lang="en-GB" sz="600" b="0" dirty="0">
                <a:solidFill>
                  <a:srgbClr val="005400"/>
                </a:solidFill>
                <a:ea typeface="Gulim" pitchFamily="34" charset="-127"/>
                <a:cs typeface="Times New Roman" pitchFamily="18" charset="0"/>
              </a:rPr>
              <a:t>acting.</a:t>
            </a:r>
          </a:p>
          <a:p>
            <a:pPr algn="just"/>
            <a:endParaRPr lang="en-GB" sz="200" b="0" dirty="0">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7  Juvenile hormone mimics</a:t>
            </a:r>
          </a:p>
          <a:p>
            <a:r>
              <a:rPr lang="en-GB" altLang="ko-KR" sz="600" b="0" dirty="0">
                <a:solidFill>
                  <a:srgbClr val="000000"/>
                </a:solidFill>
                <a:ea typeface="Gulim" pitchFamily="34" charset="-127"/>
                <a:cs typeface="Times New Roman" pitchFamily="18" charset="0"/>
              </a:rPr>
              <a:t>Applied in the pre-metamorphic instar, these compounds disrupt and prevent metamorphosis</a:t>
            </a:r>
          </a:p>
          <a:p>
            <a:r>
              <a:rPr lang="en-GB" altLang="ko-KR" sz="600" i="1" dirty="0" smtClean="0">
                <a:solidFill>
                  <a:srgbClr val="0000FF"/>
                </a:solidFill>
                <a:ea typeface="Gulim" pitchFamily="34" charset="-127"/>
                <a:cs typeface="Times New Roman" pitchFamily="18" charset="0"/>
              </a:rPr>
              <a:t>7A </a:t>
            </a:r>
            <a:r>
              <a:rPr lang="en-GB" altLang="ko-KR" sz="600" b="0" dirty="0" smtClean="0">
                <a:solidFill>
                  <a:srgbClr val="0000FF"/>
                </a:solidFill>
                <a:ea typeface="Gulim" pitchFamily="34" charset="-127"/>
                <a:cs typeface="Times New Roman" pitchFamily="18" charset="0"/>
              </a:rPr>
              <a:t>Kinoprene </a:t>
            </a:r>
            <a:r>
              <a:rPr lang="en-GB" altLang="ko-KR" sz="600" i="1" dirty="0" smtClean="0">
                <a:solidFill>
                  <a:srgbClr val="0000FF"/>
                </a:solidFill>
                <a:ea typeface="Gulim" pitchFamily="34" charset="-127"/>
                <a:cs typeface="Times New Roman" pitchFamily="18" charset="0"/>
              </a:rPr>
              <a:t>    </a:t>
            </a:r>
          </a:p>
          <a:p>
            <a:r>
              <a:rPr lang="en-GB" altLang="ko-KR" sz="600" i="1" dirty="0" smtClean="0">
                <a:solidFill>
                  <a:srgbClr val="0000CC"/>
                </a:solidFill>
                <a:ea typeface="Gulim" pitchFamily="34" charset="-127"/>
                <a:cs typeface="Times New Roman" pitchFamily="18" charset="0"/>
              </a:rPr>
              <a:t>7C </a:t>
            </a:r>
            <a:r>
              <a:rPr lang="en-GB" altLang="ko-KR" sz="600" b="0" dirty="0">
                <a:solidFill>
                  <a:srgbClr val="0000CC"/>
                </a:solidFill>
                <a:ea typeface="Gulim" pitchFamily="34" charset="-127"/>
                <a:cs typeface="Times New Roman" pitchFamily="18" charset="0"/>
              </a:rPr>
              <a:t>Pyriproxyfen</a:t>
            </a:r>
          </a:p>
          <a:p>
            <a:endParaRPr lang="en-GB" altLang="ko-KR" sz="100" b="0" dirty="0">
              <a:solidFill>
                <a:srgbClr val="0000CC"/>
              </a:solidFill>
              <a:ea typeface="Gulim" pitchFamily="34" charset="-127"/>
              <a:cs typeface="Times New Roman" pitchFamily="18" charset="0"/>
            </a:endParaRPr>
          </a:p>
          <a:p>
            <a:r>
              <a:rPr lang="en-GB" sz="600" i="1" u="sng" dirty="0">
                <a:solidFill>
                  <a:srgbClr val="0000CC"/>
                </a:solidFill>
                <a:ea typeface="Gulim" pitchFamily="34" charset="-127"/>
                <a:cs typeface="Times New Roman" pitchFamily="18" charset="0"/>
              </a:rPr>
              <a:t>Group 15 Inhibitors of chitin biosynthesis, Type 0</a:t>
            </a:r>
          </a:p>
          <a:p>
            <a:r>
              <a:rPr lang="en-GB" sz="600" b="0" dirty="0">
                <a:ea typeface="Gulim" pitchFamily="34" charset="-127"/>
                <a:cs typeface="Times New Roman" pitchFamily="18" charset="0"/>
              </a:rPr>
              <a:t>Incompletely defined mode of action leading to inhibition of chitin biosynthesis.</a:t>
            </a:r>
          </a:p>
          <a:p>
            <a:r>
              <a:rPr lang="en-GB" sz="600" b="0" dirty="0">
                <a:solidFill>
                  <a:srgbClr val="0000CC"/>
                </a:solidFill>
                <a:ea typeface="Gulim" pitchFamily="34" charset="-127"/>
                <a:cs typeface="Times New Roman" pitchFamily="18" charset="0"/>
              </a:rPr>
              <a:t>       Benzoylureas </a:t>
            </a:r>
            <a:r>
              <a:rPr lang="en-GB" sz="600" b="0" dirty="0">
                <a:ea typeface="Gulim" pitchFamily="34" charset="-127"/>
                <a:cs typeface="Times New Roman" pitchFamily="18" charset="0"/>
              </a:rPr>
              <a:t>(e.g. Novaluron, Bistrifluron)</a:t>
            </a:r>
          </a:p>
          <a:p>
            <a:endParaRPr lang="en-GB" altLang="ko-KR" sz="100" b="0" i="1" dirty="0">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16  Inhibitors of chitin biosynthesis, Type 1</a:t>
            </a:r>
          </a:p>
          <a:p>
            <a:r>
              <a:rPr lang="en-GB" altLang="ko-KR" sz="600" b="0" dirty="0">
                <a:solidFill>
                  <a:srgbClr val="000000"/>
                </a:solidFill>
                <a:ea typeface="Gulim" pitchFamily="34" charset="-127"/>
                <a:cs typeface="Times New Roman" pitchFamily="18" charset="0"/>
              </a:rPr>
              <a:t>Incompletely defined mode of action leading to inhibition of chitin biosynthesis in a number of insects, including whiteflies  (e.g. Buprofezin)</a:t>
            </a:r>
          </a:p>
          <a:p>
            <a:endParaRPr lang="en-GB" altLang="ko-KR" sz="100" dirty="0">
              <a:solidFill>
                <a:srgbClr val="000000"/>
              </a:solidFill>
              <a:ea typeface="Gulim" pitchFamily="34" charset="-127"/>
              <a:cs typeface="Times New Roman" pitchFamily="18" charset="0"/>
            </a:endParaRPr>
          </a:p>
          <a:p>
            <a:r>
              <a:rPr lang="en-GB" altLang="ko-KR" sz="600" i="1" u="sng" dirty="0">
                <a:solidFill>
                  <a:srgbClr val="0000CC"/>
                </a:solidFill>
                <a:ea typeface="Gulim" pitchFamily="34" charset="-127"/>
                <a:cs typeface="Times New Roman" pitchFamily="18" charset="0"/>
              </a:rPr>
              <a:t>Group 23  Inhibitors of lipid synthesis </a:t>
            </a:r>
          </a:p>
          <a:p>
            <a:r>
              <a:rPr lang="en-GB" altLang="ko-KR" sz="600" b="0" dirty="0">
                <a:solidFill>
                  <a:srgbClr val="000000"/>
                </a:solidFill>
                <a:ea typeface="Gulim" pitchFamily="34" charset="-127"/>
                <a:cs typeface="Times New Roman" pitchFamily="18" charset="0"/>
              </a:rPr>
              <a:t>Inhibition of acetyl Coenzyme A carboxylase, part of the first step in lipid synthesis, leading to insect death. </a:t>
            </a:r>
            <a:r>
              <a:rPr lang="en-GB" altLang="ko-KR" sz="600" b="0" dirty="0">
                <a:ea typeface="Gulim" pitchFamily="34" charset="-127"/>
                <a:cs typeface="Times New Roman" pitchFamily="18" charset="0"/>
              </a:rPr>
              <a:t>(e.g. Spiromesifen, Spirotetramat)</a:t>
            </a:r>
          </a:p>
          <a:p>
            <a:endParaRPr lang="en-GB" sz="600" b="0" dirty="0">
              <a:ea typeface="Gulim" pitchFamily="34" charset="-127"/>
              <a:cs typeface="Times New Roman" pitchFamily="18" charset="0"/>
            </a:endParaRPr>
          </a:p>
          <a:p>
            <a:pPr>
              <a:spcAft>
                <a:spcPct val="30000"/>
              </a:spcAft>
            </a:pPr>
            <a:endParaRPr lang="en-GB" sz="600" b="0" dirty="0">
              <a:ea typeface="Gulim" pitchFamily="34" charset="-127"/>
              <a:cs typeface="Times New Roman" pitchFamily="18" charset="0"/>
            </a:endParaRPr>
          </a:p>
        </p:txBody>
      </p:sp>
      <p:sp>
        <p:nvSpPr>
          <p:cNvPr id="1044" name="AutoShape 58"/>
          <p:cNvSpPr>
            <a:spLocks noChangeArrowheads="1"/>
          </p:cNvSpPr>
          <p:nvPr/>
        </p:nvSpPr>
        <p:spPr bwMode="auto">
          <a:xfrm>
            <a:off x="4976813" y="1228725"/>
            <a:ext cx="4725987" cy="1579563"/>
          </a:xfrm>
          <a:prstGeom prst="roundRect">
            <a:avLst>
              <a:gd name="adj" fmla="val 5787"/>
            </a:avLst>
          </a:prstGeom>
          <a:solidFill>
            <a:schemeClr val="bg1"/>
          </a:solidFill>
          <a:ln w="635">
            <a:solidFill>
              <a:schemeClr val="tx1"/>
            </a:solidFill>
            <a:round/>
            <a:headEnd/>
            <a:tailEnd/>
          </a:ln>
        </p:spPr>
        <p:txBody>
          <a:bodyPr/>
          <a:lstStyle/>
          <a:p>
            <a:endParaRPr lang="en-US" sz="600" b="0" dirty="0"/>
          </a:p>
        </p:txBody>
      </p:sp>
      <p:sp>
        <p:nvSpPr>
          <p:cNvPr id="174" name="Rectangle 48"/>
          <p:cNvSpPr>
            <a:spLocks noChangeArrowheads="1"/>
          </p:cNvSpPr>
          <p:nvPr/>
        </p:nvSpPr>
        <p:spPr bwMode="auto">
          <a:xfrm>
            <a:off x="7845425" y="1785938"/>
            <a:ext cx="301625" cy="203200"/>
          </a:xfrm>
          <a:prstGeom prst="rect">
            <a:avLst/>
          </a:prstGeom>
          <a:solidFill>
            <a:schemeClr val="accent1"/>
          </a:solidFill>
          <a:ln w="3175">
            <a:solidFill>
              <a:srgbClr val="005400"/>
            </a:solidFill>
            <a:miter lim="800000"/>
            <a:headEnd/>
            <a:tailEnd/>
          </a:ln>
        </p:spPr>
        <p:txBody>
          <a:bodyPr wrap="none" anchor="ctr"/>
          <a:lstStyle/>
          <a:p>
            <a:pPr algn="ctr">
              <a:defRPr/>
            </a:pPr>
            <a:r>
              <a:rPr lang="en-GB" sz="650" dirty="0">
                <a:latin typeface="Arial" charset="0"/>
                <a:cs typeface="+mn-cs"/>
              </a:rPr>
              <a:t>MoA w</a:t>
            </a:r>
          </a:p>
        </p:txBody>
      </p:sp>
      <p:sp>
        <p:nvSpPr>
          <p:cNvPr id="175" name="Rectangle 49"/>
          <p:cNvSpPr>
            <a:spLocks noChangeArrowheads="1"/>
          </p:cNvSpPr>
          <p:nvPr/>
        </p:nvSpPr>
        <p:spPr bwMode="auto">
          <a:xfrm>
            <a:off x="7470775" y="1785938"/>
            <a:ext cx="301625" cy="203200"/>
          </a:xfrm>
          <a:prstGeom prst="rect">
            <a:avLst/>
          </a:prstGeom>
          <a:solidFill>
            <a:srgbClr val="FF99CC"/>
          </a:solidFill>
          <a:ln w="3175">
            <a:solidFill>
              <a:srgbClr val="005400"/>
            </a:solidFill>
            <a:miter lim="800000"/>
            <a:headEnd/>
            <a:tailEnd/>
          </a:ln>
        </p:spPr>
        <p:txBody>
          <a:bodyPr wrap="none" anchor="ctr"/>
          <a:lstStyle/>
          <a:p>
            <a:pPr algn="ctr">
              <a:defRPr/>
            </a:pPr>
            <a:r>
              <a:rPr lang="en-GB" sz="650" dirty="0">
                <a:latin typeface="Arial" charset="0"/>
                <a:cs typeface="+mn-cs"/>
              </a:rPr>
              <a:t>MoA z</a:t>
            </a:r>
          </a:p>
        </p:txBody>
      </p:sp>
      <p:sp>
        <p:nvSpPr>
          <p:cNvPr id="176" name="Rectangle 50"/>
          <p:cNvSpPr>
            <a:spLocks noChangeArrowheads="1"/>
          </p:cNvSpPr>
          <p:nvPr/>
        </p:nvSpPr>
        <p:spPr bwMode="auto">
          <a:xfrm>
            <a:off x="6340475" y="1785938"/>
            <a:ext cx="301625" cy="203200"/>
          </a:xfrm>
          <a:prstGeom prst="rect">
            <a:avLst/>
          </a:prstGeom>
          <a:solidFill>
            <a:schemeClr val="accent1"/>
          </a:solidFill>
          <a:ln w="3175">
            <a:solidFill>
              <a:srgbClr val="005400"/>
            </a:solidFill>
            <a:miter lim="800000"/>
            <a:headEnd/>
            <a:tailEnd/>
          </a:ln>
        </p:spPr>
        <p:txBody>
          <a:bodyPr wrap="none" anchor="ctr"/>
          <a:lstStyle/>
          <a:p>
            <a:pPr algn="ctr">
              <a:defRPr/>
            </a:pPr>
            <a:r>
              <a:rPr lang="en-GB" sz="650" dirty="0">
                <a:latin typeface="Arial" charset="0"/>
                <a:cs typeface="+mn-cs"/>
              </a:rPr>
              <a:t>MoA w</a:t>
            </a:r>
          </a:p>
        </p:txBody>
      </p:sp>
      <p:sp>
        <p:nvSpPr>
          <p:cNvPr id="177" name="Rectangle 51"/>
          <p:cNvSpPr>
            <a:spLocks noChangeArrowheads="1"/>
          </p:cNvSpPr>
          <p:nvPr/>
        </p:nvSpPr>
        <p:spPr bwMode="auto">
          <a:xfrm>
            <a:off x="6715125" y="1785938"/>
            <a:ext cx="301625" cy="203200"/>
          </a:xfrm>
          <a:prstGeom prst="rect">
            <a:avLst/>
          </a:prstGeom>
          <a:solidFill>
            <a:srgbClr val="FFFF99"/>
          </a:solidFill>
          <a:ln w="3175">
            <a:solidFill>
              <a:srgbClr val="005400"/>
            </a:solidFill>
            <a:miter lim="800000"/>
            <a:headEnd/>
            <a:tailEnd/>
          </a:ln>
        </p:spPr>
        <p:txBody>
          <a:bodyPr wrap="none" anchor="ctr"/>
          <a:lstStyle/>
          <a:p>
            <a:pPr algn="ctr">
              <a:defRPr/>
            </a:pPr>
            <a:r>
              <a:rPr lang="en-GB" sz="650" dirty="0">
                <a:latin typeface="Arial" charset="0"/>
                <a:cs typeface="+mn-cs"/>
              </a:rPr>
              <a:t>MoA x</a:t>
            </a:r>
          </a:p>
        </p:txBody>
      </p:sp>
      <p:sp>
        <p:nvSpPr>
          <p:cNvPr id="178" name="Rectangle 52"/>
          <p:cNvSpPr>
            <a:spLocks noChangeArrowheads="1"/>
          </p:cNvSpPr>
          <p:nvPr/>
        </p:nvSpPr>
        <p:spPr bwMode="auto">
          <a:xfrm>
            <a:off x="7096125" y="1785938"/>
            <a:ext cx="301625" cy="203200"/>
          </a:xfrm>
          <a:prstGeom prst="rect">
            <a:avLst/>
          </a:prstGeom>
          <a:solidFill>
            <a:srgbClr val="99CC00"/>
          </a:solidFill>
          <a:ln w="3175">
            <a:solidFill>
              <a:srgbClr val="005400"/>
            </a:solidFill>
            <a:miter lim="800000"/>
            <a:headEnd/>
            <a:tailEnd/>
          </a:ln>
        </p:spPr>
        <p:txBody>
          <a:bodyPr wrap="none" anchor="ctr"/>
          <a:lstStyle/>
          <a:p>
            <a:pPr algn="ctr">
              <a:defRPr/>
            </a:pPr>
            <a:r>
              <a:rPr lang="en-GB" sz="650" dirty="0">
                <a:latin typeface="Arial" charset="0"/>
                <a:cs typeface="+mn-cs"/>
              </a:rPr>
              <a:t>MoA y</a:t>
            </a:r>
          </a:p>
        </p:txBody>
      </p:sp>
      <p:sp>
        <p:nvSpPr>
          <p:cNvPr id="179" name="Rectangle 53"/>
          <p:cNvSpPr>
            <a:spLocks noChangeArrowheads="1"/>
          </p:cNvSpPr>
          <p:nvPr/>
        </p:nvSpPr>
        <p:spPr bwMode="auto">
          <a:xfrm>
            <a:off x="8226425" y="1785938"/>
            <a:ext cx="301625" cy="203200"/>
          </a:xfrm>
          <a:prstGeom prst="rect">
            <a:avLst/>
          </a:prstGeom>
          <a:solidFill>
            <a:srgbClr val="FFFF99"/>
          </a:solidFill>
          <a:ln w="3175">
            <a:solidFill>
              <a:srgbClr val="005400"/>
            </a:solidFill>
            <a:miter lim="800000"/>
            <a:headEnd/>
            <a:tailEnd/>
          </a:ln>
        </p:spPr>
        <p:txBody>
          <a:bodyPr wrap="none" anchor="ctr"/>
          <a:lstStyle/>
          <a:p>
            <a:pPr algn="ctr">
              <a:defRPr/>
            </a:pPr>
            <a:r>
              <a:rPr lang="en-GB" sz="650" dirty="0">
                <a:latin typeface="Arial" charset="0"/>
                <a:cs typeface="+mn-cs"/>
              </a:rPr>
              <a:t>MoA x</a:t>
            </a:r>
          </a:p>
        </p:txBody>
      </p:sp>
      <p:sp>
        <p:nvSpPr>
          <p:cNvPr id="1051" name="Line 54"/>
          <p:cNvSpPr>
            <a:spLocks noChangeShapeType="1"/>
          </p:cNvSpPr>
          <p:nvPr/>
        </p:nvSpPr>
        <p:spPr bwMode="auto">
          <a:xfrm>
            <a:off x="6340475" y="2036763"/>
            <a:ext cx="2300288" cy="0"/>
          </a:xfrm>
          <a:prstGeom prst="line">
            <a:avLst/>
          </a:prstGeom>
          <a:noFill/>
          <a:ln w="6350">
            <a:solidFill>
              <a:srgbClr val="005400"/>
            </a:solidFill>
            <a:round/>
            <a:headEnd/>
            <a:tailEnd type="stealth" w="med" len="lg"/>
          </a:ln>
        </p:spPr>
        <p:txBody>
          <a:bodyPr/>
          <a:lstStyle/>
          <a:p>
            <a:endParaRPr lang="en-US" dirty="0"/>
          </a:p>
        </p:txBody>
      </p:sp>
      <p:sp>
        <p:nvSpPr>
          <p:cNvPr id="1052" name="Text Box 55"/>
          <p:cNvSpPr txBox="1">
            <a:spLocks noChangeArrowheads="1"/>
          </p:cNvSpPr>
          <p:nvPr/>
        </p:nvSpPr>
        <p:spPr bwMode="auto">
          <a:xfrm>
            <a:off x="6445250" y="1998663"/>
            <a:ext cx="2051050" cy="200025"/>
          </a:xfrm>
          <a:prstGeom prst="rect">
            <a:avLst/>
          </a:prstGeom>
          <a:noFill/>
          <a:ln w="9525">
            <a:noFill/>
            <a:miter lim="800000"/>
            <a:headEnd/>
            <a:tailEnd/>
          </a:ln>
        </p:spPr>
        <p:txBody>
          <a:bodyPr>
            <a:spAutoFit/>
          </a:bodyPr>
          <a:lstStyle/>
          <a:p>
            <a:r>
              <a:rPr lang="en-GB" dirty="0"/>
              <a:t>Sequence of insecticides through season</a:t>
            </a:r>
          </a:p>
        </p:txBody>
      </p:sp>
      <p:sp>
        <p:nvSpPr>
          <p:cNvPr id="1053" name="Rectangle 172"/>
          <p:cNvSpPr>
            <a:spLocks noChangeArrowheads="1"/>
          </p:cNvSpPr>
          <p:nvPr/>
        </p:nvSpPr>
        <p:spPr bwMode="auto">
          <a:xfrm>
            <a:off x="4981575" y="1249363"/>
            <a:ext cx="4721225" cy="1524000"/>
          </a:xfrm>
          <a:prstGeom prst="rect">
            <a:avLst/>
          </a:prstGeom>
          <a:noFill/>
          <a:ln w="9525">
            <a:noFill/>
            <a:miter lim="800000"/>
            <a:headEnd/>
            <a:tailEnd/>
          </a:ln>
        </p:spPr>
        <p:txBody>
          <a:bodyPr>
            <a:spAutoFit/>
          </a:bodyPr>
          <a:lstStyle/>
          <a:p>
            <a:pPr algn="just"/>
            <a:r>
              <a:rPr lang="en-GB" sz="1100" dirty="0">
                <a:solidFill>
                  <a:srgbClr val="005400"/>
                </a:solidFill>
              </a:rPr>
              <a:t>Effective IRM strategies: Sequences or alternations of MoA</a:t>
            </a:r>
          </a:p>
          <a:p>
            <a:pPr algn="just"/>
            <a:r>
              <a:rPr lang="en-GB" sz="600" b="0" dirty="0"/>
              <a:t>Effective insecticide resistance management (IRM) strategies seek to minimise the selection of resistance to any one type of insecticide.  In practice, alternations, sequences or rotations of compounds from different MoA groups provide sustainable and effective IRM.  </a:t>
            </a:r>
          </a:p>
          <a:p>
            <a:pPr algn="just"/>
            <a:endParaRPr lang="en-GB" sz="600" b="0" dirty="0"/>
          </a:p>
          <a:p>
            <a:pPr algn="just"/>
            <a:r>
              <a:rPr lang="en-GB" sz="600" b="0" dirty="0"/>
              <a:t>Example:</a:t>
            </a:r>
          </a:p>
          <a:p>
            <a:pPr algn="just"/>
            <a:endParaRPr lang="en-GB" sz="600" dirty="0"/>
          </a:p>
          <a:p>
            <a:pPr algn="just"/>
            <a:r>
              <a:rPr lang="en-GB" sz="600" b="0" dirty="0"/>
              <a:t/>
            </a:r>
            <a:br>
              <a:rPr lang="en-GB" sz="600" b="0" dirty="0"/>
            </a:br>
            <a:endParaRPr lang="en-GB" sz="600" b="0" dirty="0"/>
          </a:p>
          <a:p>
            <a:pPr algn="just"/>
            <a:endParaRPr lang="en-GB" sz="200" b="0" dirty="0"/>
          </a:p>
          <a:p>
            <a:pPr algn="just"/>
            <a:endParaRPr lang="en-GB" sz="200" b="0" dirty="0"/>
          </a:p>
          <a:p>
            <a:pPr algn="just"/>
            <a:r>
              <a:rPr lang="en-GB" sz="600" b="0" dirty="0"/>
              <a:t>Applications are often arranged into MoA spray windows or blocks that are defined by the stage of crop development and the biology of the sucking pest species of concern.  Local expert advice should always be followed with regard to spray windows and timing.  Several sprays may be possible within each spray window, but it is generally essential that successive generations of the pest are not treated with compounds from the same MoA group.  Metabolic resistance mechanisms may give cross-resistance between MoA groups; where this is known to occur, the above advice should be modified accordingly.  </a:t>
            </a:r>
            <a:endParaRPr lang="en-GB" sz="600" dirty="0"/>
          </a:p>
        </p:txBody>
      </p:sp>
      <p:sp>
        <p:nvSpPr>
          <p:cNvPr id="1054" name="AutoShape 28"/>
          <p:cNvSpPr>
            <a:spLocks noChangeArrowheads="1"/>
          </p:cNvSpPr>
          <p:nvPr/>
        </p:nvSpPr>
        <p:spPr bwMode="auto">
          <a:xfrm>
            <a:off x="6968490" y="3364231"/>
            <a:ext cx="2731770" cy="3070859"/>
          </a:xfrm>
          <a:prstGeom prst="roundRect">
            <a:avLst>
              <a:gd name="adj" fmla="val 4375"/>
            </a:avLst>
          </a:prstGeom>
          <a:solidFill>
            <a:schemeClr val="bg1"/>
          </a:solidFill>
          <a:ln w="38100">
            <a:solidFill>
              <a:srgbClr val="FCF004"/>
            </a:solidFill>
            <a:round/>
            <a:headEnd/>
            <a:tailEnd/>
          </a:ln>
        </p:spPr>
        <p:txBody>
          <a:bodyPr/>
          <a:lstStyle/>
          <a:p>
            <a:pPr algn="just"/>
            <a:endParaRPr lang="en-GB" sz="600" b="0" dirty="0" smtClean="0">
              <a:solidFill>
                <a:srgbClr val="005400"/>
              </a:solidFill>
              <a:ea typeface="Gulim" pitchFamily="34" charset="-127"/>
              <a:cs typeface="Times New Roman" pitchFamily="18" charset="0"/>
            </a:endParaRPr>
          </a:p>
          <a:p>
            <a:pPr algn="just"/>
            <a:endParaRPr lang="en-GB" sz="400" b="0" dirty="0" smtClean="0">
              <a:solidFill>
                <a:srgbClr val="005400"/>
              </a:solidFill>
              <a:ea typeface="Gulim" pitchFamily="34" charset="-127"/>
              <a:cs typeface="Times New Roman" pitchFamily="18" charset="0"/>
            </a:endParaRPr>
          </a:p>
          <a:p>
            <a:pPr algn="just"/>
            <a:r>
              <a:rPr lang="en-GB" sz="600" b="0" dirty="0" smtClean="0">
                <a:solidFill>
                  <a:srgbClr val="005400"/>
                </a:solidFill>
                <a:ea typeface="Gulim" pitchFamily="34" charset="-127"/>
                <a:cs typeface="Times New Roman" pitchFamily="18" charset="0"/>
              </a:rPr>
              <a:t>The </a:t>
            </a:r>
            <a:r>
              <a:rPr lang="en-GB" sz="600" b="0" dirty="0">
                <a:solidFill>
                  <a:srgbClr val="005400"/>
                </a:solidFill>
                <a:ea typeface="Gulim" pitchFamily="34" charset="-127"/>
                <a:cs typeface="Times New Roman" pitchFamily="18" charset="0"/>
              </a:rPr>
              <a:t>table below lists which mode of action groups of those mentioned on the poster principally provide control of aphids, whiteflies and hoppers. However, the availability of individual modes of action may regionally differ due to registration status.</a:t>
            </a:r>
            <a:endParaRPr lang="en-GB" sz="600" b="0" dirty="0">
              <a:ea typeface="Gulim" pitchFamily="34" charset="-127"/>
              <a:cs typeface="Times New Roman" pitchFamily="18" charset="0"/>
            </a:endParaRPr>
          </a:p>
        </p:txBody>
      </p:sp>
      <p:pic>
        <p:nvPicPr>
          <p:cNvPr id="1055" name="Picture 163" descr="Bemisia"/>
          <p:cNvPicPr preferRelativeResize="0">
            <a:picLocks noChangeArrowheads="1"/>
          </p:cNvPicPr>
          <p:nvPr/>
        </p:nvPicPr>
        <p:blipFill>
          <a:blip r:embed="rId6" cstate="print"/>
          <a:srcRect/>
          <a:stretch>
            <a:fillRect/>
          </a:stretch>
        </p:blipFill>
        <p:spPr bwMode="auto">
          <a:xfrm>
            <a:off x="8111490" y="4035425"/>
            <a:ext cx="546100" cy="330200"/>
          </a:xfrm>
          <a:prstGeom prst="rect">
            <a:avLst/>
          </a:prstGeom>
          <a:noFill/>
          <a:ln w="9525">
            <a:noFill/>
            <a:miter lim="800000"/>
            <a:headEnd/>
            <a:tailEnd/>
          </a:ln>
        </p:spPr>
      </p:pic>
      <p:pic>
        <p:nvPicPr>
          <p:cNvPr id="1056" name="Picture 164"/>
          <p:cNvPicPr preferRelativeResize="0">
            <a:picLocks noChangeArrowheads="1"/>
          </p:cNvPicPr>
          <p:nvPr/>
        </p:nvPicPr>
        <p:blipFill>
          <a:blip r:embed="rId7" cstate="print"/>
          <a:srcRect l="38141" t="14796" r="6113" b="37038"/>
          <a:stretch>
            <a:fillRect/>
          </a:stretch>
        </p:blipFill>
        <p:spPr bwMode="auto">
          <a:xfrm>
            <a:off x="7437755" y="4039235"/>
            <a:ext cx="558800" cy="328613"/>
          </a:xfrm>
          <a:prstGeom prst="rect">
            <a:avLst/>
          </a:prstGeom>
          <a:noFill/>
          <a:ln w="9525">
            <a:noFill/>
            <a:miter lim="800000"/>
            <a:headEnd/>
            <a:tailEnd/>
          </a:ln>
        </p:spPr>
      </p:pic>
      <p:graphicFrame>
        <p:nvGraphicFramePr>
          <p:cNvPr id="1703" name="Group 679"/>
          <p:cNvGraphicFramePr>
            <a:graphicFrameLocks noGrp="1"/>
          </p:cNvGraphicFramePr>
          <p:nvPr>
            <p:extLst>
              <p:ext uri="{D42A27DB-BD31-4B8C-83A1-F6EECF244321}">
                <p14:modId xmlns:p14="http://schemas.microsoft.com/office/powerpoint/2010/main" val="2319027638"/>
              </p:ext>
            </p:extLst>
          </p:nvPr>
        </p:nvGraphicFramePr>
        <p:xfrm>
          <a:off x="7431405" y="4391661"/>
          <a:ext cx="1851025" cy="1899943"/>
        </p:xfrm>
        <a:graphic>
          <a:graphicData uri="http://schemas.openxmlformats.org/drawingml/2006/table">
            <a:tbl>
              <a:tblPr/>
              <a:tblGrid>
                <a:gridCol w="463550"/>
                <a:gridCol w="461963"/>
                <a:gridCol w="463550"/>
                <a:gridCol w="461962"/>
              </a:tblGrid>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MoA Group</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Aphids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Whiteflies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Hoppers</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3A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4A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4C</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4D</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7A</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7C</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9B</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9C</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15</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16</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140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21A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chemeClr val="tx1"/>
                          </a:solidFill>
                          <a:effectLst/>
                          <a:latin typeface="Arial" charset="0"/>
                        </a:rPr>
                        <a:t>22A</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chemeClr val="tx1"/>
                          </a:solidFill>
                          <a:effectLst/>
                          <a:latin typeface="Arial" charset="0"/>
                        </a:rPr>
                        <a:t>23</a:t>
                      </a:r>
                      <a:endParaRPr kumimoji="0" lang="en-US" sz="400" b="1" i="0" u="none" strike="noStrike" cap="none" normalizeH="0" baseline="0" dirty="0" smtClean="0">
                        <a:ln>
                          <a:noFill/>
                        </a:ln>
                        <a:solidFill>
                          <a:schemeClr val="tx1"/>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de-DE" sz="400" b="1" i="0" u="none" strike="noStrike" cap="none" normalizeH="0" baseline="0" dirty="0" smtClean="0">
                          <a:ln>
                            <a:noFill/>
                          </a:ln>
                          <a:solidFill>
                            <a:srgbClr val="48845F"/>
                          </a:solidFill>
                          <a:effectLst/>
                          <a:latin typeface="Arial" charset="0"/>
                        </a:rPr>
                        <a:t>X</a:t>
                      </a: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28</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r h="9018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chemeClr val="tx1"/>
                          </a:solidFill>
                          <a:effectLst/>
                          <a:latin typeface="Arial" charset="0"/>
                        </a:rPr>
                        <a:t>UN</a:t>
                      </a:r>
                    </a:p>
                  </a:txBody>
                  <a:tcPr marL="90000" marR="90000" marT="0" marB="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400" b="1" i="0" u="none" strike="noStrike" cap="none" normalizeH="0" baseline="0" dirty="0" smtClean="0">
                          <a:ln>
                            <a:noFill/>
                          </a:ln>
                          <a:solidFill>
                            <a:srgbClr val="48845F"/>
                          </a:solidFill>
                          <a:effectLst/>
                          <a:latin typeface="Arial" charset="0"/>
                        </a:rPr>
                        <a:t>X</a:t>
                      </a:r>
                    </a:p>
                  </a:txBody>
                  <a:tcPr marL="90000" marR="90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400" b="1" i="0" u="none" strike="noStrike" cap="none" normalizeH="0" baseline="0" dirty="0" smtClean="0">
                        <a:ln>
                          <a:noFill/>
                        </a:ln>
                        <a:solidFill>
                          <a:srgbClr val="48845F"/>
                        </a:solidFill>
                        <a:effectLst/>
                        <a:latin typeface="Arial" charset="0"/>
                      </a:endParaRPr>
                    </a:p>
                  </a:txBody>
                  <a:tcPr marL="90000" marR="90000" marT="0" marB="0" anchor="ctr" horzOverflow="overflow">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gradFill rotWithShape="1">
                      <a:gsLst>
                        <a:gs pos="0">
                          <a:schemeClr val="bg1"/>
                        </a:gs>
                        <a:gs pos="100000">
                          <a:srgbClr val="C5ECB2"/>
                        </a:gs>
                      </a:gsLst>
                      <a:path path="shape">
                        <a:fillToRect l="50000" t="50000" r="50000" b="50000"/>
                      </a:path>
                    </a:gradFill>
                  </a:tcPr>
                </a:tc>
              </a:tr>
            </a:tbl>
          </a:graphicData>
        </a:graphic>
      </p:graphicFrame>
      <p:pic>
        <p:nvPicPr>
          <p:cNvPr id="1144" name="Picture 55"/>
          <p:cNvPicPr>
            <a:picLocks noChangeAspect="1" noChangeArrowheads="1"/>
          </p:cNvPicPr>
          <p:nvPr/>
        </p:nvPicPr>
        <p:blipFill>
          <a:blip r:embed="rId8" cstate="print"/>
          <a:srcRect/>
          <a:stretch>
            <a:fillRect/>
          </a:stretch>
        </p:blipFill>
        <p:spPr bwMode="auto">
          <a:xfrm>
            <a:off x="8783003" y="4033838"/>
            <a:ext cx="498475" cy="334962"/>
          </a:xfrm>
          <a:prstGeom prst="rect">
            <a:avLst/>
          </a:prstGeom>
          <a:noFill/>
          <a:ln w="9525">
            <a:noFill/>
            <a:miter lim="800000"/>
            <a:headEnd/>
            <a:tailEnd/>
          </a:ln>
        </p:spPr>
      </p:pic>
      <p:sp>
        <p:nvSpPr>
          <p:cNvPr id="36" name="AutoShape 58"/>
          <p:cNvSpPr>
            <a:spLocks noChangeArrowheads="1"/>
          </p:cNvSpPr>
          <p:nvPr/>
        </p:nvSpPr>
        <p:spPr bwMode="auto">
          <a:xfrm>
            <a:off x="6934200" y="2872740"/>
            <a:ext cx="2781300" cy="438149"/>
          </a:xfrm>
          <a:prstGeom prst="roundRect">
            <a:avLst>
              <a:gd name="adj" fmla="val 22102"/>
            </a:avLst>
          </a:prstGeom>
          <a:solidFill>
            <a:schemeClr val="bg1"/>
          </a:solidFill>
          <a:ln w="635">
            <a:solidFill>
              <a:schemeClr val="tx1"/>
            </a:solidFill>
            <a:round/>
            <a:headEnd/>
            <a:tailEnd/>
          </a:ln>
        </p:spPr>
        <p:txBody>
          <a:bodyPr/>
          <a:lstStyle/>
          <a:p>
            <a:endParaRPr lang="en-US" sz="600" b="0" dirty="0">
              <a:solidFill>
                <a:srgbClr val="005400"/>
              </a:solidFill>
            </a:endParaRPr>
          </a:p>
        </p:txBody>
      </p:sp>
      <p:sp>
        <p:nvSpPr>
          <p:cNvPr id="35" name="TextBox 207"/>
          <p:cNvSpPr txBox="1">
            <a:spLocks noChangeArrowheads="1"/>
          </p:cNvSpPr>
          <p:nvPr/>
        </p:nvSpPr>
        <p:spPr bwMode="auto">
          <a:xfrm>
            <a:off x="6987540" y="2865643"/>
            <a:ext cx="2727961" cy="446276"/>
          </a:xfrm>
          <a:prstGeom prst="rect">
            <a:avLst/>
          </a:prstGeom>
          <a:noFill/>
          <a:ln w="9525">
            <a:noFill/>
            <a:miter lim="800000"/>
            <a:headEnd/>
            <a:tailEnd/>
          </a:ln>
        </p:spPr>
        <p:txBody>
          <a:bodyPr wrap="square">
            <a:spAutoFit/>
          </a:bodyPr>
          <a:lstStyle/>
          <a:p>
            <a:pPr algn="just"/>
            <a:r>
              <a:rPr lang="en-GB" sz="1100" dirty="0">
                <a:solidFill>
                  <a:srgbClr val="005400"/>
                </a:solidFill>
              </a:rPr>
              <a:t>Unknown</a:t>
            </a:r>
            <a:r>
              <a:rPr lang="en-GB" dirty="0">
                <a:solidFill>
                  <a:srgbClr val="005400"/>
                </a:solidFill>
              </a:rPr>
              <a:t> </a:t>
            </a:r>
            <a:r>
              <a:rPr lang="en-GB" sz="600" b="0" dirty="0">
                <a:solidFill>
                  <a:srgbClr val="005400"/>
                </a:solidFill>
              </a:rPr>
              <a:t>Several insecticides are known to affect less well-described target-sites or functions, or to act non-specifically on multiple </a:t>
            </a:r>
            <a:r>
              <a:rPr lang="en-GB" sz="600" b="0" dirty="0" smtClean="0">
                <a:solidFill>
                  <a:srgbClr val="005400"/>
                </a:solidFill>
              </a:rPr>
              <a:t>targets.    </a:t>
            </a:r>
            <a:r>
              <a:rPr lang="en-GB" sz="600" b="0" dirty="0" smtClean="0">
                <a:solidFill>
                  <a:srgbClr val="0000CC"/>
                </a:solidFill>
              </a:rPr>
              <a:t>Pyrifluquinazon</a:t>
            </a:r>
            <a:endParaRPr lang="en-GB" sz="600" b="0" dirty="0">
              <a:solidFill>
                <a:srgbClr val="0000CC"/>
              </a:solidFill>
            </a:endParaRPr>
          </a:p>
        </p:txBody>
      </p:sp>
      <p:sp>
        <p:nvSpPr>
          <p:cNvPr id="2" name="TextBox 1"/>
          <p:cNvSpPr txBox="1"/>
          <p:nvPr/>
        </p:nvSpPr>
        <p:spPr>
          <a:xfrm>
            <a:off x="6997700" y="3371850"/>
            <a:ext cx="2728400" cy="253916"/>
          </a:xfrm>
          <a:prstGeom prst="rect">
            <a:avLst/>
          </a:prstGeom>
          <a:noFill/>
        </p:spPr>
        <p:txBody>
          <a:bodyPr wrap="none" rtlCol="0">
            <a:spAutoFit/>
          </a:bodyPr>
          <a:lstStyle/>
          <a:p>
            <a:r>
              <a:rPr lang="en-GB" altLang="ko-KR" sz="1050" dirty="0">
                <a:solidFill>
                  <a:srgbClr val="005400"/>
                </a:solidFill>
                <a:ea typeface="Gulim" pitchFamily="34" charset="-127"/>
                <a:cs typeface="Times New Roman" pitchFamily="18" charset="0"/>
              </a:rPr>
              <a:t>What MoA works for which pest group</a:t>
            </a:r>
            <a:r>
              <a:rPr lang="en-GB" altLang="ko-KR" sz="1050" dirty="0" smtClean="0">
                <a:solidFill>
                  <a:srgbClr val="005400"/>
                </a:solidFill>
                <a:ea typeface="Gulim" pitchFamily="34" charset="-127"/>
                <a:cs typeface="Times New Roman" pitchFamily="18" charset="0"/>
              </a:rPr>
              <a:t>?</a:t>
            </a:r>
            <a:endParaRPr lang="en-GB" altLang="ko-KR" sz="1050" dirty="0">
              <a:solidFill>
                <a:srgbClr val="005400"/>
              </a:solidFill>
              <a:ea typeface="Gulim" pitchFamily="34" charset="-127"/>
              <a:cs typeface="Times New Roman" pitchFamily="18" charset="0"/>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7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7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4784</TotalTime>
  <Words>1165</Words>
  <Application>Microsoft Macintosh PowerPoint</Application>
  <PresentationFormat>A4 Paper (210x297 mm)</PresentationFormat>
  <Paragraphs>171</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1</vt:i4>
      </vt:variant>
    </vt:vector>
  </HeadingPairs>
  <TitlesOfParts>
    <vt:vector size="2" baseType="lpstr">
      <vt:lpstr>Default Design</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IRAC Lep MoA</dc:title>
  <dc:creator>Alan McCaffery</dc:creator>
  <cp:lastModifiedBy>Alan Porter</cp:lastModifiedBy>
  <cp:revision>190</cp:revision>
  <dcterms:created xsi:type="dcterms:W3CDTF">2007-01-08T13:10:41Z</dcterms:created>
  <dcterms:modified xsi:type="dcterms:W3CDTF">2014-04-15T11:25:49Z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_Steward">
    <vt:lpwstr>Sparks T u679016</vt:lpwstr>
  </property>
  <property fmtid="{D5CDD505-2E9C-101B-9397-08002B2CF9AE}" pid="3" name="Information_Classification">
    <vt:lpwstr>NONE</vt:lpwstr>
  </property>
  <property fmtid="{D5CDD505-2E9C-101B-9397-08002B2CF9AE}" pid="4" name="Record_Title_ID">
    <vt:lpwstr>72</vt:lpwstr>
  </property>
  <property fmtid="{D5CDD505-2E9C-101B-9397-08002B2CF9AE}" pid="5" name="Initial_Creation_Date">
    <vt:lpwstr>8/24/2009 6:33:53 AM</vt:lpwstr>
  </property>
  <property fmtid="{D5CDD505-2E9C-101B-9397-08002B2CF9AE}" pid="6" name="Retention_Period_Start_Date">
    <vt:lpwstr>8/24/2009</vt:lpwstr>
  </property>
  <property fmtid="{D5CDD505-2E9C-101B-9397-08002B2CF9AE}" pid="7" name="Last_Reviewed_Date">
    <vt:lpwstr/>
  </property>
  <property fmtid="{D5CDD505-2E9C-101B-9397-08002B2CF9AE}" pid="8" name="Retention_Review_Frequency">
    <vt:lpwstr/>
  </property>
</Properties>
</file>