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Lst>
  <p:notesMasterIdLst>
    <p:notesMasterId r:id="rId18"/>
  </p:notesMasterIdLst>
  <p:handoutMasterIdLst>
    <p:handoutMasterId r:id="rId19"/>
  </p:handoutMasterIdLst>
  <p:sldIdLst>
    <p:sldId id="256" r:id="rId3"/>
    <p:sldId id="316" r:id="rId4"/>
    <p:sldId id="320" r:id="rId5"/>
    <p:sldId id="333" r:id="rId6"/>
    <p:sldId id="332" r:id="rId7"/>
    <p:sldId id="322" r:id="rId8"/>
    <p:sldId id="325" r:id="rId9"/>
    <p:sldId id="323" r:id="rId10"/>
    <p:sldId id="324" r:id="rId11"/>
    <p:sldId id="334" r:id="rId12"/>
    <p:sldId id="328" r:id="rId13"/>
    <p:sldId id="327" r:id="rId14"/>
    <p:sldId id="335" r:id="rId15"/>
    <p:sldId id="330" r:id="rId16"/>
    <p:sldId id="33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C5E06"/>
    <a:srgbClr val="005300"/>
    <a:srgbClr val="4B4BFF"/>
    <a:srgbClr val="0000FF"/>
    <a:srgbClr val="4B4BF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8" autoAdjust="0"/>
    <p:restoredTop sz="94643" autoAdjust="0"/>
  </p:normalViewPr>
  <p:slideViewPr>
    <p:cSldViewPr snapToGrid="0" snapToObjects="1">
      <p:cViewPr>
        <p:scale>
          <a:sx n="125" d="100"/>
          <a:sy n="125" d="100"/>
        </p:scale>
        <p:origin x="-648" y="-1304"/>
      </p:cViewPr>
      <p:guideLst>
        <p:guide orient="horz" pos="2627"/>
        <p:guide pos="438"/>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CF8FDEB-E5AD-1E42-8DF7-35372CB7DD49}" type="datetimeFigureOut">
              <a:rPr lang="en-US" smtClean="0"/>
              <a:t>07/08/2013</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41914B-0D82-5E40-BA06-D4D39FAD57EE}" type="slidenum">
              <a:rPr lang="en-GB" smtClean="0"/>
              <a:t>‹#›</a:t>
            </a:fld>
            <a:endParaRPr lang="en-GB" dirty="0"/>
          </a:p>
        </p:txBody>
      </p:sp>
    </p:spTree>
    <p:extLst>
      <p:ext uri="{BB962C8B-B14F-4D97-AF65-F5344CB8AC3E}">
        <p14:creationId xmlns:p14="http://schemas.microsoft.com/office/powerpoint/2010/main" val="765847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12AD47-BABC-EE49-9AFB-86AFA5D606FE}" type="datetimeFigureOut">
              <a:rPr lang="en-US" smtClean="0"/>
              <a:t>07/08/2013</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29A988-86DF-D944-A18E-38964A6F0059}" type="slidenum">
              <a:rPr lang="en-GB" smtClean="0"/>
              <a:t>‹#›</a:t>
            </a:fld>
            <a:endParaRPr lang="en-GB" dirty="0"/>
          </a:p>
        </p:txBody>
      </p:sp>
    </p:spTree>
    <p:extLst>
      <p:ext uri="{BB962C8B-B14F-4D97-AF65-F5344CB8AC3E}">
        <p14:creationId xmlns:p14="http://schemas.microsoft.com/office/powerpoint/2010/main" val="4931892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992180"/>
          </a:xfrm>
          <a:prstGeom prst="rect">
            <a:avLst/>
          </a:prstGeom>
        </p:spPr>
        <p:txBody>
          <a:bodyPr/>
          <a:lstStyle>
            <a:lvl1pPr>
              <a:defRPr>
                <a:solidFill>
                  <a:srgbClr val="008000"/>
                </a:solidFill>
              </a:defRPr>
            </a:lvl1pPr>
          </a:lstStyle>
          <a:p>
            <a:r>
              <a:rPr lang="en-GB" dirty="0" smtClean="0"/>
              <a:t>Click to edit Master title style</a:t>
            </a:r>
            <a:endParaRPr lang="en-GB" dirty="0"/>
          </a:p>
        </p:txBody>
      </p:sp>
      <p:sp>
        <p:nvSpPr>
          <p:cNvPr id="3" name="Subtitle 2"/>
          <p:cNvSpPr>
            <a:spLocks noGrp="1"/>
          </p:cNvSpPr>
          <p:nvPr>
            <p:ph type="subTitle" idx="1"/>
          </p:nvPr>
        </p:nvSpPr>
        <p:spPr>
          <a:xfrm>
            <a:off x="1371600" y="3303745"/>
            <a:ext cx="6400800" cy="983769"/>
          </a:xfrm>
          <a:prstGeom prst="rect">
            <a:avLst/>
          </a:prstGeom>
        </p:spPr>
        <p:txBody>
          <a:bodyPr/>
          <a:lstStyle>
            <a:lvl1pPr marL="0" indent="0" algn="ctr">
              <a:buNone/>
              <a:defRPr>
                <a:solidFill>
                  <a:srgbClr val="008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Tree>
    <p:extLst>
      <p:ext uri="{BB962C8B-B14F-4D97-AF65-F5344CB8AC3E}">
        <p14:creationId xmlns:p14="http://schemas.microsoft.com/office/powerpoint/2010/main" val="2341951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solidFill>
                  <a:srgbClr val="008000"/>
                </a:solidFill>
              </a:defRPr>
            </a:lvl1pPr>
          </a:lstStyle>
          <a:p>
            <a:r>
              <a:rPr lang="en-GB" smtClean="0"/>
              <a:t>Click to edit Master title style</a:t>
            </a:r>
            <a:endParaRPr lang="en-GB"/>
          </a:p>
        </p:txBody>
      </p:sp>
      <p:sp>
        <p:nvSpPr>
          <p:cNvPr id="3" name="Picture Placeholder 2"/>
          <p:cNvSpPr>
            <a:spLocks noGrp="1"/>
          </p:cNvSpPr>
          <p:nvPr>
            <p:ph type="pic" idx="1"/>
          </p:nvPr>
        </p:nvSpPr>
        <p:spPr>
          <a:xfrm>
            <a:off x="1792288" y="1585571"/>
            <a:ext cx="5486400" cy="3142004"/>
          </a:xfrm>
          <a:prstGeom prst="rect">
            <a:avLst/>
          </a:prstGeom>
        </p:spPr>
        <p:txBody>
          <a:bodyPr/>
          <a:lstStyle>
            <a:lvl1pPr marL="0" indent="0">
              <a:buNone/>
              <a:defRPr sz="3200">
                <a:solidFill>
                  <a:srgbClr val="008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solidFill>
                  <a:srgbClr val="008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9" name="Footer Placeholder 4"/>
          <p:cNvSpPr>
            <a:spLocks noGrp="1"/>
          </p:cNvSpPr>
          <p:nvPr>
            <p:ph type="ftr" sz="quarter" idx="11"/>
          </p:nvPr>
        </p:nvSpPr>
        <p:spPr>
          <a:xfrm>
            <a:off x="317200" y="6524125"/>
            <a:ext cx="3502960" cy="365125"/>
          </a:xfrm>
          <a:prstGeom prst="rect">
            <a:avLst/>
          </a:prstGeom>
        </p:spPr>
        <p:txBody>
          <a:bodyPr/>
          <a:lstStyle>
            <a:lvl1pPr>
              <a:defRPr sz="1200"/>
            </a:lvl1pPr>
          </a:lstStyle>
          <a:p>
            <a:endParaRPr lang="en-GB" dirty="0"/>
          </a:p>
        </p:txBody>
      </p:sp>
    </p:spTree>
    <p:extLst>
      <p:ext uri="{BB962C8B-B14F-4D97-AF65-F5344CB8AC3E}">
        <p14:creationId xmlns:p14="http://schemas.microsoft.com/office/powerpoint/2010/main" val="1194884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814320" cy="365125"/>
          </a:xfrm>
          <a:prstGeom prst="rect">
            <a:avLst/>
          </a:prstGeom>
        </p:spPr>
        <p:txBody>
          <a:bodyPr/>
          <a:lstStyle/>
          <a:p>
            <a:fld id="{B1DCB4F0-E641-704E-975F-90ECD8B3DB1B}" type="datetime3">
              <a:rPr lang="en-GB" smtClean="0"/>
              <a:t>7 August 2013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5226DDF-C1BA-2943-AE8A-9D79F2449B96}" type="slidenum">
              <a:rPr lang="en-GB" smtClean="0"/>
              <a:t>‹#›</a:t>
            </a:fld>
            <a:endParaRPr lang="en-GB" dirty="0"/>
          </a:p>
        </p:txBody>
      </p:sp>
    </p:spTree>
    <p:extLst>
      <p:ext uri="{BB962C8B-B14F-4D97-AF65-F5344CB8AC3E}">
        <p14:creationId xmlns:p14="http://schemas.microsoft.com/office/powerpoint/2010/main" val="4144574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5" Type="http://schemas.openxmlformats.org/officeDocument/2006/relationships/image" Target="../media/image3.png"/><Relationship Id="rId6" Type="http://schemas.openxmlformats.org/officeDocument/2006/relationships/image" Target="../media/image4.jpeg"/><Relationship Id="rId7" Type="http://schemas.openxmlformats.org/officeDocument/2006/relationships/image" Target="../media/image5.jpeg"/><Relationship Id="rId8"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35200" y="318766"/>
            <a:ext cx="4984238" cy="1415489"/>
          </a:xfrm>
          <a:prstGeom prst="rect">
            <a:avLst/>
          </a:prstGeom>
        </p:spPr>
      </p:pic>
      <p:cxnSp>
        <p:nvCxnSpPr>
          <p:cNvPr id="8" name="Straight Connector 7"/>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508" y="8572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3631" y="46353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2" y="27678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12" y="658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4151" y="10367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532" y="83506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4346" y="12196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208" y="159741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3826" y="141066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826" y="179279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306" y="196894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508" y="17596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631" y="55377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12" y="36702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12" y="749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4151" y="11269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532" y="9253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4346" y="13098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208" y="168765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3826" y="15009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3826" y="188303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3306" y="20591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5" name="Straight Connector 8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6" name="Straight Connector 8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9" name="Straight Connector 8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0" name="Straight Connector 8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1" name="Straight Connector 9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2" name="Straight Connector 9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3" name="Straight Connector 9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4" name="Straight Connector 9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5" name="Straight Connector 9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6" name="Straight Connector 9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7" name="Straight Connector 9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8" name="Straight Connector 97"/>
          <p:cNvCxnSpPr/>
          <p:nvPr/>
        </p:nvCxnSpPr>
        <p:spPr>
          <a:xfrm>
            <a:off x="-508" y="12928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99" name="Straight Connector 98"/>
          <p:cNvCxnSpPr/>
          <p:nvPr/>
        </p:nvCxnSpPr>
        <p:spPr>
          <a:xfrm>
            <a:off x="3631" y="50709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a:off x="12" y="32035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1" name="Straight Connector 100"/>
          <p:cNvCxnSpPr/>
          <p:nvPr/>
        </p:nvCxnSpPr>
        <p:spPr>
          <a:xfrm>
            <a:off x="12" y="702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2" name="Straight Connector 101"/>
          <p:cNvCxnSpPr/>
          <p:nvPr/>
        </p:nvCxnSpPr>
        <p:spPr>
          <a:xfrm>
            <a:off x="4151" y="108029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3" name="Straight Connector 102"/>
          <p:cNvCxnSpPr/>
          <p:nvPr/>
        </p:nvCxnSpPr>
        <p:spPr>
          <a:xfrm>
            <a:off x="532" y="87862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a:off x="-4346" y="12631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5" name="Straight Connector 104"/>
          <p:cNvCxnSpPr/>
          <p:nvPr/>
        </p:nvCxnSpPr>
        <p:spPr>
          <a:xfrm>
            <a:off x="-208" y="164097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6" name="Straight Connector 105"/>
          <p:cNvCxnSpPr/>
          <p:nvPr/>
        </p:nvCxnSpPr>
        <p:spPr>
          <a:xfrm>
            <a:off x="-3826" y="1454231"/>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7" name="Straight Connector 106"/>
          <p:cNvCxnSpPr/>
          <p:nvPr/>
        </p:nvCxnSpPr>
        <p:spPr>
          <a:xfrm>
            <a:off x="-3826" y="183636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09" name="Straight Connector 108"/>
          <p:cNvCxnSpPr/>
          <p:nvPr/>
        </p:nvCxnSpPr>
        <p:spPr>
          <a:xfrm>
            <a:off x="-3306" y="201250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0" name="Straight Connector 109"/>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2" name="Straight Connector 111"/>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3" name="Straight Connector 112"/>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4" name="Straight Connector 113"/>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115" name="Straight Connector 114"/>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pic>
        <p:nvPicPr>
          <p:cNvPr id="116" name="Picture 11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92403" y="5105400"/>
            <a:ext cx="1022196" cy="952500"/>
          </a:xfrm>
          <a:prstGeom prst="rect">
            <a:avLst/>
          </a:prstGeom>
          <a:effectLst>
            <a:outerShdw blurRad="304800" dist="139700" dir="2700000" sx="102000" sy="102000" algn="tl" rotWithShape="0">
              <a:srgbClr val="000000">
                <a:alpha val="43000"/>
              </a:srgbClr>
            </a:outerShdw>
          </a:effectLst>
        </p:spPr>
      </p:pic>
      <p:pic>
        <p:nvPicPr>
          <p:cNvPr id="117" name="Picture 116"/>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498616" y="5130800"/>
            <a:ext cx="991084" cy="923511"/>
          </a:xfrm>
          <a:prstGeom prst="rect">
            <a:avLst/>
          </a:prstGeom>
          <a:effectLst>
            <a:outerShdw blurRad="304800" dist="139700" dir="2700000" sx="102000" sy="102000" algn="tl" rotWithShape="0">
              <a:srgbClr val="000000">
                <a:alpha val="43000"/>
              </a:srgbClr>
            </a:outerShdw>
          </a:effectLst>
        </p:spPr>
      </p:pic>
      <p:pic>
        <p:nvPicPr>
          <p:cNvPr id="118" name="Picture 112" descr="C:\Users\Alan\Desktop\lep photo.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868330" y="5116514"/>
            <a:ext cx="992469" cy="997863"/>
          </a:xfrm>
          <a:prstGeom prst="rect">
            <a:avLst/>
          </a:prstGeom>
          <a:effectLst>
            <a:outerShdw blurRad="304800" dist="139700" dir="2700000" sx="102000" sy="102000" algn="tl" rotWithShape="0">
              <a:srgbClr val="000000">
                <a:alpha val="43000"/>
              </a:srgbClr>
            </a:outerShdw>
          </a:effectLst>
        </p:spPr>
      </p:pic>
      <p:pic>
        <p:nvPicPr>
          <p:cNvPr id="119" name="Picture 118"/>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9073" y="5118101"/>
            <a:ext cx="962526" cy="950186"/>
          </a:xfrm>
          <a:prstGeom prst="rect">
            <a:avLst/>
          </a:prstGeom>
          <a:effectLst>
            <a:outerShdw blurRad="304800" dist="139700" dir="2700000" sx="102000" sy="102000" algn="tl" rotWithShape="0">
              <a:srgbClr val="000000">
                <a:alpha val="43000"/>
              </a:srgbClr>
            </a:outerShdw>
          </a:effectLst>
        </p:spPr>
      </p:pic>
      <p:grpSp>
        <p:nvGrpSpPr>
          <p:cNvPr id="120" name="Group 10"/>
          <p:cNvGrpSpPr>
            <a:grpSpLocks/>
          </p:cNvGrpSpPr>
          <p:nvPr/>
        </p:nvGrpSpPr>
        <p:grpSpPr bwMode="auto">
          <a:xfrm>
            <a:off x="673099" y="2047156"/>
            <a:ext cx="8121973" cy="2582863"/>
            <a:chOff x="143" y="1288"/>
            <a:chExt cx="5624" cy="1627"/>
          </a:xfrm>
        </p:grpSpPr>
        <p:sp>
          <p:nvSpPr>
            <p:cNvPr id="121" name="Rectangle 11"/>
            <p:cNvSpPr>
              <a:spLocks noChangeArrowheads="1"/>
            </p:cNvSpPr>
            <p:nvPr userDrawn="1"/>
          </p:nvSpPr>
          <p:spPr bwMode="auto">
            <a:xfrm>
              <a:off x="143" y="1288"/>
              <a:ext cx="5623" cy="1627"/>
            </a:xfrm>
            <a:prstGeom prst="rect">
              <a:avLst/>
            </a:prstGeom>
            <a:gradFill rotWithShape="1">
              <a:gsLst>
                <a:gs pos="0">
                  <a:srgbClr val="FFFFFF"/>
                </a:gs>
                <a:gs pos="50000">
                  <a:srgbClr val="EAFCD8"/>
                </a:gs>
                <a:gs pos="100000">
                  <a:srgbClr val="FFFFFF"/>
                </a:gs>
              </a:gsLst>
              <a:lin ang="0" scaled="1"/>
            </a:gradFill>
            <a:ln w="28575" algn="ctr">
              <a:noFill/>
              <a:miter lim="800000"/>
              <a:headEnd/>
              <a:tailEnd/>
            </a:ln>
            <a:effectLst/>
          </p:spPr>
          <p:txBody>
            <a:bodyPr wrap="none" anchor="ctr"/>
            <a:lstStyle/>
            <a:p>
              <a:pPr>
                <a:defRPr/>
              </a:pPr>
              <a:endParaRPr lang="de-CH" dirty="0">
                <a:latin typeface="Verdana" pitchFamily="34" charset="0"/>
                <a:ea typeface="+mn-ea"/>
                <a:cs typeface="+mn-cs"/>
              </a:endParaRPr>
            </a:p>
          </p:txBody>
        </p:sp>
        <p:sp>
          <p:nvSpPr>
            <p:cNvPr id="122" name="Line 12"/>
            <p:cNvSpPr>
              <a:spLocks noChangeShapeType="1"/>
            </p:cNvSpPr>
            <p:nvPr userDrawn="1"/>
          </p:nvSpPr>
          <p:spPr bwMode="auto">
            <a:xfrm>
              <a:off x="146" y="1290"/>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sp>
          <p:nvSpPr>
            <p:cNvPr id="123" name="Line 13"/>
            <p:cNvSpPr>
              <a:spLocks noChangeShapeType="1"/>
            </p:cNvSpPr>
            <p:nvPr userDrawn="1"/>
          </p:nvSpPr>
          <p:spPr bwMode="auto">
            <a:xfrm>
              <a:off x="144" y="2914"/>
              <a:ext cx="5621" cy="0"/>
            </a:xfrm>
            <a:prstGeom prst="line">
              <a:avLst/>
            </a:prstGeom>
            <a:noFill/>
            <a:ln w="6350">
              <a:solidFill>
                <a:srgbClr val="009900"/>
              </a:solidFill>
              <a:round/>
              <a:headEnd/>
              <a:tailEnd/>
            </a:ln>
            <a:effectLst/>
          </p:spPr>
          <p:txBody>
            <a:bodyPr wrap="none" anchor="ctr"/>
            <a:lstStyle/>
            <a:p>
              <a:pPr>
                <a:defRPr/>
              </a:pPr>
              <a:endParaRPr lang="de-CH" dirty="0">
                <a:latin typeface="Verdana" pitchFamily="34" charset="0"/>
                <a:ea typeface="+mn-ea"/>
                <a:cs typeface="+mn-cs"/>
              </a:endParaRPr>
            </a:p>
          </p:txBody>
        </p:sp>
      </p:grpSp>
      <p:pic>
        <p:nvPicPr>
          <p:cNvPr id="124" name="Picture 123"/>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829192" y="5092701"/>
            <a:ext cx="981308" cy="914400"/>
          </a:xfrm>
          <a:prstGeom prst="rect">
            <a:avLst/>
          </a:prstGeom>
          <a:effectLst>
            <a:outerShdw blurRad="304800" dist="139700" dir="2700000" sx="102000" sy="102000" algn="tl" rotWithShape="0">
              <a:srgbClr val="000000">
                <a:alpha val="43000"/>
              </a:srgbClr>
            </a:outerShdw>
          </a:effectLst>
        </p:spPr>
      </p:pic>
      <p:sp>
        <p:nvSpPr>
          <p:cNvPr id="125" name="TextBox 124"/>
          <p:cNvSpPr txBox="1"/>
          <p:nvPr/>
        </p:nvSpPr>
        <p:spPr>
          <a:xfrm>
            <a:off x="2120900" y="1676400"/>
            <a:ext cx="4894186" cy="400110"/>
          </a:xfrm>
          <a:prstGeom prst="rect">
            <a:avLst/>
          </a:prstGeom>
          <a:noFill/>
        </p:spPr>
        <p:txBody>
          <a:bodyPr wrap="none" rtlCol="0">
            <a:spAutoFit/>
          </a:bodyPr>
          <a:lstStyle/>
          <a:p>
            <a:r>
              <a:rPr lang="en-GB" sz="2000" b="1" spc="90" dirty="0" smtClean="0">
                <a:solidFill>
                  <a:srgbClr val="008000"/>
                </a:solidFill>
              </a:rPr>
              <a:t>Insecticide Resistance Action Committee</a:t>
            </a:r>
            <a:endParaRPr lang="en-GB" sz="2000" b="1" spc="90" dirty="0">
              <a:solidFill>
                <a:srgbClr val="008000"/>
              </a:solidFill>
            </a:endParaRPr>
          </a:p>
        </p:txBody>
      </p:sp>
      <p:sp>
        <p:nvSpPr>
          <p:cNvPr id="3" name="Slide Number Placeholder 2"/>
          <p:cNvSpPr>
            <a:spLocks noGrp="1"/>
          </p:cNvSpPr>
          <p:nvPr>
            <p:ph type="sldNum" sz="quarter" idx="4"/>
          </p:nvPr>
        </p:nvSpPr>
        <p:spPr>
          <a:xfrm>
            <a:off x="3860799" y="6483350"/>
            <a:ext cx="2133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5CB4A447-2462-7B48-A13D-38A44628AF21}" type="slidenum">
              <a:rPr lang="en-GB" smtClean="0"/>
              <a:pPr/>
              <a:t>‹#›</a:t>
            </a:fld>
            <a:endParaRPr lang="en-GB" dirty="0"/>
          </a:p>
        </p:txBody>
      </p:sp>
    </p:spTree>
    <p:extLst>
      <p:ext uri="{BB962C8B-B14F-4D97-AF65-F5344CB8AC3E}">
        <p14:creationId xmlns:p14="http://schemas.microsoft.com/office/powerpoint/2010/main" val="601637231"/>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p:nvCxnSpPr>
        <p:spPr>
          <a:xfrm>
            <a:off x="0" y="942909"/>
            <a:ext cx="9144000" cy="0"/>
          </a:xfrm>
          <a:prstGeom prst="line">
            <a:avLst/>
          </a:prstGeom>
          <a:ln w="44450">
            <a:solidFill>
              <a:srgbClr val="008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331" y="348240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7469" y="386021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3851" y="367346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3851" y="4055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989" y="44334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4371" y="423174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08" y="461628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3631" y="499409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2" y="48073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2" y="51894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4151" y="55672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32" y="53656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11008" y="57532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15146" y="613106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11528" y="594432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11528" y="632645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15666" y="67042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12047" y="650259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312" y="2170607"/>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169" y="235658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631" y="273438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p:nvCxnSpPr>
        <p:spPr>
          <a:xfrm>
            <a:off x="12" y="254764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12" y="292977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4151" y="330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a:off x="532" y="310591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a:off x="3331" y="357264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7469" y="395044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3851" y="376370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3851" y="4145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a:off x="7989" y="452364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a:off x="4371" y="432197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08" y="470652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a:off x="3631" y="508432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12" y="48975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12" y="52797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4151" y="56575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532" y="5455859"/>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11008" y="584349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15146" y="622130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11528" y="6034561"/>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1528" y="6416692"/>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15666" y="679450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12047" y="659283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a:off x="312" y="2260846"/>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7169" y="2446820"/>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a:off x="3631" y="282462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a:off x="12" y="2637884"/>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a:off x="12" y="3020015"/>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p:nvPr/>
        </p:nvCxnSpPr>
        <p:spPr>
          <a:xfrm>
            <a:off x="4151" y="3397823"/>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532" y="3196158"/>
            <a:ext cx="301834"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331" y="352596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7469" y="390377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3851" y="371702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3851" y="4099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7989" y="447696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a:off x="4371" y="427530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a:off x="-508" y="465984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p:nvPr/>
        </p:nvCxnSpPr>
        <p:spPr>
          <a:xfrm>
            <a:off x="3631" y="503765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p:nvPr/>
        </p:nvCxnSpPr>
        <p:spPr>
          <a:xfrm>
            <a:off x="12" y="48509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p:nvPr/>
        </p:nvCxnSpPr>
        <p:spPr>
          <a:xfrm>
            <a:off x="12" y="52330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4151" y="56108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532" y="5409183"/>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11008" y="579682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15146" y="617463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11528" y="5987885"/>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11528" y="6370016"/>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15666" y="674782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7" name="Straight Connector 76"/>
          <p:cNvCxnSpPr/>
          <p:nvPr/>
        </p:nvCxnSpPr>
        <p:spPr>
          <a:xfrm>
            <a:off x="12047" y="654616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8" name="Straight Connector 77"/>
          <p:cNvCxnSpPr/>
          <p:nvPr/>
        </p:nvCxnSpPr>
        <p:spPr>
          <a:xfrm>
            <a:off x="312" y="2214170"/>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p:nvPr/>
        </p:nvCxnSpPr>
        <p:spPr>
          <a:xfrm>
            <a:off x="7169" y="2400144"/>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0" name="Straight Connector 79"/>
          <p:cNvCxnSpPr/>
          <p:nvPr/>
        </p:nvCxnSpPr>
        <p:spPr>
          <a:xfrm>
            <a:off x="3631" y="277795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1" name="Straight Connector 80"/>
          <p:cNvCxnSpPr/>
          <p:nvPr/>
        </p:nvCxnSpPr>
        <p:spPr>
          <a:xfrm>
            <a:off x="12" y="2591208"/>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2" name="Straight Connector 81"/>
          <p:cNvCxnSpPr/>
          <p:nvPr/>
        </p:nvCxnSpPr>
        <p:spPr>
          <a:xfrm>
            <a:off x="12" y="2973339"/>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p:nvPr/>
        </p:nvCxnSpPr>
        <p:spPr>
          <a:xfrm>
            <a:off x="4151" y="3351147"/>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cxnSp>
        <p:nvCxnSpPr>
          <p:cNvPr id="84" name="Straight Connector 83"/>
          <p:cNvCxnSpPr/>
          <p:nvPr/>
        </p:nvCxnSpPr>
        <p:spPr>
          <a:xfrm>
            <a:off x="532" y="3149482"/>
            <a:ext cx="301834" cy="0"/>
          </a:xfrm>
          <a:prstGeom prst="line">
            <a:avLst/>
          </a:prstGeom>
          <a:ln w="6350">
            <a:solidFill>
              <a:srgbClr val="0AB443"/>
            </a:solidFill>
          </a:ln>
          <a:effectLst/>
        </p:spPr>
        <p:style>
          <a:lnRef idx="2">
            <a:schemeClr val="accent1"/>
          </a:lnRef>
          <a:fillRef idx="0">
            <a:schemeClr val="accent1"/>
          </a:fillRef>
          <a:effectRef idx="1">
            <a:schemeClr val="accent1"/>
          </a:effectRef>
          <a:fontRef idx="minor">
            <a:schemeClr val="tx1"/>
          </a:fontRef>
        </p:style>
      </p:cxnSp>
      <p:sp>
        <p:nvSpPr>
          <p:cNvPr id="86" name="Footer Placeholder 4"/>
          <p:cNvSpPr>
            <a:spLocks noGrp="1"/>
          </p:cNvSpPr>
          <p:nvPr>
            <p:ph type="ftr" sz="quarter" idx="3"/>
          </p:nvPr>
        </p:nvSpPr>
        <p:spPr>
          <a:xfrm>
            <a:off x="317200" y="6524125"/>
            <a:ext cx="3320080" cy="365125"/>
          </a:xfrm>
          <a:prstGeom prst="rect">
            <a:avLst/>
          </a:prstGeom>
        </p:spPr>
        <p:txBody>
          <a:bodyPr/>
          <a:lstStyle>
            <a:lvl1pPr>
              <a:defRPr sz="1200"/>
            </a:lvl1pPr>
          </a:lstStyle>
          <a:p>
            <a:endParaRPr lang="en-GB" dirty="0"/>
          </a:p>
        </p:txBody>
      </p:sp>
      <p:pic>
        <p:nvPicPr>
          <p:cNvPr id="88" name="Picture 8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449733" y="6625665"/>
            <a:ext cx="694267" cy="198362"/>
          </a:xfrm>
          <a:prstGeom prst="rect">
            <a:avLst/>
          </a:prstGeom>
        </p:spPr>
      </p:pic>
      <p:sp>
        <p:nvSpPr>
          <p:cNvPr id="2" name="Slide Number Placeholder 1"/>
          <p:cNvSpPr>
            <a:spLocks noGrp="1"/>
          </p:cNvSpPr>
          <p:nvPr>
            <p:ph type="sldNum" sz="quarter" idx="4"/>
          </p:nvPr>
        </p:nvSpPr>
        <p:spPr>
          <a:xfrm>
            <a:off x="4363571" y="6583349"/>
            <a:ext cx="416858" cy="269315"/>
          </a:xfrm>
          <a:prstGeom prst="rect">
            <a:avLst/>
          </a:prstGeom>
        </p:spPr>
        <p:txBody>
          <a:bodyPr vert="horz" lIns="91440" tIns="45720" rIns="91440" bIns="45720" rtlCol="0" anchor="ctr"/>
          <a:lstStyle>
            <a:lvl1pPr algn="ctr">
              <a:defRPr sz="1200">
                <a:solidFill>
                  <a:schemeClr val="tx1">
                    <a:tint val="75000"/>
                  </a:schemeClr>
                </a:solidFill>
              </a:defRPr>
            </a:lvl1pPr>
          </a:lstStyle>
          <a:p>
            <a:fld id="{2F7DFF8D-0569-7048-82CF-8BFAAF72FDEF}" type="slidenum">
              <a:rPr lang="en-GB" smtClean="0"/>
              <a:pPr/>
              <a:t>‹#›</a:t>
            </a:fld>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dirty="0" smtClean="0"/>
              <a:t>Click to edit Master text styles</a:t>
            </a:r>
          </a:p>
          <a:p>
            <a:pPr lvl="1"/>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marL="742950" marR="0" lvl="1" indent="-285750" algn="l" defTabSz="457200" rtl="0" eaLnBrk="1" fontAlgn="auto" latinLnBrk="0" hangingPunct="1">
              <a:lnSpc>
                <a:spcPct val="100000"/>
              </a:lnSpc>
              <a:spcBef>
                <a:spcPct val="20000"/>
              </a:spcBef>
              <a:spcAft>
                <a:spcPts val="0"/>
              </a:spcAft>
              <a:buClrTx/>
              <a:buSzTx/>
              <a:buFont typeface="Wingdings" charset="2"/>
              <a:buChar char="Ø"/>
              <a:tabLst/>
              <a:defRPr/>
            </a:pPr>
            <a:r>
              <a:rPr lang="en-GB" dirty="0" smtClean="0"/>
              <a:t>Second level</a:t>
            </a:r>
          </a:p>
          <a:p>
            <a:pPr lvl="1"/>
            <a:endParaRPr lang="en-GB" dirty="0" smtClean="0"/>
          </a:p>
        </p:txBody>
      </p:sp>
    </p:spTree>
    <p:extLst>
      <p:ext uri="{BB962C8B-B14F-4D97-AF65-F5344CB8AC3E}">
        <p14:creationId xmlns:p14="http://schemas.microsoft.com/office/powerpoint/2010/main" val="3524146952"/>
      </p:ext>
    </p:extLst>
  </p:cSld>
  <p:clrMap bg1="lt1" tx1="dk1" bg2="lt2" tx2="dk2" accent1="accent1" accent2="accent2" accent3="accent3" accent4="accent4" accent5="accent5" accent6="accent6" hlink="hlink" folHlink="folHlink"/>
  <p:sldLayoutIdLst>
    <p:sldLayoutId id="2147483659" r:id="rId1"/>
    <p:sldLayoutId id="2147483660" r:id="rId2"/>
  </p:sldLayoutIdLst>
  <p:hf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008000"/>
          </a:solidFill>
          <a:latin typeface="+mn-lt"/>
          <a:ea typeface="+mn-ea"/>
          <a:cs typeface="+mn-cs"/>
        </a:defRPr>
      </a:lvl1pPr>
      <a:lvl2pPr marL="742950" marR="0" indent="-285750" algn="l" defTabSz="457200" rtl="0" eaLnBrk="1" fontAlgn="auto" latinLnBrk="0" hangingPunct="1">
        <a:lnSpc>
          <a:spcPct val="100000"/>
        </a:lnSpc>
        <a:spcBef>
          <a:spcPct val="20000"/>
        </a:spcBef>
        <a:spcAft>
          <a:spcPts val="0"/>
        </a:spcAft>
        <a:buClrTx/>
        <a:buSzTx/>
        <a:buFont typeface="Wingdings" charset="2"/>
        <a:buChar char="Ø"/>
        <a:tabLst/>
        <a:defRPr sz="2000" kern="1200">
          <a:solidFill>
            <a:srgbClr val="4B4BFA"/>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100" y="2424226"/>
            <a:ext cx="8851900" cy="1436574"/>
          </a:xfrm>
        </p:spPr>
        <p:txBody>
          <a:bodyPr/>
          <a:lstStyle/>
          <a:p>
            <a:r>
              <a:rPr lang="en-GB" sz="4000" b="1" dirty="0">
                <a:latin typeface="Arial Rounded MT Bold"/>
                <a:cs typeface="Arial Rounded MT Bold"/>
              </a:rPr>
              <a:t>SMART GOALS </a:t>
            </a:r>
            <a:r>
              <a:rPr lang="en-GB" sz="4000" b="1" dirty="0" smtClean="0">
                <a:latin typeface="Arial Rounded MT Bold"/>
                <a:cs typeface="Arial Rounded MT Bold"/>
              </a:rPr>
              <a:t>&amp; OBJECTIVES</a:t>
            </a:r>
            <a:br>
              <a:rPr lang="en-GB" sz="4000" b="1" dirty="0" smtClean="0">
                <a:latin typeface="Arial Rounded MT Bold"/>
                <a:cs typeface="Arial Rounded MT Bold"/>
              </a:rPr>
            </a:br>
            <a:r>
              <a:rPr lang="en-GB" sz="4000" b="1" dirty="0" smtClean="0">
                <a:latin typeface="Arial Rounded MT Bold"/>
                <a:cs typeface="Arial Rounded MT Bold"/>
              </a:rPr>
              <a:t>2013 - 2014</a:t>
            </a:r>
            <a:r>
              <a:rPr lang="en-GB" sz="4000" b="1" dirty="0">
                <a:latin typeface="Arial Rounded MT Bold"/>
                <a:cs typeface="Arial Rounded MT Bold"/>
              </a:rPr>
              <a:t/>
            </a:r>
            <a:br>
              <a:rPr lang="en-GB" sz="4000" b="1" dirty="0">
                <a:latin typeface="Arial Rounded MT Bold"/>
                <a:cs typeface="Arial Rounded MT Bold"/>
              </a:rPr>
            </a:br>
            <a:endParaRPr lang="en-GB" sz="4000" dirty="0">
              <a:latin typeface="Arial Rounded MT Bold"/>
              <a:cs typeface="Arial Rounded MT Bold"/>
            </a:endParaRPr>
          </a:p>
        </p:txBody>
      </p:sp>
      <p:sp>
        <p:nvSpPr>
          <p:cNvPr id="5" name="TextBox 4"/>
          <p:cNvSpPr txBox="1"/>
          <p:nvPr/>
        </p:nvSpPr>
        <p:spPr>
          <a:xfrm>
            <a:off x="4561417" y="6582833"/>
            <a:ext cx="249663" cy="246221"/>
          </a:xfrm>
          <a:prstGeom prst="rect">
            <a:avLst/>
          </a:prstGeom>
          <a:noFill/>
        </p:spPr>
        <p:txBody>
          <a:bodyPr wrap="none" rtlCol="0">
            <a:spAutoFit/>
          </a:bodyPr>
          <a:lstStyle/>
          <a:p>
            <a:r>
              <a:rPr lang="en-GB" sz="1000" dirty="0" smtClean="0"/>
              <a:t>1</a:t>
            </a:r>
            <a:endParaRPr lang="en-GB" sz="1000" dirty="0"/>
          </a:p>
        </p:txBody>
      </p:sp>
    </p:spTree>
    <p:extLst>
      <p:ext uri="{BB962C8B-B14F-4D97-AF65-F5344CB8AC3E}">
        <p14:creationId xmlns:p14="http://schemas.microsoft.com/office/powerpoint/2010/main" val="424433950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10</a:t>
            </a:fld>
            <a:endParaRPr lang="en-GB" dirty="0"/>
          </a:p>
        </p:txBody>
      </p:sp>
      <p:sp>
        <p:nvSpPr>
          <p:cNvPr id="4" name="Title 1"/>
          <p:cNvSpPr txBox="1">
            <a:spLocks/>
          </p:cNvSpPr>
          <p:nvPr/>
        </p:nvSpPr>
        <p:spPr>
          <a:xfrm>
            <a:off x="685799" y="197930"/>
            <a:ext cx="7679267"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Public Health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graphicFrame>
        <p:nvGraphicFramePr>
          <p:cNvPr id="11" name="Table 10"/>
          <p:cNvGraphicFramePr>
            <a:graphicFrameLocks noGrp="1"/>
          </p:cNvGraphicFramePr>
          <p:nvPr>
            <p:extLst>
              <p:ext uri="{D42A27DB-BD31-4B8C-83A1-F6EECF244321}">
                <p14:modId xmlns:p14="http://schemas.microsoft.com/office/powerpoint/2010/main" val="2516810691"/>
              </p:ext>
            </p:extLst>
          </p:nvPr>
        </p:nvGraphicFramePr>
        <p:xfrm>
          <a:off x="101600" y="1126066"/>
          <a:ext cx="8953500" cy="4771072"/>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963411">
                <a:tc>
                  <a:txBody>
                    <a:bodyPr/>
                    <a:lstStyle/>
                    <a:p>
                      <a:pPr>
                        <a:spcAft>
                          <a:spcPts val="0"/>
                        </a:spcAft>
                      </a:pPr>
                      <a:r>
                        <a:rPr lang="en-GB" sz="1000">
                          <a:effectLst/>
                          <a:latin typeface="Calibri"/>
                          <a:ea typeface="Times New Roman"/>
                        </a:rPr>
                        <a:t>Identify potential, new or existing resistance issues. Set up Team Working Groups or Focal Points as necessary</a:t>
                      </a:r>
                      <a:endParaRPr lang="en-GB" sz="100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a:effectLst/>
                          <a:latin typeface="Calibri"/>
                          <a:ea typeface="Times New Roman"/>
                        </a:rPr>
                        <a:t>Monitor and report to the Executive on any potential, new or existing national, regional or global resistance issues that could require action by IRAC e.g. Vectors and Hygiene Pests. Research the issues and report to the Executive on a recommended plan of action including the extent of the problem and whether and how it should be best tackled. Set up appropriate PH Team WGs as deemed appropriate for the </a:t>
                      </a:r>
                      <a:r>
                        <a:rPr lang="en-GB" sz="1000" dirty="0" smtClean="0">
                          <a:effectLst/>
                          <a:latin typeface="Calibri"/>
                          <a:ea typeface="Times New Roman"/>
                        </a:rPr>
                        <a:t>2013/14 </a:t>
                      </a:r>
                      <a:r>
                        <a:rPr lang="en-GB" sz="1000" dirty="0">
                          <a:effectLst/>
                          <a:latin typeface="Calibri"/>
                          <a:ea typeface="Times New Roman"/>
                        </a:rPr>
                        <a:t>year.</a:t>
                      </a:r>
                      <a:endParaRPr lang="en-GB" sz="1000" dirty="0">
                        <a:effectLst/>
                        <a:latin typeface="Times New Roman"/>
                        <a:ea typeface="Times New Roman"/>
                      </a:endParaRPr>
                    </a:p>
                  </a:txBody>
                  <a:tcPr marL="68580" marR="68580" marT="0" marB="0"/>
                </a:tc>
                <a:tc>
                  <a:txBody>
                    <a:bodyPr/>
                    <a:lstStyle/>
                    <a:p>
                      <a:pPr algn="l">
                        <a:spcAft>
                          <a:spcPts val="0"/>
                        </a:spcAft>
                      </a:pPr>
                      <a:endParaRPr lang="en-GB" sz="1000" dirty="0">
                        <a:effectLst/>
                        <a:latin typeface="Calibri"/>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kern="1200" dirty="0" smtClean="0">
                          <a:effectLst/>
                          <a:latin typeface="Calibri"/>
                          <a:ea typeface="Times New Roman"/>
                        </a:rPr>
                        <a:t>On</a:t>
                      </a:r>
                      <a:r>
                        <a:rPr lang="en-GB" sz="1000" kern="1200" dirty="0">
                          <a:effectLst/>
                          <a:latin typeface="Calibri"/>
                          <a:ea typeface="Times New Roman"/>
                        </a:rPr>
                        <a:t>-going</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r>
              <a:tr h="1261533">
                <a:tc>
                  <a:txBody>
                    <a:bodyPr/>
                    <a:lstStyle/>
                    <a:p>
                      <a:pPr>
                        <a:spcAft>
                          <a:spcPts val="0"/>
                        </a:spcAft>
                      </a:pPr>
                      <a:r>
                        <a:rPr lang="en-GB" sz="1000">
                          <a:effectLst/>
                          <a:latin typeface="Calibri"/>
                          <a:ea typeface="Times New Roman"/>
                        </a:rPr>
                        <a:t>Provide expert input into IRM initiatives with identified partners, interact with groups working in the same field and participate/organise relevant meetings.</a:t>
                      </a:r>
                      <a:endParaRPr lang="en-GB" sz="100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a:effectLst/>
                          <a:latin typeface="Calibri"/>
                          <a:ea typeface="Times New Roman"/>
                        </a:rPr>
                        <a:t>Set up a schedule of IRAC PH Team conference calls, meetings for </a:t>
                      </a:r>
                      <a:r>
                        <a:rPr lang="en-GB" sz="1000" dirty="0" smtClean="0">
                          <a:effectLst/>
                          <a:latin typeface="Calibri"/>
                          <a:ea typeface="Times New Roman"/>
                        </a:rPr>
                        <a:t>2013/14. </a:t>
                      </a:r>
                      <a:r>
                        <a:rPr lang="en-GB" sz="1000" dirty="0">
                          <a:effectLst/>
                          <a:latin typeface="Calibri"/>
                          <a:ea typeface="Times New Roman"/>
                        </a:rPr>
                        <a:t>Identify and invite relevant experts and observers from groups interested in Public Health IRM e.g. vectors, hygiene pests (WHO, Gates Foundation, IVCC) to participate and ensure that IRAC as an expert group provided input into relevant IRM initiatives. </a:t>
                      </a:r>
                      <a:endParaRPr lang="en-GB" sz="1000" dirty="0" smtClean="0">
                        <a:effectLst/>
                        <a:latin typeface="Calibri"/>
                        <a:ea typeface="Times New Roman"/>
                      </a:endParaRPr>
                    </a:p>
                    <a:p>
                      <a:pPr marL="100800" marR="0" lvl="0" indent="-100800" algn="just" defTabSz="457200" rtl="0" eaLnBrk="1" fontAlgn="auto" latinLnBrk="0" hangingPunct="1">
                        <a:lnSpc>
                          <a:spcPct val="100000"/>
                        </a:lnSpc>
                        <a:spcBef>
                          <a:spcPts val="0"/>
                        </a:spcBef>
                        <a:spcAft>
                          <a:spcPts val="0"/>
                        </a:spcAft>
                        <a:buClrTx/>
                        <a:buSzTx/>
                        <a:buFont typeface="Symbol"/>
                        <a:buChar char=""/>
                        <a:tabLst>
                          <a:tab pos="160020" algn="l"/>
                          <a:tab pos="457200" algn="l"/>
                        </a:tabLst>
                        <a:defRPr/>
                      </a:pPr>
                      <a:r>
                        <a:rPr lang="en-GB" sz="1000" dirty="0" smtClean="0">
                          <a:effectLst/>
                          <a:latin typeface="+mn-lt"/>
                          <a:ea typeface="Times New Roman"/>
                        </a:rPr>
                        <a:t>Develop routes</a:t>
                      </a:r>
                      <a:r>
                        <a:rPr lang="en-GB" sz="1000" baseline="0" dirty="0" smtClean="0">
                          <a:effectLst/>
                          <a:latin typeface="+mn-lt"/>
                          <a:ea typeface="Times New Roman"/>
                        </a:rPr>
                        <a:t> of communication with third parties, to disseminate IRM information, e.g. LinkedIn group</a:t>
                      </a:r>
                      <a:endParaRPr lang="en-GB" sz="1000" dirty="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Coordinate </a:t>
                      </a:r>
                      <a:r>
                        <a:rPr lang="en-GB" sz="1000" dirty="0">
                          <a:effectLst/>
                          <a:latin typeface="Calibri"/>
                          <a:ea typeface="Times New Roman"/>
                        </a:rPr>
                        <a:t>activities more closely with CLI VCPT</a:t>
                      </a:r>
                      <a:endParaRPr lang="en-GB" sz="1000" dirty="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Support WHO, VCAG, etc., with IRM activities, in liaison with CLI VCPT as appropriate</a:t>
                      </a:r>
                      <a:endParaRPr lang="en-GB" sz="1000" dirty="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a:effectLst/>
                          <a:latin typeface="Calibri"/>
                          <a:ea typeface="Times New Roman"/>
                        </a:rPr>
                        <a:t>Organise workshop with third parties to update team on latest status of insecticide resistance in </a:t>
                      </a:r>
                      <a:r>
                        <a:rPr lang="en-GB" sz="1000" dirty="0" err="1">
                          <a:effectLst/>
                          <a:latin typeface="Calibri"/>
                          <a:ea typeface="Times New Roman"/>
                        </a:rPr>
                        <a:t>Anopheline</a:t>
                      </a:r>
                      <a:r>
                        <a:rPr lang="en-GB" sz="1000" dirty="0">
                          <a:effectLst/>
                          <a:latin typeface="Calibri"/>
                          <a:ea typeface="Times New Roman"/>
                        </a:rPr>
                        <a:t> vectors</a:t>
                      </a:r>
                      <a:endParaRPr lang="en-GB" sz="1000" dirty="0">
                        <a:effectLst/>
                        <a:latin typeface="Times New Roman"/>
                        <a:ea typeface="Times New Roman"/>
                      </a:endParaRPr>
                    </a:p>
                  </a:txBody>
                  <a:tcPr marL="68580" marR="68580" marT="0" marB="0"/>
                </a:tc>
                <a:tc>
                  <a:txBody>
                    <a:bodyPr/>
                    <a:lstStyle/>
                    <a:p>
                      <a:pPr algn="l">
                        <a:spcAft>
                          <a:spcPts val="0"/>
                        </a:spcAft>
                      </a:pPr>
                      <a:endParaRPr lang="en-GB" sz="1000" dirty="0">
                        <a:effectLst/>
                        <a:latin typeface="Calibri"/>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r>
                        <a:rPr lang="en-GB" sz="1000" dirty="0" smtClean="0">
                          <a:effectLst/>
                          <a:latin typeface="Calibri"/>
                          <a:ea typeface="Times New Roman"/>
                        </a:rPr>
                        <a:t> </a:t>
                      </a:r>
                      <a:r>
                        <a:rPr lang="en-GB" sz="1000" kern="1200" dirty="0">
                          <a:effectLst/>
                          <a:latin typeface="Calibri"/>
                          <a:ea typeface="Times New Roman"/>
                        </a:rPr>
                        <a:t>On-going</a:t>
                      </a:r>
                      <a:endParaRPr lang="en-GB" sz="1000" dirty="0">
                        <a:effectLst/>
                        <a:latin typeface="Times New Roman"/>
                        <a:ea typeface="Times New Roman"/>
                      </a:endParaRPr>
                    </a:p>
                    <a:p>
                      <a:pPr algn="l">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r>
              <a:tr h="999066">
                <a:tc>
                  <a:txBody>
                    <a:bodyPr/>
                    <a:lstStyle/>
                    <a:p>
                      <a:pPr>
                        <a:spcAft>
                          <a:spcPts val="0"/>
                        </a:spcAft>
                      </a:pPr>
                      <a:r>
                        <a:rPr lang="en-GB" sz="1000">
                          <a:effectLst/>
                          <a:latin typeface="Calibri"/>
                          <a:ea typeface="Times New Roman"/>
                        </a:rPr>
                        <a:t>Formulate the IRAC position on ongoing questions and issues as these arise</a:t>
                      </a:r>
                      <a:endParaRPr lang="en-GB" sz="100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Consider </a:t>
                      </a:r>
                      <a:r>
                        <a:rPr lang="en-GB" sz="1000" dirty="0">
                          <a:effectLst/>
                          <a:latin typeface="Calibri"/>
                          <a:ea typeface="Times New Roman"/>
                        </a:rPr>
                        <a:t>insecticide resistance risk assessment approach for VC interventions </a:t>
                      </a:r>
                      <a:endParaRPr lang="en-GB" sz="1000" dirty="0" smtClean="0">
                        <a:effectLst/>
                        <a:latin typeface="Calibri"/>
                        <a:ea typeface="Times New Roman"/>
                      </a:endParaRPr>
                    </a:p>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Formulate </a:t>
                      </a:r>
                      <a:r>
                        <a:rPr lang="en-GB" sz="1000" dirty="0">
                          <a:effectLst/>
                          <a:latin typeface="Calibri"/>
                          <a:ea typeface="Times New Roman"/>
                        </a:rPr>
                        <a:t>position on the use of </a:t>
                      </a:r>
                      <a:r>
                        <a:rPr lang="en-GB" sz="1000" dirty="0" smtClean="0">
                          <a:effectLst/>
                          <a:latin typeface="Calibri"/>
                          <a:ea typeface="Times New Roman"/>
                        </a:rPr>
                        <a:t>mixtures and synergists </a:t>
                      </a:r>
                      <a:r>
                        <a:rPr lang="en-GB" sz="1000" dirty="0">
                          <a:effectLst/>
                          <a:latin typeface="Calibri"/>
                          <a:ea typeface="Times New Roman"/>
                        </a:rPr>
                        <a:t>in VC</a:t>
                      </a:r>
                      <a:endParaRPr lang="en-GB" sz="1000" dirty="0">
                        <a:effectLst/>
                        <a:latin typeface="Times New Roman"/>
                        <a:ea typeface="Times New Roman"/>
                      </a:endParaRPr>
                    </a:p>
                    <a:p>
                      <a:pPr marL="100800" indent="-100800" algn="just">
                        <a:spcAft>
                          <a:spcPts val="0"/>
                        </a:spcAft>
                        <a:tabLst>
                          <a:tab pos="457200" algn="l"/>
                        </a:tabLs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algn="l">
                        <a:spcAft>
                          <a:spcPts val="0"/>
                        </a:spcAft>
                      </a:pPr>
                      <a:r>
                        <a:rPr lang="en-GB" sz="1000" dirty="0" smtClean="0">
                          <a:effectLst/>
                          <a:latin typeface="Calibri"/>
                          <a:ea typeface="Times New Roman"/>
                        </a:rPr>
                        <a:t>Q4 2013</a:t>
                      </a:r>
                      <a:endParaRPr lang="en-GB" sz="1000" dirty="0">
                        <a:effectLst/>
                        <a:latin typeface="Times New Roman"/>
                        <a:ea typeface="Times New Roman"/>
                      </a:endParaRPr>
                    </a:p>
                    <a:p>
                      <a:pPr algn="l">
                        <a:spcAft>
                          <a:spcPts val="0"/>
                        </a:spcAft>
                      </a:pPr>
                      <a:r>
                        <a:rPr lang="en-GB" sz="1000" dirty="0">
                          <a:effectLst/>
                          <a:latin typeface="Calibri"/>
                          <a:ea typeface="Times New Roman"/>
                        </a:rPr>
                        <a:t>Q3 </a:t>
                      </a:r>
                      <a:r>
                        <a:rPr lang="en-GB" sz="1000" dirty="0" smtClean="0">
                          <a:effectLst/>
                          <a:latin typeface="Calibri"/>
                          <a:ea typeface="Times New Roman"/>
                        </a:rPr>
                        <a:t>2013</a:t>
                      </a:r>
                      <a:endParaRPr lang="en-GB" sz="1000" dirty="0">
                        <a:effectLst/>
                        <a:latin typeface="Times New Roman"/>
                        <a:ea typeface="Times New Roman"/>
                      </a:endParaRPr>
                    </a:p>
                  </a:txBody>
                  <a:tcPr marL="68580" marR="68580" marT="0" marB="0"/>
                </a:tc>
              </a:tr>
              <a:tr h="1240472">
                <a:tc>
                  <a:txBody>
                    <a:bodyPr/>
                    <a:lstStyle/>
                    <a:p>
                      <a:pPr>
                        <a:spcAft>
                          <a:spcPts val="0"/>
                        </a:spcAft>
                      </a:pPr>
                      <a:r>
                        <a:rPr lang="en-GB" sz="1000">
                          <a:effectLst/>
                          <a:latin typeface="Calibri"/>
                          <a:ea typeface="Times New Roman"/>
                        </a:rPr>
                        <a:t>Preparation of Public Health communication material </a:t>
                      </a:r>
                      <a:endParaRPr lang="en-GB" sz="1000">
                        <a:effectLst/>
                        <a:latin typeface="Times New Roman"/>
                        <a:ea typeface="Times New Roman"/>
                      </a:endParaRPr>
                    </a:p>
                    <a:p>
                      <a:pPr>
                        <a:spcAft>
                          <a:spcPts val="0"/>
                        </a:spcAft>
                      </a:pPr>
                      <a:r>
                        <a:rPr lang="en-GB" sz="1000">
                          <a:effectLst/>
                          <a:latin typeface="Calibri"/>
                          <a:ea typeface="Times New Roman"/>
                        </a:rPr>
                        <a:t> </a:t>
                      </a:r>
                      <a:endParaRPr lang="en-GB" sz="1000">
                        <a:effectLst/>
                        <a:latin typeface="Times New Roman"/>
                        <a:ea typeface="Times New Roman"/>
                      </a:endParaRPr>
                    </a:p>
                  </a:txBody>
                  <a:tcPr marL="68580" marR="68580" marT="0" marB="0"/>
                </a:tc>
                <a:tc>
                  <a:txBody>
                    <a:bodyPr/>
                    <a:lstStyle/>
                    <a:p>
                      <a:pPr marL="100800" lvl="0" indent="-100800" algn="just">
                        <a:spcAft>
                          <a:spcPts val="0"/>
                        </a:spcAft>
                        <a:buFont typeface="Symbol"/>
                        <a:buChar char=""/>
                        <a:tabLst>
                          <a:tab pos="160020" algn="l"/>
                          <a:tab pos="457200" algn="l"/>
                        </a:tabLst>
                      </a:pPr>
                      <a:r>
                        <a:rPr lang="en-GB" sz="1000" dirty="0">
                          <a:effectLst/>
                          <a:latin typeface="Calibri"/>
                          <a:ea typeface="Times New Roman"/>
                        </a:rPr>
                        <a:t>Update posters, with particular emphasis on hygiene </a:t>
                      </a:r>
                      <a:r>
                        <a:rPr lang="en-GB" sz="1000" dirty="0" smtClean="0">
                          <a:effectLst/>
                          <a:latin typeface="Calibri"/>
                          <a:ea typeface="Times New Roman"/>
                        </a:rPr>
                        <a:t>pests and </a:t>
                      </a:r>
                      <a:r>
                        <a:rPr lang="en-GB" sz="1000" dirty="0" err="1" smtClean="0">
                          <a:effectLst/>
                          <a:latin typeface="Calibri"/>
                          <a:ea typeface="Times New Roman"/>
                        </a:rPr>
                        <a:t>larvicides</a:t>
                      </a:r>
                      <a:endParaRPr lang="en-GB" sz="1000" dirty="0">
                        <a:effectLst/>
                        <a:latin typeface="Times New Roman"/>
                        <a:ea typeface="Times New Roman"/>
                      </a:endParaRPr>
                    </a:p>
                    <a:p>
                      <a:pPr marL="100800" lvl="0" indent="-100800" algn="just">
                        <a:spcAft>
                          <a:spcPts val="0"/>
                        </a:spcAft>
                        <a:buFont typeface="Symbol"/>
                        <a:buChar char=""/>
                        <a:tabLst>
                          <a:tab pos="160020" algn="l"/>
                          <a:tab pos="457200" algn="l"/>
                        </a:tabLst>
                      </a:pPr>
                      <a:r>
                        <a:rPr lang="en-GB" sz="1000" dirty="0">
                          <a:effectLst/>
                          <a:latin typeface="Calibri"/>
                          <a:ea typeface="Times New Roman"/>
                        </a:rPr>
                        <a:t>Production of educational presentations, based on VM, that can be used by third </a:t>
                      </a:r>
                      <a:r>
                        <a:rPr lang="en-GB" sz="1000" dirty="0" smtClean="0">
                          <a:effectLst/>
                          <a:latin typeface="Calibri"/>
                          <a:ea typeface="Times New Roman"/>
                        </a:rPr>
                        <a:t>parties</a:t>
                      </a:r>
                    </a:p>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Develop training modules that can be used for continual education credits in PPM industry</a:t>
                      </a:r>
                    </a:p>
                    <a:p>
                      <a:pPr marL="100800" lvl="0" indent="-100800" algn="just">
                        <a:spcAft>
                          <a:spcPts val="0"/>
                        </a:spcAft>
                        <a:buFont typeface="Symbol"/>
                        <a:buChar char=""/>
                        <a:tabLst>
                          <a:tab pos="160020" algn="l"/>
                          <a:tab pos="457200" algn="l"/>
                        </a:tabLst>
                      </a:pPr>
                      <a:r>
                        <a:rPr lang="en-GB" sz="1000" dirty="0" smtClean="0">
                          <a:effectLst/>
                          <a:latin typeface="Calibri"/>
                          <a:ea typeface="Times New Roman"/>
                        </a:rPr>
                        <a:t>Produce</a:t>
                      </a:r>
                      <a:r>
                        <a:rPr lang="en-GB" sz="1000" baseline="0" dirty="0" smtClean="0">
                          <a:effectLst/>
                          <a:latin typeface="Calibri"/>
                          <a:ea typeface="Times New Roman"/>
                        </a:rPr>
                        <a:t> articles on IRM for trade journals, etc.</a:t>
                      </a:r>
                      <a:endParaRPr lang="en-GB" sz="1000" dirty="0">
                        <a:effectLst/>
                        <a:latin typeface="Times New Roman"/>
                        <a:ea typeface="Times New Roman"/>
                      </a:endParaRPr>
                    </a:p>
                    <a:p>
                      <a:pPr marL="100800" indent="-100800">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algn="l">
                        <a:spcAft>
                          <a:spcPts val="0"/>
                        </a:spcAft>
                      </a:pPr>
                      <a:r>
                        <a:rPr lang="en-GB" sz="1000" dirty="0">
                          <a:effectLst/>
                          <a:latin typeface="Calibri"/>
                          <a:ea typeface="Times New Roman"/>
                        </a:rPr>
                        <a:t>Q3 </a:t>
                      </a:r>
                      <a:r>
                        <a:rPr lang="en-GB" sz="1000" dirty="0" smtClean="0">
                          <a:effectLst/>
                          <a:latin typeface="Calibri"/>
                          <a:ea typeface="Times New Roman"/>
                        </a:rPr>
                        <a:t>2013</a:t>
                      </a:r>
                      <a:endParaRPr lang="en-GB" sz="1000" dirty="0">
                        <a:effectLst/>
                        <a:latin typeface="Times New Roman"/>
                        <a:ea typeface="Times New Roman"/>
                      </a:endParaRPr>
                    </a:p>
                    <a:p>
                      <a:pPr algn="l">
                        <a:spcAft>
                          <a:spcPts val="0"/>
                        </a:spcAft>
                      </a:pPr>
                      <a:r>
                        <a:rPr lang="en-GB" sz="1000" dirty="0">
                          <a:effectLst/>
                          <a:latin typeface="Calibri"/>
                          <a:ea typeface="Times New Roman"/>
                        </a:rPr>
                        <a:t>Q4 </a:t>
                      </a:r>
                      <a:r>
                        <a:rPr lang="en-GB" sz="1000" dirty="0" smtClean="0">
                          <a:effectLst/>
                          <a:latin typeface="Calibri"/>
                          <a:ea typeface="Times New Roman"/>
                        </a:rPr>
                        <a:t>2013</a:t>
                      </a:r>
                      <a:endParaRPr lang="en-GB" sz="1000" dirty="0">
                        <a:effectLst/>
                        <a:latin typeface="Times New Roman"/>
                        <a:ea typeface="Times New Roman"/>
                      </a:endParaRPr>
                    </a:p>
                    <a:p>
                      <a:pPr algn="l">
                        <a:spcAft>
                          <a:spcPts val="0"/>
                        </a:spcAft>
                      </a:pPr>
                      <a:r>
                        <a:rPr lang="en-GB" sz="1000" dirty="0" smtClean="0">
                          <a:effectLst/>
                          <a:latin typeface="Calibri"/>
                          <a:ea typeface="Times New Roman"/>
                        </a:rPr>
                        <a:t>Q4 2013</a:t>
                      </a:r>
                      <a:endParaRPr lang="en-GB" sz="1000" dirty="0">
                        <a:effectLst/>
                        <a:latin typeface="Times New Roman"/>
                        <a:ea typeface="Times New Roman"/>
                      </a:endParaRPr>
                    </a:p>
                    <a:p>
                      <a:pPr algn="l">
                        <a:spcAft>
                          <a:spcPts val="0"/>
                        </a:spcAft>
                      </a:pPr>
                      <a:r>
                        <a:rPr lang="en-GB" sz="1000" dirty="0" smtClean="0">
                          <a:effectLst/>
                          <a:latin typeface="Calibri"/>
                          <a:ea typeface="Times New Roman"/>
                        </a:rPr>
                        <a:t>Q3 2013</a:t>
                      </a:r>
                      <a:endParaRPr lang="en-GB" sz="1000" dirty="0">
                        <a:effectLst/>
                        <a:latin typeface="Times New Roman"/>
                        <a:ea typeface="Times New Roman"/>
                      </a:endParaRPr>
                    </a:p>
                  </a:txBody>
                  <a:tcPr marL="68580" marR="68580" marT="0" marB="0"/>
                </a:tc>
              </a:tr>
            </a:tbl>
          </a:graphicData>
        </a:graphic>
      </p:graphicFrame>
      <p:sp>
        <p:nvSpPr>
          <p:cNvPr id="13" name="Date Placeholder 9"/>
          <p:cNvSpPr>
            <a:spLocks noGrp="1"/>
          </p:cNvSpPr>
          <p:nvPr>
            <p:ph type="dt" sz="half" idx="10"/>
          </p:nvPr>
        </p:nvSpPr>
        <p:spPr>
          <a:xfrm>
            <a:off x="279392" y="6601893"/>
            <a:ext cx="1397008" cy="2634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33625408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11</a:t>
            </a:fld>
            <a:endParaRPr lang="en-GB" dirty="0"/>
          </a:p>
        </p:txBody>
      </p:sp>
      <p:sp>
        <p:nvSpPr>
          <p:cNvPr id="4" name="Title 1"/>
          <p:cNvSpPr txBox="1">
            <a:spLocks/>
          </p:cNvSpPr>
          <p:nvPr/>
        </p:nvSpPr>
        <p:spPr>
          <a:xfrm>
            <a:off x="427566" y="197930"/>
            <a:ext cx="8233833"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Crop Biotechnology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Date Placeholder 9"/>
          <p:cNvSpPr>
            <a:spLocks noGrp="1"/>
          </p:cNvSpPr>
          <p:nvPr>
            <p:ph type="dt" sz="half" idx="10"/>
          </p:nvPr>
        </p:nvSpPr>
        <p:spPr>
          <a:xfrm>
            <a:off x="279392" y="6601893"/>
            <a:ext cx="1569728" cy="263471"/>
          </a:xfrm>
        </p:spPr>
        <p:txBody>
          <a:bodyPr/>
          <a:lstStyle/>
          <a:p>
            <a:fld id="{35C4D792-F842-5B48-949E-6F320FF6DEA0}" type="datetime3">
              <a:rPr lang="en-GB" sz="1000" smtClean="0"/>
              <a:t>7 August 2013</a:t>
            </a:fld>
            <a:endParaRPr lang="en-GB" sz="1000" dirty="0"/>
          </a:p>
        </p:txBody>
      </p:sp>
      <p:graphicFrame>
        <p:nvGraphicFramePr>
          <p:cNvPr id="8" name="Table 7"/>
          <p:cNvGraphicFramePr>
            <a:graphicFrameLocks noGrp="1"/>
          </p:cNvGraphicFramePr>
          <p:nvPr>
            <p:extLst>
              <p:ext uri="{D42A27DB-BD31-4B8C-83A1-F6EECF244321}">
                <p14:modId xmlns:p14="http://schemas.microsoft.com/office/powerpoint/2010/main" val="1521690963"/>
              </p:ext>
            </p:extLst>
          </p:nvPr>
        </p:nvGraphicFramePr>
        <p:xfrm>
          <a:off x="101600" y="1094635"/>
          <a:ext cx="8953500" cy="4401924"/>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963411">
                <a:tc>
                  <a:txBody>
                    <a:bodyPr/>
                    <a:lstStyle/>
                    <a:p>
                      <a:pPr>
                        <a:lnSpc>
                          <a:spcPct val="90000"/>
                        </a:lnSpc>
                        <a:spcAft>
                          <a:spcPts val="0"/>
                        </a:spcAft>
                      </a:pPr>
                      <a:r>
                        <a:rPr lang="en-GB" sz="1000" dirty="0">
                          <a:effectLst/>
                          <a:latin typeface="Calibri"/>
                          <a:ea typeface="Times New Roman"/>
                        </a:rPr>
                        <a:t>Promote practical approaches to resistance management for Bt crops</a:t>
                      </a:r>
                      <a:endParaRPr lang="en-GB" sz="1000" dirty="0">
                        <a:effectLst/>
                        <a:latin typeface="Times New Roman"/>
                        <a:ea typeface="Times New Roman"/>
                      </a:endParaRPr>
                    </a:p>
                    <a:p>
                      <a:pPr>
                        <a:lnSpc>
                          <a:spcPct val="90000"/>
                        </a:lnSpc>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Develop IRM recommendations for small-holder biotech crop growers</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Develop technical position on fit of seed blends for refuge </a:t>
                      </a:r>
                      <a:r>
                        <a:rPr lang="en-GB" sz="1100" dirty="0" smtClean="0">
                          <a:effectLst/>
                          <a:latin typeface="Calibri"/>
                          <a:ea typeface="Times New Roman"/>
                        </a:rPr>
                        <a:t>deployment</a:t>
                      </a:r>
                    </a:p>
                    <a:p>
                      <a:pPr marL="100800" lvl="0" indent="-100800" algn="just">
                        <a:lnSpc>
                          <a:spcPct val="90000"/>
                        </a:lnSpc>
                        <a:spcAft>
                          <a:spcPts val="0"/>
                        </a:spcAft>
                        <a:buFont typeface="Symbol"/>
                        <a:buChar char=""/>
                        <a:tabLst>
                          <a:tab pos="160020" algn="l"/>
                          <a:tab pos="457200" algn="l"/>
                        </a:tabLst>
                      </a:pPr>
                      <a:r>
                        <a:rPr lang="en-GB" sz="1100" dirty="0" smtClean="0">
                          <a:effectLst/>
                          <a:latin typeface="Calibri"/>
                          <a:ea typeface="Times New Roman"/>
                        </a:rPr>
                        <a:t>Develop position paper on principles of resistance monitoring </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smtClean="0">
                          <a:effectLst/>
                          <a:latin typeface="Calibri"/>
                          <a:ea typeface="Times New Roman"/>
                        </a:rPr>
                        <a:t>Develop training </a:t>
                      </a:r>
                      <a:r>
                        <a:rPr lang="en-GB" sz="1100" dirty="0">
                          <a:effectLst/>
                          <a:latin typeface="Calibri"/>
                          <a:ea typeface="Times New Roman"/>
                        </a:rPr>
                        <a:t>module on proper use of monitoring programs and </a:t>
                      </a:r>
                      <a:r>
                        <a:rPr lang="en-GB" sz="1100" dirty="0" smtClean="0">
                          <a:effectLst/>
                          <a:latin typeface="Calibri"/>
                          <a:ea typeface="Times New Roman"/>
                        </a:rPr>
                        <a:t>data</a:t>
                      </a:r>
                    </a:p>
                    <a:p>
                      <a:pPr marL="100800" lvl="0" indent="-100800" algn="just">
                        <a:lnSpc>
                          <a:spcPct val="90000"/>
                        </a:lnSpc>
                        <a:spcAft>
                          <a:spcPts val="0"/>
                        </a:spcAft>
                        <a:buFont typeface="Symbol"/>
                        <a:buChar char=""/>
                        <a:tabLst>
                          <a:tab pos="160020" algn="l"/>
                          <a:tab pos="457200" algn="l"/>
                        </a:tabLst>
                      </a:pPr>
                      <a:r>
                        <a:rPr lang="en-GB" sz="1100" dirty="0" smtClean="0">
                          <a:effectLst/>
                          <a:latin typeface="Calibri"/>
                          <a:ea typeface="Times New Roman"/>
                        </a:rPr>
                        <a:t>Develop position on</a:t>
                      </a:r>
                      <a:r>
                        <a:rPr lang="en-GB" sz="1100" baseline="0" dirty="0" smtClean="0">
                          <a:effectLst/>
                          <a:latin typeface="Calibri"/>
                          <a:ea typeface="Times New Roman"/>
                        </a:rPr>
                        <a:t> use of insecticides with traits</a:t>
                      </a:r>
                      <a:endParaRPr lang="en-GB" sz="1200" dirty="0">
                        <a:effectLst/>
                        <a:latin typeface="Times New Roman"/>
                        <a:ea typeface="Times New Roman"/>
                      </a:endParaRPr>
                    </a:p>
                    <a:p>
                      <a:pPr marL="100800" indent="-100800" algn="just">
                        <a:lnSpc>
                          <a:spcPct val="90000"/>
                        </a:lnSpc>
                        <a:spcAft>
                          <a:spcPts val="0"/>
                        </a:spcAft>
                      </a:pPr>
                      <a:r>
                        <a:rPr lang="en-GB" sz="1200" dirty="0">
                          <a:effectLst/>
                          <a:latin typeface="Calibri"/>
                          <a:ea typeface="Times New Roman"/>
                        </a:rPr>
                        <a:t> </a:t>
                      </a:r>
                      <a:endParaRPr lang="en-GB" sz="1200" dirty="0">
                        <a:effectLst/>
                        <a:latin typeface="Times New Roman"/>
                        <a:ea typeface="Times New Roman"/>
                      </a:endParaRPr>
                    </a:p>
                  </a:txBody>
                  <a:tcPr marL="68580" marR="68580" marT="0" marB="0"/>
                </a:tc>
                <a:tc>
                  <a:txBody>
                    <a:bodyPr/>
                    <a:lstStyle/>
                    <a:p>
                      <a:pPr>
                        <a:lnSpc>
                          <a:spcPct val="90000"/>
                        </a:lnSpc>
                        <a:spcAft>
                          <a:spcPts val="0"/>
                        </a:spcAft>
                        <a:tabLst>
                          <a:tab pos="914400" algn="l"/>
                        </a:tabLst>
                      </a:pPr>
                      <a:r>
                        <a:rPr lang="en-GB" sz="1100" dirty="0">
                          <a:effectLst/>
                          <a:latin typeface="Calibri"/>
                          <a:ea typeface="Times New Roman"/>
                        </a:rPr>
                        <a:t>Q3 </a:t>
                      </a:r>
                      <a:r>
                        <a:rPr lang="en-GB" sz="1100" dirty="0" smtClean="0">
                          <a:effectLst/>
                          <a:latin typeface="Calibri"/>
                          <a:ea typeface="Times New Roman"/>
                        </a:rPr>
                        <a:t>2013</a:t>
                      </a:r>
                      <a:endParaRPr lang="en-GB" sz="1200" dirty="0">
                        <a:effectLst/>
                        <a:latin typeface="Times New Roman"/>
                        <a:ea typeface="Times New Roman"/>
                      </a:endParaRPr>
                    </a:p>
                    <a:p>
                      <a:pPr>
                        <a:lnSpc>
                          <a:spcPct val="90000"/>
                        </a:lnSpc>
                        <a:spcAft>
                          <a:spcPts val="0"/>
                        </a:spcAft>
                        <a:tabLst>
                          <a:tab pos="914400" algn="l"/>
                        </a:tabLst>
                      </a:pPr>
                      <a:r>
                        <a:rPr lang="en-GB" sz="1100" dirty="0">
                          <a:effectLst/>
                          <a:latin typeface="Calibri"/>
                          <a:ea typeface="Times New Roman"/>
                        </a:rPr>
                        <a:t>Q2 </a:t>
                      </a:r>
                      <a:r>
                        <a:rPr lang="en-GB" sz="1100" dirty="0" smtClean="0">
                          <a:effectLst/>
                          <a:latin typeface="Calibri"/>
                          <a:ea typeface="Times New Roman"/>
                        </a:rPr>
                        <a:t>2013</a:t>
                      </a:r>
                      <a:endParaRPr lang="en-GB" sz="1200" dirty="0">
                        <a:effectLst/>
                        <a:latin typeface="Times New Roman"/>
                        <a:ea typeface="Times New Roman"/>
                      </a:endParaRPr>
                    </a:p>
                    <a:p>
                      <a:pPr>
                        <a:lnSpc>
                          <a:spcPct val="90000"/>
                        </a:lnSpc>
                        <a:spcAft>
                          <a:spcPts val="0"/>
                        </a:spcAft>
                        <a:tabLst>
                          <a:tab pos="914400" algn="l"/>
                        </a:tabLst>
                      </a:pPr>
                      <a:r>
                        <a:rPr lang="en-GB" sz="1200" dirty="0">
                          <a:effectLst/>
                          <a:latin typeface="Calibri"/>
                          <a:ea typeface="Times New Roman"/>
                        </a:rPr>
                        <a:t> </a:t>
                      </a:r>
                      <a:r>
                        <a:rPr lang="en-GB" sz="1100" dirty="0" smtClean="0">
                          <a:effectLst/>
                          <a:latin typeface="Calibri"/>
                          <a:ea typeface="Times New Roman"/>
                        </a:rPr>
                        <a:t>Q3 2013</a:t>
                      </a:r>
                      <a:endParaRPr lang="en-GB" sz="1200" dirty="0">
                        <a:effectLst/>
                        <a:latin typeface="Times New Roman"/>
                        <a:ea typeface="Times New Roman"/>
                      </a:endParaRPr>
                    </a:p>
                    <a:p>
                      <a:pPr>
                        <a:lnSpc>
                          <a:spcPct val="90000"/>
                        </a:lnSpc>
                        <a:spcAft>
                          <a:spcPts val="0"/>
                        </a:spcAft>
                      </a:pPr>
                      <a:r>
                        <a:rPr lang="en-GB" sz="1200" dirty="0">
                          <a:effectLst/>
                          <a:latin typeface="Calibri"/>
                          <a:ea typeface="Times New Roman"/>
                        </a:rPr>
                        <a:t> </a:t>
                      </a:r>
                      <a:r>
                        <a:rPr lang="en-GB" sz="1200" dirty="0" smtClean="0">
                          <a:effectLst/>
                          <a:latin typeface="Calibri"/>
                          <a:ea typeface="Times New Roman"/>
                        </a:rPr>
                        <a:t>Q4 2013</a:t>
                      </a:r>
                    </a:p>
                    <a:p>
                      <a:pPr>
                        <a:lnSpc>
                          <a:spcPct val="90000"/>
                        </a:lnSpc>
                        <a:spcAft>
                          <a:spcPts val="0"/>
                        </a:spcAft>
                      </a:pPr>
                      <a:r>
                        <a:rPr lang="en-GB" sz="1200" dirty="0" smtClean="0">
                          <a:effectLst/>
                          <a:latin typeface="Calibri"/>
                          <a:ea typeface="Times New Roman"/>
                        </a:rPr>
                        <a:t>Q32013</a:t>
                      </a:r>
                      <a:endParaRPr lang="en-GB" sz="1200" dirty="0">
                        <a:effectLst/>
                        <a:latin typeface="Times New Roman"/>
                        <a:ea typeface="Times New Roman"/>
                      </a:endParaRPr>
                    </a:p>
                  </a:txBody>
                  <a:tcPr marL="68580" marR="68580" marT="0" marB="0"/>
                </a:tc>
              </a:tr>
              <a:tr h="838200">
                <a:tc>
                  <a:txBody>
                    <a:bodyPr/>
                    <a:lstStyle/>
                    <a:p>
                      <a:pPr>
                        <a:lnSpc>
                          <a:spcPct val="90000"/>
                        </a:lnSpc>
                        <a:spcAft>
                          <a:spcPts val="0"/>
                        </a:spcAft>
                      </a:pPr>
                      <a:r>
                        <a:rPr lang="en-GB" sz="1000" dirty="0">
                          <a:effectLst/>
                          <a:latin typeface="Calibri"/>
                          <a:ea typeface="Times New Roman"/>
                        </a:rPr>
                        <a:t>Provide assistance to local and regional industry associations</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CropLife Asia – Bt maize </a:t>
                      </a:r>
                      <a:r>
                        <a:rPr lang="en-GB" sz="1100" dirty="0" smtClean="0">
                          <a:effectLst/>
                          <a:latin typeface="Calibri"/>
                          <a:ea typeface="Times New Roman"/>
                        </a:rPr>
                        <a:t>in Philippines,</a:t>
                      </a:r>
                      <a:r>
                        <a:rPr lang="en-GB" sz="1100" baseline="0" dirty="0" smtClean="0">
                          <a:effectLst/>
                          <a:latin typeface="Calibri"/>
                          <a:ea typeface="Times New Roman"/>
                        </a:rPr>
                        <a:t> </a:t>
                      </a:r>
                      <a:r>
                        <a:rPr lang="en-GB" sz="1100" dirty="0" smtClean="0">
                          <a:effectLst/>
                          <a:latin typeface="Calibri"/>
                          <a:ea typeface="Times New Roman"/>
                        </a:rPr>
                        <a:t> Vietnam and Indonesia</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smtClean="0">
                          <a:effectLst/>
                          <a:latin typeface="Calibri"/>
                          <a:ea typeface="Times New Roman"/>
                        </a:rPr>
                        <a:t>Provide guidance and participation</a:t>
                      </a:r>
                      <a:r>
                        <a:rPr lang="en-GB" sz="1100" baseline="0" dirty="0" smtClean="0">
                          <a:effectLst/>
                          <a:latin typeface="Calibri"/>
                          <a:ea typeface="Times New Roman"/>
                        </a:rPr>
                        <a:t> in Crop Life Central America workshop(s) on IRM</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Agro BIO Mexico</a:t>
                      </a:r>
                      <a:endParaRPr lang="en-GB" sz="1200" dirty="0">
                        <a:effectLst/>
                        <a:latin typeface="Times New Roman"/>
                        <a:ea typeface="Times New Roman"/>
                      </a:endParaRPr>
                    </a:p>
                  </a:txBody>
                  <a:tcPr marL="68580" marR="68580" marT="0" marB="0"/>
                </a:tc>
                <a:tc>
                  <a:txBody>
                    <a:bodyPr/>
                    <a:lstStyle/>
                    <a:p>
                      <a:pPr>
                        <a:lnSpc>
                          <a:spcPct val="90000"/>
                        </a:lnSpc>
                        <a:spcAft>
                          <a:spcPts val="0"/>
                        </a:spcAft>
                      </a:pPr>
                      <a:r>
                        <a:rPr lang="en-GB" sz="1100" dirty="0" smtClean="0">
                          <a:effectLst/>
                          <a:latin typeface="Calibri"/>
                          <a:ea typeface="Times New Roman"/>
                        </a:rPr>
                        <a:t>On-going</a:t>
                      </a:r>
                      <a:endParaRPr lang="en-GB" sz="1200" dirty="0">
                        <a:effectLst/>
                        <a:latin typeface="Times New Roman"/>
                        <a:ea typeface="Times New Roman"/>
                      </a:endParaRPr>
                    </a:p>
                    <a:p>
                      <a:pPr>
                        <a:lnSpc>
                          <a:spcPct val="90000"/>
                        </a:lnSpc>
                        <a:spcAft>
                          <a:spcPts val="0"/>
                        </a:spcAft>
                      </a:pPr>
                      <a:r>
                        <a:rPr lang="en-GB" sz="1100" dirty="0" smtClean="0">
                          <a:effectLst/>
                          <a:latin typeface="Calibri"/>
                          <a:ea typeface="Times New Roman"/>
                        </a:rPr>
                        <a:t>Q2 2014</a:t>
                      </a:r>
                      <a:endParaRPr lang="en-GB" sz="1200" dirty="0">
                        <a:effectLst/>
                        <a:latin typeface="Times New Roman"/>
                        <a:ea typeface="Times New Roman"/>
                      </a:endParaRPr>
                    </a:p>
                    <a:p>
                      <a:pPr>
                        <a:lnSpc>
                          <a:spcPct val="90000"/>
                        </a:lnSpc>
                        <a:spcAft>
                          <a:spcPts val="0"/>
                        </a:spcAft>
                      </a:pPr>
                      <a:r>
                        <a:rPr lang="en-GB" sz="1100" dirty="0">
                          <a:effectLst/>
                          <a:latin typeface="Calibri"/>
                          <a:ea typeface="Times New Roman"/>
                        </a:rPr>
                        <a:t>On-going</a:t>
                      </a:r>
                      <a:endParaRPr lang="en-GB" sz="1200" dirty="0">
                        <a:effectLst/>
                        <a:latin typeface="Times New Roman"/>
                        <a:ea typeface="Times New Roman"/>
                      </a:endParaRPr>
                    </a:p>
                  </a:txBody>
                  <a:tcPr marL="68580" marR="68580" marT="0" marB="0"/>
                </a:tc>
              </a:tr>
              <a:tr h="700297">
                <a:tc>
                  <a:txBody>
                    <a:bodyPr/>
                    <a:lstStyle/>
                    <a:p>
                      <a:pPr>
                        <a:lnSpc>
                          <a:spcPct val="90000"/>
                        </a:lnSpc>
                        <a:spcAft>
                          <a:spcPts val="0"/>
                        </a:spcAft>
                      </a:pPr>
                      <a:r>
                        <a:rPr lang="en-GB" sz="1000" dirty="0">
                          <a:effectLst/>
                          <a:latin typeface="Calibri"/>
                          <a:ea typeface="Times New Roman"/>
                        </a:rPr>
                        <a:t>Coordinate messaging around resistance incidents</a:t>
                      </a:r>
                      <a:endParaRPr lang="en-GB" sz="1000" dirty="0">
                        <a:effectLst/>
                        <a:latin typeface="Times New Roman"/>
                        <a:ea typeface="Times New Roman"/>
                      </a:endParaRPr>
                    </a:p>
                    <a:p>
                      <a:pPr>
                        <a:lnSpc>
                          <a:spcPct val="90000"/>
                        </a:lnSpc>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Develop internal and external understanding of field-relevant resistance including practical definitions of resistance</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Promote appropriate interpretations of and responses to resistance reports</a:t>
                      </a:r>
                      <a:endParaRPr lang="en-GB" sz="1200" dirty="0">
                        <a:effectLst/>
                        <a:latin typeface="Times New Roman"/>
                        <a:ea typeface="Times New Roman"/>
                      </a:endParaRPr>
                    </a:p>
                  </a:txBody>
                  <a:tcPr marL="68580" marR="68580" marT="0" marB="0"/>
                </a:tc>
                <a:tc>
                  <a:txBody>
                    <a:bodyPr/>
                    <a:lstStyle/>
                    <a:p>
                      <a:pPr>
                        <a:lnSpc>
                          <a:spcPct val="90000"/>
                        </a:lnSpc>
                        <a:spcAft>
                          <a:spcPts val="0"/>
                        </a:spcAft>
                      </a:pPr>
                      <a:r>
                        <a:rPr lang="en-GB" sz="1100" dirty="0" smtClean="0">
                          <a:effectLst/>
                          <a:latin typeface="Calibri"/>
                          <a:ea typeface="Times New Roman"/>
                        </a:rPr>
                        <a:t>On-going</a:t>
                      </a:r>
                    </a:p>
                    <a:p>
                      <a:pPr>
                        <a:lnSpc>
                          <a:spcPct val="90000"/>
                        </a:lnSpc>
                        <a:spcAft>
                          <a:spcPts val="0"/>
                        </a:spcAft>
                      </a:pPr>
                      <a:endParaRPr lang="en-GB" sz="1200" dirty="0">
                        <a:effectLst/>
                        <a:latin typeface="Times New Roman"/>
                        <a:ea typeface="Times New Roman"/>
                      </a:endParaRPr>
                    </a:p>
                    <a:p>
                      <a:pPr>
                        <a:lnSpc>
                          <a:spcPct val="90000"/>
                        </a:lnSpc>
                        <a:spcAft>
                          <a:spcPts val="0"/>
                        </a:spcAft>
                      </a:pPr>
                      <a:r>
                        <a:rPr lang="en-GB" sz="1100" dirty="0">
                          <a:effectLst/>
                          <a:latin typeface="Calibri"/>
                          <a:ea typeface="Times New Roman"/>
                        </a:rPr>
                        <a:t>On-going</a:t>
                      </a:r>
                      <a:endParaRPr lang="en-GB" sz="1200" dirty="0">
                        <a:effectLst/>
                        <a:latin typeface="Times New Roman"/>
                        <a:ea typeface="Times New Roman"/>
                      </a:endParaRPr>
                    </a:p>
                  </a:txBody>
                  <a:tcPr marL="68580" marR="68580" marT="0" marB="0"/>
                </a:tc>
              </a:tr>
              <a:tr h="770467">
                <a:tc>
                  <a:txBody>
                    <a:bodyPr/>
                    <a:lstStyle/>
                    <a:p>
                      <a:pPr>
                        <a:lnSpc>
                          <a:spcPct val="90000"/>
                        </a:lnSpc>
                        <a:spcAft>
                          <a:spcPts val="0"/>
                        </a:spcAft>
                      </a:pPr>
                      <a:r>
                        <a:rPr lang="en-GB" sz="1000" dirty="0">
                          <a:effectLst/>
                          <a:latin typeface="Calibri"/>
                          <a:ea typeface="Times New Roman"/>
                        </a:rPr>
                        <a:t>Continue to deliver practical IRM messaging through workshops, conferences</a:t>
                      </a:r>
                      <a:endParaRPr lang="en-GB" sz="1000" dirty="0">
                        <a:effectLst/>
                        <a:latin typeface="Times New Roman"/>
                        <a:ea typeface="Times New Roman"/>
                      </a:endParaRPr>
                    </a:p>
                    <a:p>
                      <a:pPr>
                        <a:lnSpc>
                          <a:spcPct val="90000"/>
                        </a:lnSpc>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 pos="457200" algn="l"/>
                        </a:tabLst>
                      </a:pPr>
                      <a:r>
                        <a:rPr lang="en-US" sz="1100" dirty="0" smtClean="0"/>
                        <a:t>Develop new education and training materials for regulators and public sector scientists</a:t>
                      </a:r>
                    </a:p>
                    <a:p>
                      <a:pPr marL="100800" lvl="0" indent="-100800" algn="just">
                        <a:lnSpc>
                          <a:spcPct val="90000"/>
                        </a:lnSpc>
                        <a:spcAft>
                          <a:spcPts val="0"/>
                        </a:spcAft>
                        <a:buFont typeface="Symbol"/>
                        <a:buChar char=""/>
                        <a:tabLst>
                          <a:tab pos="160020" algn="l"/>
                          <a:tab pos="457200" algn="l"/>
                        </a:tabLst>
                      </a:pPr>
                      <a:r>
                        <a:rPr lang="en-GB" sz="1100" dirty="0" smtClean="0">
                          <a:effectLst/>
                          <a:latin typeface="Calibri"/>
                          <a:ea typeface="Times New Roman"/>
                        </a:rPr>
                        <a:t>Coordinate </a:t>
                      </a:r>
                      <a:r>
                        <a:rPr lang="en-GB" sz="1100" dirty="0">
                          <a:effectLst/>
                          <a:latin typeface="Calibri"/>
                          <a:ea typeface="Times New Roman"/>
                        </a:rPr>
                        <a:t>with CropLife International workshops involving IRM education, training</a:t>
                      </a:r>
                      <a:endParaRPr lang="en-GB" sz="1200" dirty="0">
                        <a:effectLst/>
                        <a:latin typeface="Times New Roman"/>
                        <a:ea typeface="Times New Roman"/>
                      </a:endParaRPr>
                    </a:p>
                    <a:p>
                      <a:pPr marL="100800" indent="-100800" algn="just">
                        <a:lnSpc>
                          <a:spcPct val="90000"/>
                        </a:lnSpc>
                        <a:spcAft>
                          <a:spcPts val="0"/>
                        </a:spcAft>
                      </a:pPr>
                      <a:r>
                        <a:rPr lang="en-GB" sz="1200" dirty="0">
                          <a:effectLst/>
                          <a:latin typeface="Calibri"/>
                          <a:ea typeface="Times New Roman"/>
                        </a:rPr>
                        <a:t> </a:t>
                      </a:r>
                      <a:endParaRPr lang="en-GB" sz="1200" dirty="0">
                        <a:effectLst/>
                        <a:latin typeface="Times New Roman"/>
                        <a:ea typeface="Times New Roman"/>
                      </a:endParaRPr>
                    </a:p>
                  </a:txBody>
                  <a:tcPr marL="68580" marR="68580" marT="0" marB="0"/>
                </a:tc>
                <a:tc>
                  <a:txBody>
                    <a:bodyPr/>
                    <a:lstStyle/>
                    <a:p>
                      <a:pPr>
                        <a:lnSpc>
                          <a:spcPct val="90000"/>
                        </a:lnSpc>
                        <a:spcAft>
                          <a:spcPts val="0"/>
                        </a:spcAft>
                      </a:pPr>
                      <a:r>
                        <a:rPr lang="en-GB" sz="1100" dirty="0" smtClean="0">
                          <a:effectLst/>
                          <a:latin typeface="Calibri"/>
                          <a:ea typeface="Times New Roman"/>
                        </a:rPr>
                        <a:t>Q4 2014</a:t>
                      </a:r>
                      <a:endParaRPr lang="en-GB" sz="1200" dirty="0">
                        <a:effectLst/>
                        <a:latin typeface="Times New Roman"/>
                        <a:ea typeface="Times New Roman"/>
                      </a:endParaRPr>
                    </a:p>
                    <a:p>
                      <a:pPr>
                        <a:lnSpc>
                          <a:spcPct val="90000"/>
                        </a:lnSpc>
                        <a:spcAft>
                          <a:spcPts val="0"/>
                        </a:spcAft>
                      </a:pPr>
                      <a:r>
                        <a:rPr lang="en-GB" sz="1100" dirty="0">
                          <a:effectLst/>
                          <a:latin typeface="Calibri"/>
                          <a:ea typeface="Times New Roman"/>
                        </a:rPr>
                        <a:t>On-going</a:t>
                      </a:r>
                      <a:endParaRPr lang="en-GB" sz="1200" dirty="0">
                        <a:effectLst/>
                        <a:latin typeface="Times New Roman"/>
                        <a:ea typeface="Times New Roman"/>
                      </a:endParaRPr>
                    </a:p>
                  </a:txBody>
                  <a:tcPr marL="68580" marR="68580" marT="0" marB="0"/>
                </a:tc>
              </a:tr>
              <a:tr h="791528">
                <a:tc>
                  <a:txBody>
                    <a:bodyPr/>
                    <a:lstStyle/>
                    <a:p>
                      <a:pPr>
                        <a:lnSpc>
                          <a:spcPct val="90000"/>
                        </a:lnSpc>
                        <a:spcAft>
                          <a:spcPts val="0"/>
                        </a:spcAft>
                      </a:pPr>
                      <a:r>
                        <a:rPr lang="en-GB" sz="1000" dirty="0">
                          <a:effectLst/>
                          <a:latin typeface="Calibri"/>
                          <a:ea typeface="Times New Roman"/>
                        </a:rPr>
                        <a:t>Promote IRM considerations as integral component of Bt crop development by public and private sectors</a:t>
                      </a:r>
                      <a:endParaRPr lang="en-GB" sz="1000" dirty="0">
                        <a:effectLst/>
                        <a:latin typeface="Times New Roman"/>
                        <a:ea typeface="Times New Roman"/>
                      </a:endParaRPr>
                    </a:p>
                    <a:p>
                      <a:pPr>
                        <a:lnSpc>
                          <a:spcPct val="90000"/>
                        </a:lnSpc>
                        <a:spcAft>
                          <a:spcPts val="0"/>
                        </a:spcAft>
                      </a:pP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Work with CropLife to find ways to ensure IRM is fundamental to the stewardship of Bt crops by member companies</a:t>
                      </a:r>
                      <a:endParaRPr lang="en-GB" sz="12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100" dirty="0">
                          <a:effectLst/>
                          <a:latin typeface="Calibri"/>
                          <a:ea typeface="Times New Roman"/>
                        </a:rPr>
                        <a:t>Work with public sector scientists and groups to promote responsible, practical IRM programs</a:t>
                      </a:r>
                      <a:endParaRPr lang="en-GB" sz="1200" dirty="0">
                        <a:effectLst/>
                        <a:latin typeface="Times New Roman"/>
                        <a:ea typeface="Times New Roman"/>
                      </a:endParaRPr>
                    </a:p>
                    <a:p>
                      <a:pPr marL="100800" indent="-100800" algn="just">
                        <a:lnSpc>
                          <a:spcPct val="90000"/>
                        </a:lnSpc>
                        <a:spcAft>
                          <a:spcPts val="0"/>
                        </a:spcAft>
                        <a:tabLst>
                          <a:tab pos="457200" algn="l"/>
                        </a:tabLst>
                      </a:pPr>
                      <a:r>
                        <a:rPr lang="en-GB" sz="1200" dirty="0">
                          <a:effectLst/>
                          <a:latin typeface="Calibri"/>
                          <a:ea typeface="Times New Roman"/>
                        </a:rPr>
                        <a:t> </a:t>
                      </a:r>
                      <a:endParaRPr lang="en-GB" sz="1200" dirty="0">
                        <a:effectLst/>
                        <a:latin typeface="Times New Roman"/>
                        <a:ea typeface="Times New Roman"/>
                      </a:endParaRPr>
                    </a:p>
                    <a:p>
                      <a:pPr marL="100800" indent="-100800">
                        <a:lnSpc>
                          <a:spcPct val="90000"/>
                        </a:lnSpc>
                        <a:spcAft>
                          <a:spcPts val="0"/>
                        </a:spcAft>
                        <a:tabLst>
                          <a:tab pos="914400" algn="l"/>
                        </a:tabLst>
                      </a:pPr>
                      <a:r>
                        <a:rPr lang="en-GB" sz="1200" dirty="0">
                          <a:effectLst/>
                          <a:latin typeface="Calibri"/>
                          <a:ea typeface="Times New Roman"/>
                        </a:rPr>
                        <a:t> </a:t>
                      </a:r>
                      <a:endParaRPr lang="en-GB" sz="1200" dirty="0">
                        <a:effectLst/>
                        <a:latin typeface="Times New Roman"/>
                        <a:ea typeface="Times New Roman"/>
                      </a:endParaRPr>
                    </a:p>
                  </a:txBody>
                  <a:tcPr marL="68580" marR="68580" marT="0" marB="0"/>
                </a:tc>
                <a:tc>
                  <a:txBody>
                    <a:bodyPr/>
                    <a:lstStyle/>
                    <a:p>
                      <a:pPr>
                        <a:lnSpc>
                          <a:spcPct val="90000"/>
                        </a:lnSpc>
                        <a:spcAft>
                          <a:spcPts val="0"/>
                        </a:spcAft>
                      </a:pPr>
                      <a:r>
                        <a:rPr lang="en-GB" sz="1100" dirty="0" smtClean="0">
                          <a:effectLst/>
                          <a:latin typeface="Calibri"/>
                          <a:ea typeface="Times New Roman"/>
                        </a:rPr>
                        <a:t>On-going</a:t>
                      </a:r>
                      <a:endParaRPr lang="en-GB" sz="1200" dirty="0">
                        <a:effectLst/>
                        <a:latin typeface="Times New Roman"/>
                        <a:ea typeface="Times New Roman"/>
                      </a:endParaRPr>
                    </a:p>
                    <a:p>
                      <a:pPr>
                        <a:lnSpc>
                          <a:spcPct val="90000"/>
                        </a:lnSpc>
                        <a:spcAft>
                          <a:spcPts val="0"/>
                        </a:spcAft>
                      </a:pPr>
                      <a:r>
                        <a:rPr lang="en-GB" sz="1200" kern="1200" dirty="0">
                          <a:effectLst/>
                          <a:latin typeface="Calibri"/>
                          <a:ea typeface="Times New Roman"/>
                        </a:rPr>
                        <a:t> </a:t>
                      </a:r>
                      <a:endParaRPr lang="en-GB" sz="1200" dirty="0">
                        <a:effectLst/>
                        <a:latin typeface="Times New Roman"/>
                        <a:ea typeface="Times New Roman"/>
                      </a:endParaRPr>
                    </a:p>
                    <a:p>
                      <a:pPr>
                        <a:lnSpc>
                          <a:spcPct val="90000"/>
                        </a:lnSpc>
                        <a:spcAft>
                          <a:spcPts val="0"/>
                        </a:spcAft>
                      </a:pPr>
                      <a:r>
                        <a:rPr lang="en-GB" sz="1100" kern="1200" dirty="0">
                          <a:effectLst/>
                          <a:latin typeface="Calibri"/>
                          <a:ea typeface="Times New Roman"/>
                        </a:rPr>
                        <a:t>On-going</a:t>
                      </a:r>
                      <a:endParaRPr lang="en-GB" sz="1200" dirty="0">
                        <a:effectLst/>
                        <a:latin typeface="Times New Roman"/>
                        <a:ea typeface="Times New Roman"/>
                      </a:endParaRPr>
                    </a:p>
                  </a:txBody>
                  <a:tcPr marL="68580" marR="68580" marT="0" marB="0"/>
                </a:tc>
              </a:tr>
            </a:tbl>
          </a:graphicData>
        </a:graphic>
      </p:graphicFrame>
    </p:spTree>
    <p:extLst>
      <p:ext uri="{BB962C8B-B14F-4D97-AF65-F5344CB8AC3E}">
        <p14:creationId xmlns:p14="http://schemas.microsoft.com/office/powerpoint/2010/main" val="182119993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12</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Methods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3205151659"/>
              </p:ext>
            </p:extLst>
          </p:nvPr>
        </p:nvGraphicFramePr>
        <p:xfrm>
          <a:off x="101600" y="1126066"/>
          <a:ext cx="8953500" cy="3640667"/>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963411">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Develop single point of contact for insecticide and acaricide resistance monitoring methods</a:t>
                      </a:r>
                    </a:p>
                    <a:p>
                      <a:pPr marL="0" marR="0" lvl="0" indent="0" algn="l"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(core activities)</a:t>
                      </a: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Populate e-methods tool with a range of methods used to measure insecticide susceptibility against key agricultural, horticultural and public health pests. Methods sourced from literature, companies and external contacts.</a:t>
                      </a:r>
                    </a:p>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defRPr/>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Continue to maintain and improve confirmed methods e.g. indicate suitability of each confirmed method for base line determination in the method description, review older IRAC approved methods </a:t>
                      </a:r>
                    </a:p>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defRPr/>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Populate e-methods with additional references</a:t>
                      </a: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Q1, 2014</a:t>
                      </a:r>
                    </a:p>
                  </a:txBody>
                  <a:tcPr marL="68580" marR="68580" marT="0" marB="0" horzOverflow="overflow"/>
                </a:tc>
              </a:tr>
              <a:tr h="905933">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l"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Develop single point of contact for insecticide and acaricide resistance monitoring methods</a:t>
                      </a:r>
                    </a:p>
                    <a:p>
                      <a:pPr marL="0" marR="0" lvl="0" indent="0" algn="l"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(promotional activities)</a:t>
                      </a: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defRPr/>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Promote eMethods tool through e-connection, posters and videos to be used at industry and academia events, and publications (e.g. Journal of Economic Entomology – forum section)</a:t>
                      </a:r>
                    </a:p>
                    <a:p>
                      <a:pPr marL="0" marR="0" lvl="0" indent="0" algn="l" defTabSz="914400" rtl="0" eaLnBrk="1" fontAlgn="base" latinLnBrk="0" hangingPunct="1">
                        <a:lnSpc>
                          <a:spcPct val="90000"/>
                        </a:lnSpc>
                        <a:spcBef>
                          <a:spcPct val="0"/>
                        </a:spcBef>
                        <a:spcAft>
                          <a:spcPct val="0"/>
                        </a:spcAft>
                        <a:buClrTx/>
                        <a:buSzTx/>
                        <a:buFont typeface="Symbol" pitchFamily="18" charset="2"/>
                        <a:buNone/>
                        <a:tabLst>
                          <a:tab pos="158750" algn="l"/>
                        </a:tabLst>
                        <a:defRPr/>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 Initiate minimum 1 new procedural videos e.g. pollen beetle or mites</a:t>
                      </a: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p>
                      <a:pPr marL="0" marR="0" lvl="0" indent="0" algn="ctr" defTabSz="914400" rtl="0" eaLnBrk="1" fontAlgn="base" latinLnBrk="0" hangingPunct="1">
                        <a:lnSpc>
                          <a:spcPct val="90000"/>
                        </a:lnSpc>
                        <a:spcBef>
                          <a:spcPct val="0"/>
                        </a:spcBef>
                        <a:spcAft>
                          <a:spcPct val="0"/>
                        </a:spcAft>
                        <a:buClrTx/>
                        <a:buSzTx/>
                        <a:buFontTx/>
                        <a:buNone/>
                        <a:tabLst/>
                      </a:pPr>
                      <a:endParaRPr kumimoji="0" lang="en-GB" sz="1000" b="0" i="0" u="none" strike="noStrike" cap="none" normalizeH="0" baseline="0" dirty="0" smtClean="0">
                        <a:ln>
                          <a:noFill/>
                        </a:ln>
                        <a:solidFill>
                          <a:schemeClr val="tx1"/>
                        </a:solidFill>
                        <a:effectLst/>
                        <a:latin typeface="Arial" pitchFamily="34" charset="0"/>
                        <a:cs typeface="Times New Roman" pitchFamily="18" charset="0"/>
                      </a:endParaRPr>
                    </a:p>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Q1 2014</a:t>
                      </a:r>
                    </a:p>
                  </a:txBody>
                  <a:tcPr marL="68580" marR="68580" marT="0" marB="0" horzOverflow="overflow"/>
                </a:tc>
              </a:tr>
              <a:tr h="1464733">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cs typeface="Arial" pitchFamily="34" charset="0"/>
                        </a:rPr>
                        <a:t>To provide IRAC approved methods in order to steer researchers to use these validated methods, so that data generated by independent researchers can be compared directly</a:t>
                      </a:r>
                      <a:endParaRPr kumimoji="0" lang="de-CH" sz="1000" b="0" i="0" u="none" strike="noStrike" cap="none" normalizeH="0" baseline="0" dirty="0" smtClean="0">
                        <a:ln>
                          <a:noFill/>
                        </a:ln>
                        <a:solidFill>
                          <a:schemeClr val="tx1"/>
                        </a:solidFill>
                        <a:effectLst/>
                        <a:latin typeface="Arial" pitchFamily="34" charset="0"/>
                        <a:cs typeface="Arial" pitchFamily="34" charset="0"/>
                      </a:endParaRP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Deliver minimum 3 new crop IRAC approved methods</a:t>
                      </a:r>
                    </a:p>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If needed confirm public health methods for inclusion in the IRAC methods series.</a:t>
                      </a:r>
                    </a:p>
                    <a:p>
                      <a:pPr marL="100800" marR="0" lvl="0" indent="-100800" algn="l" defTabSz="914400" rtl="0" eaLnBrk="1" fontAlgn="base" latinLnBrk="0" hangingPunct="1">
                        <a:lnSpc>
                          <a:spcPct val="90000"/>
                        </a:lnSpc>
                        <a:spcBef>
                          <a:spcPct val="0"/>
                        </a:spcBef>
                        <a:spcAft>
                          <a:spcPct val="0"/>
                        </a:spcAft>
                        <a:buClrTx/>
                        <a:buSzTx/>
                        <a:buFont typeface="Symbol" pitchFamily="18" charset="2"/>
                        <a:buChar char=""/>
                        <a:tabLst>
                          <a:tab pos="158750" algn="l"/>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Liaise with Biotech Team to deliver Biotech SOPs.</a:t>
                      </a:r>
                    </a:p>
                  </a:txBody>
                  <a:tcPr marL="68580" marR="68580" marT="0" marB="0" horzOverflow="overflow"/>
                </a:tc>
                <a:tc>
                  <a:txBody>
                    <a:bodyPr/>
                    <a:lstStyle>
                      <a:lvl1pPr marL="0" algn="l" defTabSz="457200" rtl="0" eaLnBrk="1" latinLnBrk="0" hangingPunct="1">
                        <a:defRPr sz="1800" kern="1200">
                          <a:solidFill>
                            <a:schemeClr val="tx1"/>
                          </a:solidFill>
                          <a:latin typeface="Arial"/>
                        </a:defRPr>
                      </a:lvl1pPr>
                      <a:lvl2pPr marL="457200" algn="l" defTabSz="457200" rtl="0" eaLnBrk="1" latinLnBrk="0" hangingPunct="1">
                        <a:defRPr sz="1800" kern="1200">
                          <a:solidFill>
                            <a:schemeClr val="tx1"/>
                          </a:solidFill>
                          <a:latin typeface="Arial"/>
                        </a:defRPr>
                      </a:lvl2pPr>
                      <a:lvl3pPr marL="914400" algn="l" defTabSz="457200" rtl="0" eaLnBrk="1" latinLnBrk="0" hangingPunct="1">
                        <a:defRPr sz="1800" kern="1200">
                          <a:solidFill>
                            <a:schemeClr val="tx1"/>
                          </a:solidFill>
                          <a:latin typeface="Arial"/>
                        </a:defRPr>
                      </a:lvl3pPr>
                      <a:lvl4pPr marL="1371600" algn="l" defTabSz="457200" rtl="0" eaLnBrk="1" latinLnBrk="0" hangingPunct="1">
                        <a:defRPr sz="1800" kern="1200">
                          <a:solidFill>
                            <a:schemeClr val="tx1"/>
                          </a:solidFill>
                          <a:latin typeface="Arial"/>
                        </a:defRPr>
                      </a:lvl4pPr>
                      <a:lvl5pPr marL="1828800" algn="l" defTabSz="457200" rtl="0" eaLnBrk="1" latinLnBrk="0" hangingPunct="1">
                        <a:defRPr sz="1800" kern="1200">
                          <a:solidFill>
                            <a:schemeClr val="tx1"/>
                          </a:solidFill>
                          <a:latin typeface="Arial"/>
                        </a:defRPr>
                      </a:lvl5pPr>
                      <a:lvl6pPr marL="2286000" algn="l" defTabSz="457200" rtl="0" eaLnBrk="1" latinLnBrk="0" hangingPunct="1">
                        <a:defRPr sz="1800" kern="1200">
                          <a:solidFill>
                            <a:schemeClr val="tx1"/>
                          </a:solidFill>
                          <a:latin typeface="Arial"/>
                        </a:defRPr>
                      </a:lvl6pPr>
                      <a:lvl7pPr marL="2743200" algn="l" defTabSz="457200" rtl="0" eaLnBrk="1" latinLnBrk="0" hangingPunct="1">
                        <a:defRPr sz="1800" kern="1200">
                          <a:solidFill>
                            <a:schemeClr val="tx1"/>
                          </a:solidFill>
                          <a:latin typeface="Arial"/>
                        </a:defRPr>
                      </a:lvl7pPr>
                      <a:lvl8pPr marL="3200400" algn="l" defTabSz="457200" rtl="0" eaLnBrk="1" latinLnBrk="0" hangingPunct="1">
                        <a:defRPr sz="1800" kern="1200">
                          <a:solidFill>
                            <a:schemeClr val="tx1"/>
                          </a:solidFill>
                          <a:latin typeface="Arial"/>
                        </a:defRPr>
                      </a:lvl8pPr>
                      <a:lvl9pPr marL="3657600" algn="l" defTabSz="457200" rtl="0" eaLnBrk="1" latinLnBrk="0" hangingPunct="1">
                        <a:defRPr sz="1800" kern="1200">
                          <a:solidFill>
                            <a:schemeClr val="tx1"/>
                          </a:solidFill>
                          <a:latin typeface="Arial"/>
                        </a:defRPr>
                      </a:lvl9pPr>
                    </a:lstStyle>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p>
                      <a:pPr marL="0" marR="0" lvl="0" indent="0" algn="ctr" defTabSz="914400" rtl="0" eaLnBrk="1" fontAlgn="base" latinLnBrk="0" hangingPunct="1">
                        <a:lnSpc>
                          <a:spcPct val="90000"/>
                        </a:lnSpc>
                        <a:spcBef>
                          <a:spcPct val="0"/>
                        </a:spcBef>
                        <a:spcAft>
                          <a:spcPct val="0"/>
                        </a:spcAft>
                        <a:buClrTx/>
                        <a:buSzTx/>
                        <a:buFontTx/>
                        <a:buNone/>
                        <a:tabLst/>
                      </a:pPr>
                      <a:r>
                        <a:rPr kumimoji="0" lang="en-GB" sz="1000" b="0" i="0" u="none" strike="noStrike" cap="none" normalizeH="0" baseline="0" dirty="0" smtClean="0">
                          <a:ln>
                            <a:noFill/>
                          </a:ln>
                          <a:solidFill>
                            <a:schemeClr val="tx1"/>
                          </a:solidFill>
                          <a:effectLst/>
                          <a:latin typeface="Arial" pitchFamily="34" charset="0"/>
                          <a:cs typeface="Times New Roman" pitchFamily="18" charset="0"/>
                        </a:rPr>
                        <a:t>Q4 2013</a:t>
                      </a:r>
                    </a:p>
                  </a:txBody>
                  <a:tcPr marL="68580" marR="68580" marT="0" marB="0" horzOverflow="overflow"/>
                </a:tc>
              </a:tr>
            </a:tbl>
          </a:graphicData>
        </a:graphic>
      </p:graphicFrame>
      <p:sp>
        <p:nvSpPr>
          <p:cNvPr id="13" name="Date Placeholder 9"/>
          <p:cNvSpPr>
            <a:spLocks noGrp="1"/>
          </p:cNvSpPr>
          <p:nvPr>
            <p:ph type="dt" sz="half" idx="10"/>
          </p:nvPr>
        </p:nvSpPr>
        <p:spPr>
          <a:xfrm>
            <a:off x="279392" y="6601893"/>
            <a:ext cx="1143008" cy="2507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82119993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13</a:t>
            </a:fld>
            <a:endParaRPr lang="en-GB" dirty="0"/>
          </a:p>
        </p:txBody>
      </p:sp>
      <p:sp>
        <p:nvSpPr>
          <p:cNvPr id="4" name="Title 1"/>
          <p:cNvSpPr txBox="1">
            <a:spLocks/>
          </p:cNvSpPr>
          <p:nvPr/>
        </p:nvSpPr>
        <p:spPr>
          <a:xfrm>
            <a:off x="1600201" y="197930"/>
            <a:ext cx="5591342"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MoA WG </a:t>
            </a:r>
            <a:r>
              <a:rPr lang="en-GB" sz="3200" b="1" dirty="0" smtClean="0">
                <a:solidFill>
                  <a:schemeClr val="tx1">
                    <a:lumMod val="75000"/>
                    <a:lumOff val="25000"/>
                  </a:schemeClr>
                </a:solidFill>
                <a:latin typeface="+mj-lt"/>
              </a:rPr>
              <a:t>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2333002829"/>
              </p:ext>
            </p:extLst>
          </p:nvPr>
        </p:nvGraphicFramePr>
        <p:xfrm>
          <a:off x="101600" y="1126066"/>
          <a:ext cx="8953500" cy="4803139"/>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523144">
                <a:tc>
                  <a:txBody>
                    <a:bodyPr/>
                    <a:lstStyle/>
                    <a:p>
                      <a:pPr fontAlgn="base">
                        <a:lnSpc>
                          <a:spcPct val="90000"/>
                        </a:lnSpc>
                        <a:spcAft>
                          <a:spcPts val="0"/>
                        </a:spcAft>
                      </a:pPr>
                      <a:r>
                        <a:rPr lang="en-GB" sz="1000" kern="1200" dirty="0">
                          <a:effectLst/>
                          <a:latin typeface="Calibri"/>
                          <a:ea typeface="ＭＳ Ｐゴシック"/>
                        </a:rPr>
                        <a:t>Continue to review and update the MOA scheme as required.</a:t>
                      </a:r>
                      <a:r>
                        <a:rPr lang="en-GB"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fontAlgn="base">
                        <a:lnSpc>
                          <a:spcPct val="90000"/>
                        </a:lnSpc>
                        <a:buFont typeface="Symbol"/>
                        <a:buChar char=""/>
                        <a:tabLst>
                          <a:tab pos="158750" algn="l"/>
                          <a:tab pos="228600" algn="l"/>
                        </a:tabLst>
                      </a:pPr>
                      <a:r>
                        <a:rPr lang="en-US" sz="1000" kern="1200" dirty="0">
                          <a:effectLst/>
                          <a:latin typeface="Calibri"/>
                          <a:ea typeface="Times New Roman"/>
                        </a:rPr>
                        <a:t>Update as needed the current Version 7.2 to include any changes and / or new actives</a:t>
                      </a:r>
                      <a:r>
                        <a:rPr lang="en-US" sz="1000" kern="1200" dirty="0" smtClean="0">
                          <a:effectLst/>
                          <a:latin typeface="Calibri"/>
                          <a:ea typeface="Times New Roman"/>
                        </a:rPr>
                        <a:t>.</a:t>
                      </a:r>
                    </a:p>
                    <a:p>
                      <a:pPr marL="100800" lvl="0" indent="-100800" algn="just" fontAlgn="base">
                        <a:lnSpc>
                          <a:spcPct val="90000"/>
                        </a:lnSpc>
                        <a:buFont typeface="Symbol"/>
                        <a:buChar char=""/>
                        <a:tabLst>
                          <a:tab pos="158750" algn="l"/>
                          <a:tab pos="228600" algn="l"/>
                        </a:tabLst>
                      </a:pPr>
                      <a:r>
                        <a:rPr lang="en-US" sz="1000" kern="1200" dirty="0" smtClean="0">
                          <a:effectLst/>
                          <a:latin typeface="Calibri"/>
                          <a:ea typeface="Times New Roman"/>
                        </a:rPr>
                        <a:t>Update the MoA </a:t>
                      </a:r>
                      <a:r>
                        <a:rPr lang="en-US" sz="1000" kern="1200" baseline="0" dirty="0" smtClean="0">
                          <a:effectLst/>
                          <a:latin typeface="Calibri"/>
                          <a:ea typeface="Times New Roman"/>
                        </a:rPr>
                        <a:t>booklet to correspond to the latest version of the </a:t>
                      </a:r>
                      <a:r>
                        <a:rPr lang="en-US" sz="1000" kern="1200" baseline="0" dirty="0" smtClean="0">
                          <a:effectLst/>
                          <a:latin typeface="+mn-lt"/>
                          <a:ea typeface="Times New Roman"/>
                        </a:rPr>
                        <a:t>c</a:t>
                      </a:r>
                      <a:r>
                        <a:rPr lang="en-US" sz="1000" kern="1200" dirty="0" smtClean="0">
                          <a:effectLst/>
                          <a:latin typeface="+mn-lt"/>
                          <a:ea typeface="Times New Roman"/>
                        </a:rPr>
                        <a:t>lassification</a:t>
                      </a:r>
                      <a:r>
                        <a:rPr lang="en-US" sz="1000" kern="1200" baseline="0" dirty="0" smtClean="0">
                          <a:effectLst/>
                          <a:latin typeface="+mn-lt"/>
                          <a:ea typeface="Times New Roman"/>
                        </a:rPr>
                        <a:t> </a:t>
                      </a:r>
                      <a:endParaRPr lang="en-GB" sz="1000" dirty="0">
                        <a:effectLst/>
                        <a:latin typeface="Times New Roman"/>
                        <a:ea typeface="Times New Roman"/>
                      </a:endParaRPr>
                    </a:p>
                  </a:txBody>
                  <a:tcPr marL="68580" marR="68580" marT="0" marB="0"/>
                </a:tc>
                <a:tc>
                  <a:txBody>
                    <a:bodyPr/>
                    <a:lstStyle/>
                    <a:p>
                      <a:pPr algn="ctr" fontAlgn="base">
                        <a:lnSpc>
                          <a:spcPct val="90000"/>
                        </a:lnSpc>
                        <a:spcAft>
                          <a:spcPts val="0"/>
                        </a:spcAft>
                      </a:pPr>
                      <a:r>
                        <a:rPr lang="en-US" sz="1000" kern="1200" dirty="0" smtClean="0">
                          <a:effectLst/>
                          <a:latin typeface="Calibri"/>
                          <a:ea typeface="Times New Roman"/>
                        </a:rPr>
                        <a:t>Q4</a:t>
                      </a:r>
                      <a:r>
                        <a:rPr lang="en-US" sz="1000" kern="1200" baseline="0" dirty="0" smtClean="0">
                          <a:effectLst/>
                          <a:latin typeface="Calibri"/>
                          <a:ea typeface="Times New Roman"/>
                        </a:rPr>
                        <a:t> 2013</a:t>
                      </a:r>
                    </a:p>
                    <a:p>
                      <a:pPr algn="ctr" fontAlgn="base">
                        <a:lnSpc>
                          <a:spcPct val="90000"/>
                        </a:lnSpc>
                        <a:spcAft>
                          <a:spcPts val="0"/>
                        </a:spcAft>
                      </a:pPr>
                      <a:r>
                        <a:rPr lang="en-US" sz="1000" kern="1200" baseline="0" dirty="0" smtClean="0">
                          <a:effectLst/>
                          <a:latin typeface="Calibri"/>
                          <a:ea typeface="Times New Roman"/>
                        </a:rPr>
                        <a:t>Q1 2014</a:t>
                      </a:r>
                      <a:endParaRPr lang="en-GB" sz="1000" dirty="0">
                        <a:effectLst/>
                        <a:latin typeface="Times New Roman"/>
                        <a:ea typeface="Times New Roman"/>
                      </a:endParaRPr>
                    </a:p>
                  </a:txBody>
                  <a:tcPr marL="68580" marR="68580" marT="0" marB="0"/>
                </a:tc>
              </a:tr>
              <a:tr h="491067">
                <a:tc>
                  <a:txBody>
                    <a:bodyPr/>
                    <a:lstStyle/>
                    <a:p>
                      <a:pPr fontAlgn="base">
                        <a:lnSpc>
                          <a:spcPct val="90000"/>
                        </a:lnSpc>
                        <a:spcAft>
                          <a:spcPts val="0"/>
                        </a:spcAft>
                      </a:pPr>
                      <a:r>
                        <a:rPr lang="en-GB" sz="1000" kern="1200" dirty="0">
                          <a:effectLst/>
                          <a:latin typeface="Calibri"/>
                          <a:ea typeface="Times New Roman"/>
                        </a:rPr>
                        <a:t>Develop new versions of the MOA Structure Poster as needed</a:t>
                      </a:r>
                      <a:endParaRPr lang="en-GB" sz="1000" dirty="0">
                        <a:effectLst/>
                        <a:latin typeface="Times New Roman"/>
                        <a:ea typeface="Times New Roman"/>
                      </a:endParaRPr>
                    </a:p>
                  </a:txBody>
                  <a:tcPr marL="68580" marR="68580" marT="0" marB="0"/>
                </a:tc>
                <a:tc>
                  <a:txBody>
                    <a:bodyPr/>
                    <a:lstStyle/>
                    <a:p>
                      <a:pPr marL="100800" lvl="0" indent="-100800" algn="just" fontAlgn="base">
                        <a:lnSpc>
                          <a:spcPct val="90000"/>
                        </a:lnSpc>
                        <a:buFont typeface="Symbol"/>
                        <a:buChar char=""/>
                        <a:tabLst>
                          <a:tab pos="158750" algn="l"/>
                          <a:tab pos="228600" algn="l"/>
                        </a:tabLst>
                      </a:pPr>
                      <a:r>
                        <a:rPr lang="en-GB" sz="1000" kern="1200" dirty="0" smtClean="0">
                          <a:effectLst/>
                          <a:latin typeface="Calibri"/>
                          <a:ea typeface="Times New Roman"/>
                        </a:rPr>
                        <a:t>Simplify the structure poster (English</a:t>
                      </a:r>
                      <a:r>
                        <a:rPr lang="en-GB" sz="1000" kern="1200" baseline="0" dirty="0" smtClean="0">
                          <a:effectLst/>
                          <a:latin typeface="Calibri"/>
                          <a:ea typeface="Times New Roman"/>
                        </a:rPr>
                        <a:t> and other language versions)</a:t>
                      </a:r>
                      <a:r>
                        <a:rPr lang="en-GB" sz="1000" kern="1200" dirty="0" smtClean="0">
                          <a:effectLst/>
                          <a:latin typeface="Calibri"/>
                          <a:ea typeface="Times New Roman"/>
                        </a:rPr>
                        <a:t> and post on the website</a:t>
                      </a:r>
                      <a:endParaRPr lang="en-GB" sz="1000" dirty="0">
                        <a:effectLst/>
                        <a:latin typeface="Times New Roman"/>
                        <a:ea typeface="Times New Roman"/>
                      </a:endParaRPr>
                    </a:p>
                  </a:txBody>
                  <a:tcPr marL="68580" marR="68580" marT="0" marB="0"/>
                </a:tc>
                <a:tc>
                  <a:txBody>
                    <a:bodyPr/>
                    <a:lstStyle/>
                    <a:p>
                      <a:pPr algn="ctr" fontAlgn="base">
                        <a:lnSpc>
                          <a:spcPct val="90000"/>
                        </a:lnSpc>
                        <a:spcAft>
                          <a:spcPts val="0"/>
                        </a:spcAft>
                      </a:pPr>
                      <a:r>
                        <a:rPr lang="en-US" sz="1000" kern="1200" dirty="0" smtClean="0">
                          <a:effectLst/>
                          <a:latin typeface="+mn-lt"/>
                          <a:ea typeface="Times New Roman"/>
                        </a:rPr>
                        <a:t>Q4</a:t>
                      </a:r>
                      <a:r>
                        <a:rPr lang="en-US" sz="1000" kern="1200" baseline="0" dirty="0" smtClean="0">
                          <a:effectLst/>
                          <a:latin typeface="+mn-lt"/>
                          <a:ea typeface="Times New Roman"/>
                        </a:rPr>
                        <a:t> 2013</a:t>
                      </a:r>
                      <a:endParaRPr lang="en-GB" sz="1000" dirty="0">
                        <a:effectLst/>
                        <a:latin typeface="Times New Roman"/>
                        <a:ea typeface="Times New Roman"/>
                      </a:endParaRPr>
                    </a:p>
                  </a:txBody>
                  <a:tcPr marL="68580" marR="68580" marT="0" marB="0"/>
                </a:tc>
              </a:tr>
              <a:tr h="423333">
                <a:tc>
                  <a:txBody>
                    <a:bodyPr/>
                    <a:lstStyle/>
                    <a:p>
                      <a:pPr fontAlgn="base">
                        <a:lnSpc>
                          <a:spcPct val="90000"/>
                        </a:lnSpc>
                        <a:spcAft>
                          <a:spcPts val="0"/>
                        </a:spcAft>
                      </a:pPr>
                      <a:r>
                        <a:rPr lang="en-GB" sz="1000" kern="1200" dirty="0" smtClean="0">
                          <a:effectLst/>
                          <a:latin typeface="Calibri"/>
                          <a:ea typeface="Times New Roman"/>
                        </a:rPr>
                        <a:t>Target site mutation table</a:t>
                      </a:r>
                      <a:endParaRPr lang="en-GB" sz="1000" dirty="0">
                        <a:effectLst/>
                        <a:latin typeface="Times New Roman"/>
                        <a:ea typeface="Times New Roman"/>
                      </a:endParaRPr>
                    </a:p>
                  </a:txBody>
                  <a:tcPr marL="68580" marR="68580" marT="0" marB="0"/>
                </a:tc>
                <a:tc>
                  <a:txBody>
                    <a:bodyPr/>
                    <a:lstStyle/>
                    <a:p>
                      <a:pPr marL="100800" lvl="0" indent="-100800" algn="just" fontAlgn="base">
                        <a:lnSpc>
                          <a:spcPct val="90000"/>
                        </a:lnSpc>
                        <a:spcAft>
                          <a:spcPts val="0"/>
                        </a:spcAft>
                        <a:buFont typeface="Symbol"/>
                        <a:buChar char=""/>
                        <a:tabLst>
                          <a:tab pos="158750" algn="l"/>
                          <a:tab pos="228600" algn="l"/>
                        </a:tabLst>
                      </a:pPr>
                      <a:r>
                        <a:rPr lang="en-US" sz="1000" kern="1200" dirty="0" smtClean="0">
                          <a:effectLst/>
                          <a:latin typeface="Calibri"/>
                          <a:ea typeface="Times New Roman"/>
                        </a:rPr>
                        <a:t>Complete table (Excel format) and post on the website</a:t>
                      </a:r>
                      <a:endParaRPr lang="en-GB" sz="1000" dirty="0">
                        <a:effectLst/>
                        <a:latin typeface="Times New Roman"/>
                        <a:ea typeface="Times New Roman"/>
                      </a:endParaRPr>
                    </a:p>
                  </a:txBody>
                  <a:tcPr marL="68580" marR="68580" marT="0" marB="0"/>
                </a:tc>
                <a:tc>
                  <a:txBody>
                    <a:bodyPr/>
                    <a:lstStyle/>
                    <a:p>
                      <a:pPr algn="ctr" fontAlgn="base">
                        <a:lnSpc>
                          <a:spcPct val="90000"/>
                        </a:lnSpc>
                        <a:spcAft>
                          <a:spcPts val="0"/>
                        </a:spcAft>
                      </a:pPr>
                      <a:r>
                        <a:rPr lang="en-GB" sz="1000" kern="1200" dirty="0" smtClean="0">
                          <a:effectLst/>
                          <a:latin typeface="Calibri"/>
                          <a:ea typeface="Times New Roman"/>
                        </a:rPr>
                        <a:t>Q2 2013</a:t>
                      </a:r>
                      <a:endParaRPr lang="en-GB" sz="1000" dirty="0">
                        <a:effectLst/>
                        <a:latin typeface="Times New Roman"/>
                        <a:ea typeface="Times New Roman"/>
                      </a:endParaRPr>
                    </a:p>
                  </a:txBody>
                  <a:tcPr marL="68580" marR="68580" marT="0" marB="0"/>
                </a:tc>
              </a:tr>
              <a:tr h="414867">
                <a:tc>
                  <a:txBody>
                    <a:bodyPr/>
                    <a:lstStyle/>
                    <a:p>
                      <a:pPr fontAlgn="base">
                        <a:lnSpc>
                          <a:spcPct val="90000"/>
                        </a:lnSpc>
                        <a:spcAft>
                          <a:spcPts val="0"/>
                        </a:spcAft>
                      </a:pPr>
                      <a:r>
                        <a:rPr lang="en-GB" sz="1000" kern="1200" dirty="0" smtClean="0">
                          <a:effectLst/>
                          <a:latin typeface="Calibri"/>
                          <a:ea typeface="Times New Roman"/>
                        </a:rPr>
                        <a:t>Develop</a:t>
                      </a:r>
                      <a:r>
                        <a:rPr lang="en-GB" sz="1000" kern="1200" baseline="0" dirty="0" smtClean="0">
                          <a:effectLst/>
                          <a:latin typeface="Calibri"/>
                          <a:ea typeface="Times New Roman"/>
                        </a:rPr>
                        <a:t> new MoA posters and u</a:t>
                      </a:r>
                      <a:r>
                        <a:rPr lang="en-GB" sz="1000" kern="1200" dirty="0" smtClean="0">
                          <a:effectLst/>
                          <a:latin typeface="Calibri"/>
                          <a:ea typeface="Times New Roman"/>
                        </a:rPr>
                        <a:t>pdate existing posters as required</a:t>
                      </a:r>
                      <a:r>
                        <a:rPr lang="en-GB" sz="1000" kern="1200" dirty="0" smtClean="0">
                          <a:effectLst/>
                          <a:latin typeface="Calibri"/>
                          <a:ea typeface="ＭＳ Ｐゴシック"/>
                        </a:rPr>
                        <a:t> </a:t>
                      </a:r>
                      <a:endParaRPr lang="en-GB" sz="1000" dirty="0">
                        <a:effectLst/>
                        <a:latin typeface="Times New Roman"/>
                        <a:ea typeface="Times New Roman"/>
                      </a:endParaRPr>
                    </a:p>
                  </a:txBody>
                  <a:tcPr marL="68580" marR="68580" marT="0" marB="0"/>
                </a:tc>
                <a:tc>
                  <a:txBody>
                    <a:bodyPr/>
                    <a:lstStyle/>
                    <a:p>
                      <a:pPr marL="100800" lvl="0" indent="-100800" algn="just" fontAlgn="base">
                        <a:lnSpc>
                          <a:spcPct val="90000"/>
                        </a:lnSpc>
                        <a:buFont typeface="Symbol"/>
                        <a:buChar char=""/>
                        <a:tabLst>
                          <a:tab pos="158750" algn="l"/>
                          <a:tab pos="228600" algn="l"/>
                        </a:tabLst>
                      </a:pPr>
                      <a:r>
                        <a:rPr lang="en-US" sz="1000" kern="1200" dirty="0">
                          <a:effectLst/>
                          <a:latin typeface="Calibri"/>
                          <a:ea typeface="Times New Roman"/>
                        </a:rPr>
                        <a:t>Work with C&amp;E Team to incorporate any updates from new versions of the MoA Scheme into </a:t>
                      </a:r>
                      <a:r>
                        <a:rPr lang="en-US" sz="1000" kern="1200" dirty="0" smtClean="0">
                          <a:effectLst/>
                          <a:latin typeface="Calibri"/>
                          <a:ea typeface="Times New Roman"/>
                        </a:rPr>
                        <a:t>the general and pest </a:t>
                      </a:r>
                      <a:r>
                        <a:rPr lang="en-US" sz="1000" kern="1200" dirty="0">
                          <a:effectLst/>
                          <a:latin typeface="Calibri"/>
                          <a:ea typeface="Times New Roman"/>
                        </a:rPr>
                        <a:t>MOA </a:t>
                      </a:r>
                      <a:r>
                        <a:rPr lang="en-US" sz="1000" kern="1200" dirty="0" smtClean="0">
                          <a:effectLst/>
                          <a:latin typeface="Calibri"/>
                          <a:ea typeface="Times New Roman"/>
                        </a:rPr>
                        <a:t>posters</a:t>
                      </a:r>
                    </a:p>
                    <a:p>
                      <a:pPr marL="100800" lvl="0" indent="-100800" algn="just" fontAlgn="base">
                        <a:lnSpc>
                          <a:spcPct val="90000"/>
                        </a:lnSpc>
                        <a:buFont typeface="Symbol"/>
                        <a:buChar char=""/>
                        <a:tabLst>
                          <a:tab pos="158750" algn="l"/>
                          <a:tab pos="228600" algn="l"/>
                        </a:tabLst>
                      </a:pPr>
                      <a:r>
                        <a:rPr lang="en-US" sz="1000" kern="1200" dirty="0" smtClean="0">
                          <a:effectLst/>
                          <a:latin typeface="Calibri"/>
                          <a:ea typeface="Times New Roman"/>
                        </a:rPr>
                        <a:t>Complete</a:t>
                      </a:r>
                      <a:r>
                        <a:rPr lang="en-US" sz="1000" kern="1200" baseline="0" dirty="0" smtClean="0">
                          <a:effectLst/>
                          <a:latin typeface="Calibri"/>
                          <a:ea typeface="Times New Roman"/>
                        </a:rPr>
                        <a:t> the Coleoptera MoA poster</a:t>
                      </a:r>
                    </a:p>
                    <a:p>
                      <a:pPr marL="100800" lvl="0" indent="-100800" algn="just" fontAlgn="base">
                        <a:lnSpc>
                          <a:spcPct val="90000"/>
                        </a:lnSpc>
                        <a:buFont typeface="Symbol"/>
                        <a:buChar char=""/>
                        <a:tabLst>
                          <a:tab pos="158750" algn="l"/>
                          <a:tab pos="228600" algn="l"/>
                        </a:tabLst>
                      </a:pPr>
                      <a:r>
                        <a:rPr lang="en-US" sz="1000" kern="1200" baseline="0" dirty="0" smtClean="0">
                          <a:effectLst/>
                          <a:latin typeface="Calibri"/>
                          <a:ea typeface="Times New Roman"/>
                        </a:rPr>
                        <a:t>Complete the resistance mechanisms poster</a:t>
                      </a:r>
                      <a:endParaRPr lang="en-GB" sz="1000" dirty="0">
                        <a:effectLst/>
                        <a:latin typeface="Times New Roman"/>
                        <a:ea typeface="Times New Roman"/>
                      </a:endParaRPr>
                    </a:p>
                  </a:txBody>
                  <a:tcPr marL="68580" marR="68580" marT="0" marB="0"/>
                </a:tc>
                <a:tc>
                  <a:txBody>
                    <a:bodyPr/>
                    <a:lstStyle/>
                    <a:p>
                      <a:pPr algn="ctr" fontAlgn="base">
                        <a:lnSpc>
                          <a:spcPct val="90000"/>
                        </a:lnSpc>
                        <a:spcAft>
                          <a:spcPts val="0"/>
                        </a:spcAft>
                      </a:pPr>
                      <a:r>
                        <a:rPr lang="en-US" sz="1000" kern="1200" dirty="0">
                          <a:effectLst/>
                          <a:latin typeface="Calibri"/>
                          <a:ea typeface="Times New Roman"/>
                        </a:rPr>
                        <a:t> </a:t>
                      </a:r>
                      <a:endParaRPr lang="en-US" sz="1000" kern="1200" dirty="0" smtClean="0">
                        <a:effectLst/>
                        <a:latin typeface="Calibri"/>
                        <a:ea typeface="Times New Roman"/>
                      </a:endParaRPr>
                    </a:p>
                    <a:p>
                      <a:pPr algn="ctr" fontAlgn="base">
                        <a:lnSpc>
                          <a:spcPct val="90000"/>
                        </a:lnSpc>
                        <a:spcAft>
                          <a:spcPts val="0"/>
                        </a:spcAft>
                      </a:pPr>
                      <a:r>
                        <a:rPr lang="en-GB" sz="1000" kern="1200" dirty="0" smtClean="0">
                          <a:effectLst/>
                          <a:latin typeface="Calibri"/>
                          <a:ea typeface="Times New Roman"/>
                        </a:rPr>
                        <a:t>Q1 2014</a:t>
                      </a:r>
                    </a:p>
                    <a:p>
                      <a:pPr algn="ctr" fontAlgn="base">
                        <a:lnSpc>
                          <a:spcPct val="90000"/>
                        </a:lnSpc>
                        <a:spcAft>
                          <a:spcPts val="0"/>
                        </a:spcAft>
                      </a:pPr>
                      <a:r>
                        <a:rPr lang="en-GB" sz="1000" kern="1200" dirty="0" smtClean="0">
                          <a:effectLst/>
                          <a:latin typeface="Calibri"/>
                          <a:ea typeface="Times New Roman"/>
                        </a:rPr>
                        <a:t>Q4 2013</a:t>
                      </a:r>
                    </a:p>
                    <a:p>
                      <a:pPr algn="ctr" fontAlgn="base">
                        <a:lnSpc>
                          <a:spcPct val="90000"/>
                        </a:lnSpc>
                        <a:spcAft>
                          <a:spcPts val="0"/>
                        </a:spcAft>
                      </a:pPr>
                      <a:r>
                        <a:rPr lang="en-GB" sz="1000" kern="1200" dirty="0" smtClean="0">
                          <a:effectLst/>
                          <a:latin typeface="Calibri"/>
                          <a:ea typeface="Times New Roman"/>
                        </a:rPr>
                        <a:t>Q4 2013</a:t>
                      </a:r>
                    </a:p>
                    <a:p>
                      <a:pPr algn="ctr" fontAlgn="base">
                        <a:lnSpc>
                          <a:spcPct val="90000"/>
                        </a:lnSpc>
                        <a:spcAft>
                          <a:spcPts val="0"/>
                        </a:spcAft>
                      </a:pPr>
                      <a:endParaRPr lang="en-GB" sz="1000" dirty="0">
                        <a:effectLst/>
                        <a:latin typeface="Times New Roman"/>
                        <a:ea typeface="Times New Roman"/>
                      </a:endParaRPr>
                    </a:p>
                  </a:txBody>
                  <a:tcPr marL="68580" marR="68580" marT="0" marB="0"/>
                </a:tc>
              </a:tr>
              <a:tr h="627380">
                <a:tc>
                  <a:txBody>
                    <a:bodyPr/>
                    <a:lstStyle/>
                    <a:p>
                      <a:pPr fontAlgn="base">
                        <a:lnSpc>
                          <a:spcPct val="90000"/>
                        </a:lnSpc>
                        <a:spcAft>
                          <a:spcPts val="0"/>
                        </a:spcAft>
                      </a:pPr>
                      <a:r>
                        <a:rPr lang="en-GB" sz="1000" kern="1200" dirty="0">
                          <a:effectLst/>
                          <a:latin typeface="Calibri"/>
                          <a:ea typeface="Times New Roman"/>
                        </a:rPr>
                        <a:t>Develop MoA </a:t>
                      </a:r>
                      <a:r>
                        <a:rPr lang="en-GB" sz="1000" kern="1200" dirty="0" smtClean="0">
                          <a:effectLst/>
                          <a:latin typeface="Calibri"/>
                          <a:ea typeface="Times New Roman"/>
                        </a:rPr>
                        <a:t>Diagrams and presentation based on and dependent upon</a:t>
                      </a:r>
                      <a:r>
                        <a:rPr lang="en-GB" sz="1000" kern="1200" baseline="0" dirty="0" smtClean="0">
                          <a:effectLst/>
                          <a:latin typeface="Calibri"/>
                          <a:ea typeface="Times New Roman"/>
                        </a:rPr>
                        <a:t> UNL</a:t>
                      </a:r>
                      <a:r>
                        <a:rPr lang="en-GB" sz="1000" kern="1200" dirty="0" smtClean="0">
                          <a:effectLst/>
                          <a:latin typeface="Calibri"/>
                          <a:ea typeface="Times New Roman"/>
                        </a:rPr>
                        <a:t> output.</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Lst>
                      </a:pPr>
                      <a:r>
                        <a:rPr lang="en-US" sz="1000" kern="1200" dirty="0">
                          <a:effectLst/>
                          <a:latin typeface="Calibri"/>
                          <a:ea typeface="Times New Roman"/>
                        </a:rPr>
                        <a:t>Provide MoA diagrams for the different broad MoAs (IGR, vs. neural, vs. respiration) for use in MoA publications and </a:t>
                      </a:r>
                      <a:r>
                        <a:rPr lang="en-US" sz="1000" kern="1200" dirty="0" smtClean="0">
                          <a:effectLst/>
                          <a:latin typeface="Calibri"/>
                          <a:ea typeface="Times New Roman"/>
                        </a:rPr>
                        <a:t>presentations</a:t>
                      </a:r>
                    </a:p>
                    <a:p>
                      <a:pPr marL="100800" marR="0" lvl="0" indent="-100800" algn="just" defTabSz="457200" rtl="0" eaLnBrk="1" fontAlgn="auto" latinLnBrk="0" hangingPunct="1">
                        <a:lnSpc>
                          <a:spcPct val="90000"/>
                        </a:lnSpc>
                        <a:spcBef>
                          <a:spcPts val="0"/>
                        </a:spcBef>
                        <a:spcAft>
                          <a:spcPts val="0"/>
                        </a:spcAft>
                        <a:buClrTx/>
                        <a:buSzTx/>
                        <a:buFont typeface="Symbol"/>
                        <a:buChar char=""/>
                        <a:tabLst>
                          <a:tab pos="160020" algn="l"/>
                        </a:tabLst>
                        <a:defRPr/>
                      </a:pPr>
                      <a:r>
                        <a:rPr lang="en-GB" sz="1000" dirty="0">
                          <a:effectLst/>
                          <a:latin typeface="Calibri"/>
                          <a:ea typeface="Times New Roman"/>
                        </a:rPr>
                        <a:t> </a:t>
                      </a:r>
                      <a:r>
                        <a:rPr lang="en-US" sz="1000" dirty="0" smtClean="0">
                          <a:effectLst/>
                          <a:latin typeface="+mn-lt"/>
                          <a:ea typeface="Times New Roman"/>
                        </a:rPr>
                        <a:t>Develop a general MoA oral presentation that can be used at scientific meetings</a:t>
                      </a:r>
                      <a:endParaRPr lang="en-GB" sz="1000" dirty="0">
                        <a:effectLst/>
                        <a:latin typeface="Times New Roman"/>
                        <a:ea typeface="Times New Roman"/>
                      </a:endParaRPr>
                    </a:p>
                  </a:txBody>
                  <a:tcPr marL="68580" marR="68580" marT="0" marB="0"/>
                </a:tc>
                <a:tc>
                  <a:txBody>
                    <a:bodyPr/>
                    <a:lstStyle/>
                    <a:p>
                      <a:pPr algn="ctr">
                        <a:lnSpc>
                          <a:spcPct val="90000"/>
                        </a:lnSpc>
                        <a:spcAft>
                          <a:spcPts val="0"/>
                        </a:spcAft>
                      </a:pPr>
                      <a:endParaRPr lang="en-US" sz="1000" kern="1200" dirty="0" smtClean="0">
                        <a:effectLst/>
                        <a:latin typeface="Calibri"/>
                        <a:ea typeface="Times New Roman"/>
                      </a:endParaRPr>
                    </a:p>
                    <a:p>
                      <a:pPr algn="ctr">
                        <a:lnSpc>
                          <a:spcPct val="90000"/>
                        </a:lnSpc>
                        <a:spcAft>
                          <a:spcPts val="0"/>
                        </a:spcAft>
                      </a:pPr>
                      <a:r>
                        <a:rPr lang="en-US" sz="1000" kern="1200" dirty="0" smtClean="0">
                          <a:effectLst/>
                          <a:latin typeface="Calibri"/>
                          <a:ea typeface="Times New Roman"/>
                        </a:rPr>
                        <a:t>Q1</a:t>
                      </a:r>
                      <a:r>
                        <a:rPr lang="en-US" sz="1000" kern="1200" baseline="0" dirty="0" smtClean="0">
                          <a:effectLst/>
                          <a:latin typeface="Calibri"/>
                          <a:ea typeface="Times New Roman"/>
                        </a:rPr>
                        <a:t> 2014</a:t>
                      </a:r>
                    </a:p>
                    <a:p>
                      <a:pPr algn="ctr">
                        <a:lnSpc>
                          <a:spcPct val="90000"/>
                        </a:lnSpc>
                        <a:spcAft>
                          <a:spcPts val="0"/>
                        </a:spcAft>
                      </a:pPr>
                      <a:r>
                        <a:rPr lang="en-US" sz="1000" kern="1200" baseline="0" dirty="0" smtClean="0">
                          <a:effectLst/>
                          <a:latin typeface="Calibri"/>
                          <a:ea typeface="Times New Roman"/>
                        </a:rPr>
                        <a:t>Q1 2014</a:t>
                      </a:r>
                      <a:endParaRPr lang="en-GB" sz="1000" dirty="0">
                        <a:effectLst/>
                        <a:latin typeface="Times New Roman"/>
                        <a:ea typeface="Times New Roman"/>
                      </a:endParaRPr>
                    </a:p>
                  </a:txBody>
                  <a:tcPr marL="68580" marR="68580" marT="0" marB="0"/>
                </a:tc>
              </a:tr>
              <a:tr h="414867">
                <a:tc>
                  <a:txBody>
                    <a:bodyPr/>
                    <a:lstStyle/>
                    <a:p>
                      <a:pPr fontAlgn="base">
                        <a:lnSpc>
                          <a:spcPct val="90000"/>
                        </a:lnSpc>
                        <a:spcAft>
                          <a:spcPts val="0"/>
                        </a:spcAft>
                      </a:pPr>
                      <a:r>
                        <a:rPr lang="en-GB" sz="1000" dirty="0">
                          <a:effectLst/>
                          <a:latin typeface="Calibri"/>
                          <a:ea typeface="Times New Roman"/>
                        </a:rPr>
                        <a:t>MoA page – IRAC Website</a:t>
                      </a:r>
                      <a:endParaRPr lang="en-GB" sz="1000" dirty="0">
                        <a:effectLst/>
                        <a:latin typeface="Times New Roman"/>
                        <a:ea typeface="Times New Roman"/>
                      </a:endParaRPr>
                    </a:p>
                  </a:txBody>
                  <a:tcPr marL="68580" marR="68580" marT="0" marB="0"/>
                </a:tc>
                <a:tc>
                  <a:txBody>
                    <a:bodyPr/>
                    <a:lstStyle/>
                    <a:p>
                      <a:pPr marL="100800" lvl="0" indent="-100800">
                        <a:lnSpc>
                          <a:spcPct val="90000"/>
                        </a:lnSpc>
                        <a:spcAft>
                          <a:spcPts val="0"/>
                        </a:spcAft>
                        <a:buFont typeface="Symbol"/>
                        <a:buChar char=""/>
                        <a:tabLst>
                          <a:tab pos="228600" algn="l"/>
                        </a:tabLst>
                      </a:pPr>
                      <a:r>
                        <a:rPr lang="en-US" sz="1000" dirty="0">
                          <a:effectLst/>
                          <a:latin typeface="Calibri"/>
                          <a:ea typeface="Times New Roman"/>
                        </a:rPr>
                        <a:t>Update e-classification on IRAC website</a:t>
                      </a:r>
                      <a:endParaRPr lang="en-GB" sz="1000" dirty="0">
                        <a:effectLst/>
                        <a:latin typeface="Times New Roman"/>
                        <a:ea typeface="Times New Roman"/>
                      </a:endParaRPr>
                    </a:p>
                    <a:p>
                      <a:pPr marL="100800" lvl="0" indent="-100800">
                        <a:lnSpc>
                          <a:spcPct val="90000"/>
                        </a:lnSpc>
                        <a:spcAft>
                          <a:spcPts val="0"/>
                        </a:spcAft>
                        <a:buFont typeface="Symbol"/>
                        <a:buChar char=""/>
                        <a:tabLst>
                          <a:tab pos="228600" algn="l"/>
                        </a:tabLst>
                      </a:pPr>
                      <a:r>
                        <a:rPr lang="en-US" sz="1000" dirty="0">
                          <a:effectLst/>
                          <a:latin typeface="Calibri"/>
                          <a:ea typeface="Times New Roman"/>
                        </a:rPr>
                        <a:t>Update MoA WG page – more interactive</a:t>
                      </a:r>
                      <a:endParaRPr lang="en-GB" sz="1000" dirty="0">
                        <a:effectLst/>
                        <a:latin typeface="Times New Roman"/>
                        <a:ea typeface="Times New Roman"/>
                      </a:endParaRPr>
                    </a:p>
                  </a:txBody>
                  <a:tcPr marL="68580" marR="68580" marT="0" marB="0"/>
                </a:tc>
                <a:tc>
                  <a:txBody>
                    <a:bodyPr/>
                    <a:lstStyle/>
                    <a:p>
                      <a:pPr algn="ctr">
                        <a:lnSpc>
                          <a:spcPct val="90000"/>
                        </a:lnSpc>
                        <a:spcAft>
                          <a:spcPts val="0"/>
                        </a:spcAft>
                      </a:pPr>
                      <a:r>
                        <a:rPr lang="en-GB" sz="1000" dirty="0" smtClean="0">
                          <a:effectLst/>
                          <a:latin typeface="Calibri"/>
                          <a:ea typeface="Times New Roman"/>
                        </a:rPr>
                        <a:t>Q4 2013</a:t>
                      </a:r>
                    </a:p>
                    <a:p>
                      <a:pPr algn="ctr">
                        <a:lnSpc>
                          <a:spcPct val="90000"/>
                        </a:lnSpc>
                        <a:spcAft>
                          <a:spcPts val="0"/>
                        </a:spcAft>
                      </a:pPr>
                      <a:r>
                        <a:rPr lang="en-GB" sz="1000" dirty="0" smtClean="0">
                          <a:effectLst/>
                          <a:latin typeface="Calibri"/>
                          <a:ea typeface="Times New Roman"/>
                        </a:rPr>
                        <a:t>Q4 2013</a:t>
                      </a:r>
                      <a:endParaRPr lang="en-GB" sz="1000" dirty="0">
                        <a:effectLst/>
                        <a:latin typeface="Times New Roman"/>
                        <a:ea typeface="Times New Roman"/>
                      </a:endParaRPr>
                    </a:p>
                  </a:txBody>
                  <a:tcPr marL="68580" marR="68580" marT="0" marB="0"/>
                </a:tc>
              </a:tr>
              <a:tr h="414867">
                <a:tc>
                  <a:txBody>
                    <a:bodyPr/>
                    <a:lstStyle/>
                    <a:p>
                      <a:pPr fontAlgn="base">
                        <a:lnSpc>
                          <a:spcPct val="90000"/>
                        </a:lnSpc>
                        <a:spcAft>
                          <a:spcPts val="0"/>
                        </a:spcAft>
                      </a:pPr>
                      <a:r>
                        <a:rPr lang="en-GB" sz="1000" dirty="0" smtClean="0">
                          <a:effectLst/>
                          <a:latin typeface="+mn-lt"/>
                          <a:ea typeface="Times New Roman"/>
                        </a:rPr>
                        <a:t>Provide additional information on topics important to MoA and IRM</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228600" algn="l"/>
                        </a:tabLst>
                      </a:pPr>
                      <a:r>
                        <a:rPr lang="en-US" sz="1000" dirty="0" smtClean="0">
                          <a:effectLst/>
                          <a:latin typeface="+mn-lt"/>
                          <a:ea typeface="Times New Roman"/>
                        </a:rPr>
                        <a:t>Listing of  key references for each MoA group</a:t>
                      </a:r>
                    </a:p>
                    <a:p>
                      <a:pPr marL="558000" lvl="1" indent="-100800" algn="just">
                        <a:lnSpc>
                          <a:spcPct val="90000"/>
                        </a:lnSpc>
                        <a:spcAft>
                          <a:spcPts val="0"/>
                        </a:spcAft>
                        <a:buFont typeface="Symbol"/>
                        <a:buChar char=""/>
                        <a:tabLst>
                          <a:tab pos="228600" algn="l"/>
                        </a:tabLst>
                      </a:pPr>
                      <a:r>
                        <a:rPr lang="en-GB" sz="1000" kern="1200" dirty="0" smtClean="0">
                          <a:solidFill>
                            <a:schemeClr val="tx1"/>
                          </a:solidFill>
                          <a:effectLst/>
                          <a:latin typeface="+mn-lt"/>
                          <a:ea typeface="+mn-ea"/>
                          <a:cs typeface="+mn-cs"/>
                        </a:rPr>
                        <a:t>divide up responsibility based on groups</a:t>
                      </a:r>
                      <a:r>
                        <a:rPr lang="en-GB" sz="1000" dirty="0" smtClean="0">
                          <a:effectLst/>
                        </a:rPr>
                        <a:t> </a:t>
                      </a:r>
                    </a:p>
                    <a:p>
                      <a:pPr marL="558000" lvl="1" indent="-100800" algn="just">
                        <a:lnSpc>
                          <a:spcPct val="90000"/>
                        </a:lnSpc>
                        <a:spcAft>
                          <a:spcPts val="0"/>
                        </a:spcAft>
                        <a:buFont typeface="Symbol"/>
                        <a:buChar char=""/>
                        <a:tabLst>
                          <a:tab pos="228600" algn="l"/>
                        </a:tabLst>
                      </a:pPr>
                      <a:r>
                        <a:rPr lang="en-GB" sz="1000" kern="1200" dirty="0" smtClean="0">
                          <a:solidFill>
                            <a:schemeClr val="tx1"/>
                          </a:solidFill>
                          <a:effectLst/>
                          <a:latin typeface="+mn-lt"/>
                          <a:ea typeface="+mn-ea"/>
                          <a:cs typeface="+mn-cs"/>
                        </a:rPr>
                        <a:t>Objective is to have key moa studies – not necessarily exhaustive</a:t>
                      </a:r>
                      <a:r>
                        <a:rPr lang="en-GB" sz="1000" dirty="0" smtClean="0">
                          <a:effectLst/>
                        </a:rPr>
                        <a:t> </a:t>
                      </a:r>
                    </a:p>
                    <a:p>
                      <a:pPr marL="558000" lvl="1" indent="-100800" algn="just">
                        <a:lnSpc>
                          <a:spcPct val="90000"/>
                        </a:lnSpc>
                        <a:spcAft>
                          <a:spcPts val="0"/>
                        </a:spcAft>
                        <a:buFont typeface="Symbol"/>
                        <a:buChar char=""/>
                        <a:tabLst>
                          <a:tab pos="228600" algn="l"/>
                        </a:tabLst>
                      </a:pPr>
                      <a:r>
                        <a:rPr lang="en-GB" sz="1000" dirty="0" smtClean="0">
                          <a:effectLst/>
                        </a:rPr>
                        <a:t>Use of reviews for older chemistries</a:t>
                      </a:r>
                    </a:p>
                    <a:p>
                      <a:pPr marL="558000" lvl="1" indent="-100800" algn="just">
                        <a:lnSpc>
                          <a:spcPct val="90000"/>
                        </a:lnSpc>
                        <a:spcAft>
                          <a:spcPts val="0"/>
                        </a:spcAft>
                        <a:buFont typeface="Symbol"/>
                        <a:buChar char=""/>
                        <a:tabLst>
                          <a:tab pos="228600" algn="l"/>
                        </a:tabLst>
                      </a:pPr>
                      <a:endParaRPr lang="en-GB" sz="1000" dirty="0">
                        <a:effectLst/>
                        <a:latin typeface="Times New Roman"/>
                        <a:ea typeface="Times New Roman"/>
                      </a:endParaRPr>
                    </a:p>
                  </a:txBody>
                  <a:tcPr marL="68580" marR="68580" marT="0" marB="0"/>
                </a:tc>
                <a:tc>
                  <a:txBody>
                    <a:bodyPr/>
                    <a:lstStyle/>
                    <a:p>
                      <a:pPr algn="ctr">
                        <a:lnSpc>
                          <a:spcPct val="90000"/>
                        </a:lnSpc>
                        <a:spcAft>
                          <a:spcPts val="0"/>
                        </a:spcAft>
                      </a:pPr>
                      <a:r>
                        <a:rPr lang="en-US" sz="1000" dirty="0" smtClean="0">
                          <a:effectLst/>
                          <a:latin typeface="Calibri"/>
                          <a:ea typeface="Times New Roman"/>
                        </a:rPr>
                        <a:t>Q1</a:t>
                      </a:r>
                      <a:r>
                        <a:rPr lang="en-US" sz="1000" baseline="0" dirty="0" smtClean="0">
                          <a:effectLst/>
                          <a:latin typeface="Calibri"/>
                          <a:ea typeface="Times New Roman"/>
                        </a:rPr>
                        <a:t> 2014</a:t>
                      </a:r>
                      <a:endParaRPr lang="en-GB" sz="1000" dirty="0">
                        <a:effectLst/>
                        <a:latin typeface="Times New Roman"/>
                        <a:ea typeface="Times New Roman"/>
                      </a:endParaRPr>
                    </a:p>
                  </a:txBody>
                  <a:tcPr marL="68580" marR="68580" marT="0" marB="0"/>
                </a:tc>
              </a:tr>
              <a:tr h="619759">
                <a:tc>
                  <a:txBody>
                    <a:bodyPr/>
                    <a:lstStyle/>
                    <a:p>
                      <a:pPr fontAlgn="base">
                        <a:lnSpc>
                          <a:spcPct val="90000"/>
                        </a:lnSpc>
                        <a:spcAft>
                          <a:spcPts val="0"/>
                        </a:spcAft>
                      </a:pPr>
                      <a:r>
                        <a:rPr lang="en-GB" sz="1000" dirty="0" smtClean="0">
                          <a:effectLst/>
                          <a:latin typeface="Times New Roman"/>
                          <a:ea typeface="Times New Roman"/>
                        </a:rPr>
                        <a:t>Update of MoA Charter</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228600" algn="l"/>
                        </a:tabLst>
                      </a:pPr>
                      <a:r>
                        <a:rPr lang="en-US" sz="1000" dirty="0" smtClean="0">
                          <a:effectLst/>
                          <a:latin typeface="Calibri"/>
                          <a:ea typeface="Times New Roman"/>
                        </a:rPr>
                        <a:t>Objective</a:t>
                      </a:r>
                      <a:r>
                        <a:rPr lang="en-US" sz="1000" baseline="0" dirty="0" smtClean="0">
                          <a:effectLst/>
                          <a:latin typeface="Calibri"/>
                          <a:ea typeface="Times New Roman"/>
                        </a:rPr>
                        <a:t> is to include MoA Team’s responsibility for developing tools and communicating the classification scheme</a:t>
                      </a:r>
                      <a:endParaRPr lang="en-GB" sz="1000" dirty="0">
                        <a:effectLst/>
                        <a:latin typeface="Times New Roman"/>
                        <a:ea typeface="Times New Roman"/>
                      </a:endParaRPr>
                    </a:p>
                  </a:txBody>
                  <a:tcPr marL="68580" marR="68580" marT="0" marB="0"/>
                </a:tc>
                <a:tc>
                  <a:txBody>
                    <a:bodyPr/>
                    <a:lstStyle/>
                    <a:p>
                      <a:pPr algn="ctr">
                        <a:lnSpc>
                          <a:spcPct val="90000"/>
                        </a:lnSpc>
                        <a:spcAft>
                          <a:spcPts val="0"/>
                        </a:spcAft>
                      </a:pPr>
                      <a:r>
                        <a:rPr lang="en-GB" sz="1000" dirty="0" smtClean="0">
                          <a:effectLst/>
                          <a:latin typeface="Calibri"/>
                          <a:ea typeface="Times New Roman"/>
                        </a:rPr>
                        <a:t>Q4 2013</a:t>
                      </a:r>
                      <a:endParaRPr lang="en-GB" sz="1000" dirty="0">
                        <a:effectLst/>
                        <a:latin typeface="Times New Roman"/>
                        <a:ea typeface="Times New Roman"/>
                      </a:endParaRPr>
                    </a:p>
                  </a:txBody>
                  <a:tcPr marL="68580" marR="68580" marT="0" marB="0"/>
                </a:tc>
              </a:tr>
            </a:tbl>
          </a:graphicData>
        </a:graphic>
      </p:graphicFrame>
      <p:sp>
        <p:nvSpPr>
          <p:cNvPr id="13" name="Date Placeholder 9"/>
          <p:cNvSpPr>
            <a:spLocks noGrp="1"/>
          </p:cNvSpPr>
          <p:nvPr>
            <p:ph type="dt" sz="half" idx="10"/>
          </p:nvPr>
        </p:nvSpPr>
        <p:spPr>
          <a:xfrm>
            <a:off x="279392" y="6601893"/>
            <a:ext cx="1539248" cy="2507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38305170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14</a:t>
            </a:fld>
            <a:endParaRPr lang="en-GB" dirty="0"/>
          </a:p>
        </p:txBody>
      </p:sp>
      <p:sp>
        <p:nvSpPr>
          <p:cNvPr id="4" name="Title 1"/>
          <p:cNvSpPr txBox="1">
            <a:spLocks/>
          </p:cNvSpPr>
          <p:nvPr/>
        </p:nvSpPr>
        <p:spPr>
          <a:xfrm>
            <a:off x="279392" y="197930"/>
            <a:ext cx="851747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Communication &amp; Education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3684403856"/>
              </p:ext>
            </p:extLst>
          </p:nvPr>
        </p:nvGraphicFramePr>
        <p:xfrm>
          <a:off x="101600" y="1176868"/>
          <a:ext cx="8953500" cy="5079154"/>
        </p:xfrm>
        <a:graphic>
          <a:graphicData uri="http://schemas.openxmlformats.org/drawingml/2006/table">
            <a:tbl>
              <a:tblPr firstRow="1" bandRow="1">
                <a:tableStyleId>{5940675A-B579-460E-94D1-54222C63F5DA}</a:tableStyleId>
              </a:tblPr>
              <a:tblGrid>
                <a:gridCol w="1481667"/>
                <a:gridCol w="6646333"/>
                <a:gridCol w="825500"/>
              </a:tblGrid>
              <a:tr h="275097">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978405">
                <a:tc>
                  <a:txBody>
                    <a:bodyPr/>
                    <a:lstStyle/>
                    <a:p>
                      <a:pPr>
                        <a:lnSpc>
                          <a:spcPct val="90000"/>
                        </a:lnSpc>
                        <a:spcAft>
                          <a:spcPts val="0"/>
                        </a:spcAft>
                      </a:pPr>
                      <a:r>
                        <a:rPr lang="en-US" sz="1000" dirty="0">
                          <a:effectLst/>
                          <a:latin typeface="+mn-lt"/>
                          <a:ea typeface="Times New Roman"/>
                        </a:rPr>
                        <a:t>Development of C&amp;E material for the coming year</a:t>
                      </a:r>
                      <a:endParaRPr lang="en-GB" sz="1000" dirty="0">
                        <a:effectLst/>
                        <a:latin typeface="+mn-lt"/>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Lst>
                      </a:pPr>
                      <a:r>
                        <a:rPr lang="en-US" sz="1000" dirty="0" smtClean="0">
                          <a:effectLst/>
                          <a:latin typeface="Calibri"/>
                          <a:ea typeface="Times New Roman"/>
                        </a:rPr>
                        <a:t>F</a:t>
                      </a:r>
                      <a:r>
                        <a:rPr lang="en-GB" sz="1000" dirty="0" smtClean="0">
                          <a:effectLst/>
                          <a:latin typeface="Calibri"/>
                          <a:ea typeface="Times New Roman"/>
                        </a:rPr>
                        <a:t>inalise </a:t>
                      </a:r>
                      <a:r>
                        <a:rPr lang="en-GB" sz="1000" dirty="0">
                          <a:effectLst/>
                          <a:latin typeface="Calibri"/>
                          <a:ea typeface="Times New Roman"/>
                        </a:rPr>
                        <a:t>C&amp;E </a:t>
                      </a:r>
                      <a:r>
                        <a:rPr lang="en-GB" sz="1000" dirty="0" smtClean="0">
                          <a:effectLst/>
                          <a:latin typeface="Calibri"/>
                          <a:ea typeface="Times New Roman"/>
                        </a:rPr>
                        <a:t>2013/14 </a:t>
                      </a:r>
                      <a:r>
                        <a:rPr lang="en-GB" sz="1000" dirty="0">
                          <a:effectLst/>
                          <a:latin typeface="Calibri"/>
                          <a:ea typeface="Times New Roman"/>
                        </a:rPr>
                        <a:t>budget and timeline incorporating joint projects with the various WGs.</a:t>
                      </a:r>
                      <a:endParaRPr lang="en-GB" sz="1000" dirty="0">
                        <a:effectLst/>
                        <a:latin typeface="Times New Roman"/>
                        <a:ea typeface="Times New Roman"/>
                      </a:endParaRPr>
                    </a:p>
                    <a:p>
                      <a:pPr marL="100800" lvl="0" indent="-100800" algn="just">
                        <a:lnSpc>
                          <a:spcPct val="90000"/>
                        </a:lnSpc>
                        <a:spcAft>
                          <a:spcPts val="0"/>
                        </a:spcAft>
                        <a:buFont typeface="Symbol"/>
                        <a:buChar char=""/>
                        <a:tabLst>
                          <a:tab pos="160020" algn="l"/>
                        </a:tabLst>
                      </a:pPr>
                      <a:r>
                        <a:rPr lang="en-GB" sz="1000" dirty="0">
                          <a:effectLst/>
                          <a:latin typeface="Calibri"/>
                          <a:ea typeface="Times New Roman"/>
                        </a:rPr>
                        <a:t>Liaise with the WGs, updating/developing new C&amp;E material e.g. posters, videos etc.</a:t>
                      </a:r>
                      <a:endParaRPr lang="en-GB" sz="1000" dirty="0">
                        <a:effectLst/>
                        <a:latin typeface="Times New Roman"/>
                        <a:ea typeface="Times New Roman"/>
                      </a:endParaRPr>
                    </a:p>
                    <a:p>
                      <a:pPr marL="270000" lvl="1" indent="-100800" algn="just">
                        <a:lnSpc>
                          <a:spcPct val="90000"/>
                        </a:lnSpc>
                        <a:spcAft>
                          <a:spcPts val="0"/>
                        </a:spcAft>
                        <a:buFont typeface="Courier New"/>
                        <a:buChar char="o"/>
                      </a:pPr>
                      <a:r>
                        <a:rPr lang="en-US" sz="1000" dirty="0">
                          <a:effectLst/>
                          <a:latin typeface="Calibri"/>
                          <a:ea typeface="Times New Roman"/>
                        </a:rPr>
                        <a:t>Ensure no poster is more than 3 years old without review or updating</a:t>
                      </a:r>
                      <a:endParaRPr lang="en-GB" sz="1000" dirty="0">
                        <a:effectLst/>
                        <a:latin typeface="Times New Roman"/>
                        <a:ea typeface="Times New Roman"/>
                      </a:endParaRPr>
                    </a:p>
                    <a:p>
                      <a:pPr marL="270000" lvl="1" indent="-100800" algn="just">
                        <a:lnSpc>
                          <a:spcPct val="90000"/>
                        </a:lnSpc>
                        <a:spcAft>
                          <a:spcPts val="0"/>
                        </a:spcAft>
                        <a:buFont typeface="Courier New"/>
                        <a:buChar char="o"/>
                      </a:pPr>
                      <a:r>
                        <a:rPr lang="en-US" sz="1000" dirty="0">
                          <a:effectLst/>
                          <a:latin typeface="Calibri"/>
                          <a:ea typeface="Times New Roman"/>
                        </a:rPr>
                        <a:t>Work with the Methods WG to publish at least 1 methods video during 2012</a:t>
                      </a:r>
                      <a:endParaRPr lang="en-GB" sz="1000" dirty="0">
                        <a:effectLst/>
                        <a:latin typeface="Times New Roman"/>
                        <a:ea typeface="Times New Roman"/>
                      </a:endParaRPr>
                    </a:p>
                    <a:p>
                      <a:pPr marL="270000" lvl="1" indent="-100800" algn="just">
                        <a:lnSpc>
                          <a:spcPct val="90000"/>
                        </a:lnSpc>
                        <a:spcAft>
                          <a:spcPts val="0"/>
                        </a:spcAft>
                        <a:buFont typeface="Courier New"/>
                        <a:buChar char="o"/>
                      </a:pPr>
                      <a:r>
                        <a:rPr lang="en-GB" sz="1000" dirty="0">
                          <a:effectLst/>
                          <a:latin typeface="Calibri"/>
                          <a:ea typeface="Times New Roman"/>
                        </a:rPr>
                        <a:t>Organise printing/re-printing of C&amp;E material as this becomes available from the WGs</a:t>
                      </a:r>
                      <a:endParaRPr lang="en-GB" sz="1000" dirty="0">
                        <a:effectLst/>
                        <a:latin typeface="Times New Roman"/>
                        <a:ea typeface="Times New Roman"/>
                      </a:endParaRPr>
                    </a:p>
                    <a:p>
                      <a:pPr marL="270000" lvl="1" indent="-100800" algn="just">
                        <a:lnSpc>
                          <a:spcPct val="90000"/>
                        </a:lnSpc>
                        <a:spcAft>
                          <a:spcPts val="0"/>
                        </a:spcAft>
                        <a:buFont typeface="Courier New"/>
                        <a:buChar char="o"/>
                      </a:pPr>
                      <a:r>
                        <a:rPr lang="en-GB" sz="1000" dirty="0">
                          <a:effectLst/>
                          <a:latin typeface="Calibri"/>
                          <a:ea typeface="Times New Roman"/>
                        </a:rPr>
                        <a:t>Develop mini-booklets outlining the principles of </a:t>
                      </a:r>
                      <a:r>
                        <a:rPr lang="en-GB" sz="1000" dirty="0" smtClean="0">
                          <a:effectLst/>
                          <a:latin typeface="Calibri"/>
                          <a:ea typeface="Times New Roman"/>
                        </a:rPr>
                        <a:t>Crop</a:t>
                      </a:r>
                      <a:r>
                        <a:rPr lang="en-GB" sz="1000" baseline="0" dirty="0" smtClean="0">
                          <a:effectLst/>
                          <a:latin typeface="Calibri"/>
                          <a:ea typeface="Times New Roman"/>
                        </a:rPr>
                        <a:t> </a:t>
                      </a:r>
                      <a:r>
                        <a:rPr lang="en-GB" sz="1000" dirty="0" smtClean="0">
                          <a:effectLst/>
                          <a:latin typeface="Calibri"/>
                          <a:ea typeface="Times New Roman"/>
                        </a:rPr>
                        <a:t>IRM </a:t>
                      </a:r>
                      <a:r>
                        <a:rPr lang="en-GB" sz="1000" dirty="0">
                          <a:effectLst/>
                          <a:latin typeface="Calibri"/>
                          <a:ea typeface="Times New Roman"/>
                        </a:rPr>
                        <a:t>(as per Mini-VM)</a:t>
                      </a:r>
                      <a:endParaRPr lang="en-GB" sz="1000" dirty="0">
                        <a:effectLst/>
                        <a:latin typeface="Times New Roman"/>
                        <a:ea typeface="Times New Roman"/>
                      </a:endParaRPr>
                    </a:p>
                    <a:p>
                      <a:pPr marL="100800" lvl="0" indent="-100800" algn="just">
                        <a:lnSpc>
                          <a:spcPct val="90000"/>
                        </a:lnSpc>
                        <a:spcAft>
                          <a:spcPts val="0"/>
                        </a:spcAft>
                        <a:buFont typeface="Symbol"/>
                        <a:buChar char=""/>
                      </a:pPr>
                      <a:r>
                        <a:rPr lang="en-GB" sz="1000" dirty="0">
                          <a:effectLst/>
                          <a:latin typeface="Calibri"/>
                          <a:ea typeface="Times New Roman"/>
                        </a:rPr>
                        <a:t>Liaise between UNL and Executive Committee on the Educational modules being </a:t>
                      </a:r>
                      <a:r>
                        <a:rPr lang="en-GB" sz="1000" dirty="0" smtClean="0">
                          <a:effectLst/>
                          <a:latin typeface="Calibri"/>
                          <a:ea typeface="Times New Roman"/>
                        </a:rPr>
                        <a:t>developed</a:t>
                      </a:r>
                    </a:p>
                  </a:txBody>
                  <a:tcPr marL="68580" marR="68580" marT="0" marB="0"/>
                </a:tc>
                <a:tc>
                  <a:txBody>
                    <a:bodyPr/>
                    <a:lstStyle/>
                    <a:p>
                      <a:pPr>
                        <a:lnSpc>
                          <a:spcPct val="90000"/>
                        </a:lnSpc>
                        <a:spcAft>
                          <a:spcPts val="0"/>
                        </a:spcAft>
                      </a:pPr>
                      <a:r>
                        <a:rPr lang="en-US" sz="1000" dirty="0" smtClean="0">
                          <a:effectLst/>
                          <a:latin typeface="Calibri"/>
                          <a:ea typeface="Times New Roman"/>
                        </a:rPr>
                        <a:t>May 2013</a:t>
                      </a:r>
                      <a:endParaRPr lang="en-GB" sz="1000" dirty="0">
                        <a:effectLst/>
                        <a:latin typeface="Times New Roman"/>
                        <a:ea typeface="Times New Roman"/>
                      </a:endParaRPr>
                    </a:p>
                    <a:p>
                      <a:pPr>
                        <a:lnSpc>
                          <a:spcPct val="90000"/>
                        </a:lnSpc>
                        <a:spcAft>
                          <a:spcPts val="0"/>
                        </a:spcAft>
                      </a:pPr>
                      <a:r>
                        <a:rPr lang="en-US" sz="1000" kern="1200" dirty="0">
                          <a:effectLst/>
                          <a:latin typeface="Calibri"/>
                          <a:ea typeface="Times New Roman"/>
                        </a:rPr>
                        <a:t> </a:t>
                      </a:r>
                      <a:endParaRPr lang="en-GB" sz="1000" dirty="0">
                        <a:effectLst/>
                        <a:latin typeface="Times New Roman"/>
                        <a:ea typeface="Times New Roman"/>
                      </a:endParaRPr>
                    </a:p>
                    <a:p>
                      <a:pPr>
                        <a:lnSpc>
                          <a:spcPct val="90000"/>
                        </a:lnSpc>
                        <a:spcAft>
                          <a:spcPts val="0"/>
                        </a:spcAft>
                      </a:pPr>
                      <a:r>
                        <a:rPr lang="en-US" sz="1000" kern="1200" dirty="0" smtClean="0">
                          <a:effectLst/>
                          <a:latin typeface="Calibri"/>
                          <a:ea typeface="Times New Roman"/>
                        </a:rPr>
                        <a:t>Dec 2013</a:t>
                      </a:r>
                      <a:endParaRPr lang="en-GB" sz="1000" dirty="0">
                        <a:effectLst/>
                        <a:latin typeface="Times New Roman"/>
                        <a:ea typeface="Times New Roman"/>
                      </a:endParaRPr>
                    </a:p>
                    <a:p>
                      <a:pPr>
                        <a:lnSpc>
                          <a:spcPct val="90000"/>
                        </a:lnSpc>
                        <a:spcAft>
                          <a:spcPts val="0"/>
                        </a:spcAft>
                      </a:pPr>
                      <a:r>
                        <a:rPr lang="en-US" sz="1000" kern="1200" dirty="0" smtClean="0">
                          <a:effectLst/>
                          <a:latin typeface="Calibri"/>
                          <a:ea typeface="Times New Roman"/>
                        </a:rPr>
                        <a:t>Dec</a:t>
                      </a:r>
                      <a:r>
                        <a:rPr lang="en-US" sz="1000" kern="1200" baseline="0" dirty="0" smtClean="0">
                          <a:effectLst/>
                          <a:latin typeface="Calibri"/>
                          <a:ea typeface="Times New Roman"/>
                        </a:rPr>
                        <a:t> </a:t>
                      </a:r>
                      <a:r>
                        <a:rPr lang="en-US" sz="1000" kern="1200" dirty="0" smtClean="0">
                          <a:effectLst/>
                          <a:latin typeface="Calibri"/>
                          <a:ea typeface="Times New Roman"/>
                        </a:rPr>
                        <a:t>2013</a:t>
                      </a:r>
                      <a:endParaRPr lang="en-GB" sz="1000" dirty="0">
                        <a:effectLst/>
                        <a:latin typeface="Times New Roman"/>
                        <a:ea typeface="Times New Roman"/>
                      </a:endParaRPr>
                    </a:p>
                    <a:p>
                      <a:pPr>
                        <a:lnSpc>
                          <a:spcPct val="90000"/>
                        </a:lnSpc>
                        <a:spcAft>
                          <a:spcPts val="0"/>
                        </a:spcAft>
                      </a:pPr>
                      <a:r>
                        <a:rPr lang="en-US" sz="1000" kern="1200" dirty="0">
                          <a:effectLst/>
                          <a:latin typeface="Calibri"/>
                          <a:ea typeface="Times New Roman"/>
                        </a:rPr>
                        <a:t>Ongoing</a:t>
                      </a:r>
                      <a:endParaRPr lang="en-GB" sz="1000" dirty="0">
                        <a:effectLst/>
                        <a:latin typeface="Times New Roman"/>
                        <a:ea typeface="Times New Roman"/>
                      </a:endParaRPr>
                    </a:p>
                    <a:p>
                      <a:pPr>
                        <a:lnSpc>
                          <a:spcPct val="90000"/>
                        </a:lnSpc>
                        <a:spcAft>
                          <a:spcPts val="0"/>
                        </a:spcAft>
                      </a:pPr>
                      <a:r>
                        <a:rPr lang="en-US" sz="1000" kern="1200" dirty="0" smtClean="0">
                          <a:effectLst/>
                          <a:latin typeface="Calibri"/>
                          <a:ea typeface="Times New Roman"/>
                        </a:rPr>
                        <a:t>Aug 2013</a:t>
                      </a:r>
                      <a:endParaRPr lang="en-GB" sz="1000" dirty="0">
                        <a:effectLst/>
                        <a:latin typeface="Times New Roman"/>
                        <a:ea typeface="Times New Roman"/>
                      </a:endParaRPr>
                    </a:p>
                    <a:p>
                      <a:pPr>
                        <a:lnSpc>
                          <a:spcPct val="90000"/>
                        </a:lnSpc>
                        <a:spcAft>
                          <a:spcPts val="0"/>
                        </a:spcAft>
                      </a:pPr>
                      <a:r>
                        <a:rPr lang="en-US" sz="1000" kern="1200" dirty="0" smtClean="0">
                          <a:effectLst/>
                          <a:latin typeface="Calibri"/>
                          <a:ea typeface="Times New Roman"/>
                        </a:rPr>
                        <a:t>Ongoing</a:t>
                      </a:r>
                      <a:endParaRPr lang="en-GB" sz="1000" dirty="0">
                        <a:effectLst/>
                        <a:latin typeface="Times New Roman"/>
                        <a:ea typeface="Times New Roman"/>
                      </a:endParaRPr>
                    </a:p>
                  </a:txBody>
                  <a:tcPr marL="68580" marR="68580" marT="0" marB="0"/>
                </a:tc>
              </a:tr>
              <a:tr h="752101">
                <a:tc>
                  <a:txBody>
                    <a:bodyPr/>
                    <a:lstStyle/>
                    <a:p>
                      <a:pPr>
                        <a:lnSpc>
                          <a:spcPct val="90000"/>
                        </a:lnSpc>
                        <a:spcAft>
                          <a:spcPts val="0"/>
                        </a:spcAft>
                      </a:pPr>
                      <a:r>
                        <a:rPr lang="en-GB" sz="1000" dirty="0" smtClean="0">
                          <a:effectLst/>
                          <a:latin typeface="+mn-lt"/>
                          <a:ea typeface="Times New Roman"/>
                        </a:rPr>
                        <a:t>Leverage C&amp;E through the CropLife network</a:t>
                      </a:r>
                      <a:endParaRPr lang="en-GB" sz="1000" dirty="0">
                        <a:effectLst/>
                        <a:latin typeface="+mn-lt"/>
                        <a:ea typeface="Times New Roman"/>
                      </a:endParaRPr>
                    </a:p>
                  </a:txBody>
                  <a:tcPr marL="68580" marR="68580" marT="0" marB="0"/>
                </a:tc>
                <a:tc>
                  <a:txBody>
                    <a:bodyPr/>
                    <a:lstStyle/>
                    <a:p>
                      <a:pPr marL="100800" lvl="0" indent="-100800">
                        <a:lnSpc>
                          <a:spcPct val="90000"/>
                        </a:lnSpc>
                        <a:buFont typeface="Arial"/>
                        <a:buChar char="•"/>
                      </a:pPr>
                      <a:r>
                        <a:rPr lang="en-GB" sz="1000" kern="1200" dirty="0" smtClean="0">
                          <a:solidFill>
                            <a:schemeClr val="tx1"/>
                          </a:solidFill>
                          <a:effectLst/>
                          <a:latin typeface="+mn-lt"/>
                          <a:ea typeface="+mn-ea"/>
                          <a:cs typeface="+mn-cs"/>
                        </a:rPr>
                        <a:t>Strengthen links of IRAC country groups with IRAC Intl &amp; local CropLife organization</a:t>
                      </a:r>
                    </a:p>
                    <a:p>
                      <a:pPr marL="100800" lvl="0" indent="-100800">
                        <a:lnSpc>
                          <a:spcPct val="90000"/>
                        </a:lnSpc>
                        <a:buFont typeface="Arial"/>
                        <a:buChar char="•"/>
                      </a:pPr>
                      <a:r>
                        <a:rPr lang="en-GB" sz="1000" kern="1200" dirty="0" smtClean="0">
                          <a:solidFill>
                            <a:schemeClr val="tx1"/>
                          </a:solidFill>
                          <a:effectLst/>
                          <a:latin typeface="+mn-lt"/>
                          <a:ea typeface="+mn-ea"/>
                          <a:cs typeface="+mn-cs"/>
                        </a:rPr>
                        <a:t>Identify CropLife educational programs that miss a proper IRM session and support with relevant content.</a:t>
                      </a:r>
                    </a:p>
                    <a:p>
                      <a:pPr marL="100800" lvl="0" indent="-100800">
                        <a:lnSpc>
                          <a:spcPct val="90000"/>
                        </a:lnSpc>
                        <a:buFont typeface="Arial"/>
                        <a:buChar char="•"/>
                      </a:pPr>
                      <a:r>
                        <a:rPr lang="en-GB" sz="1000" kern="1200" dirty="0" smtClean="0">
                          <a:solidFill>
                            <a:schemeClr val="tx1"/>
                          </a:solidFill>
                          <a:effectLst/>
                          <a:latin typeface="+mn-lt"/>
                          <a:ea typeface="+mn-ea"/>
                          <a:cs typeface="+mn-cs"/>
                        </a:rPr>
                        <a:t>Work with CropLife to develop a simple way of educating growers at all levels on the benefits of RM for the grower. Many understand the benefits for the companies/distributors but don’t see the benefits for themselves.</a:t>
                      </a:r>
                    </a:p>
                    <a:p>
                      <a:pPr marL="100800" lvl="0" indent="-100800" algn="just">
                        <a:lnSpc>
                          <a:spcPct val="90000"/>
                        </a:lnSpc>
                        <a:spcAft>
                          <a:spcPts val="0"/>
                        </a:spcAft>
                        <a:buFont typeface="Symbol"/>
                        <a:buChar char=""/>
                      </a:pPr>
                      <a:endParaRPr lang="en-GB" sz="1000" dirty="0">
                        <a:effectLst/>
                        <a:latin typeface="Times New Roman"/>
                        <a:ea typeface="Times New Roman"/>
                      </a:endParaRPr>
                    </a:p>
                  </a:txBody>
                  <a:tcPr marL="68580" marR="68580" marT="0" marB="0"/>
                </a:tc>
                <a:tc>
                  <a:txBody>
                    <a:bodyPr/>
                    <a:lstStyle/>
                    <a:p>
                      <a:pPr>
                        <a:lnSpc>
                          <a:spcPct val="90000"/>
                        </a:lnSpc>
                        <a:spcAft>
                          <a:spcPts val="0"/>
                        </a:spcAft>
                      </a:pPr>
                      <a:endParaRPr lang="en-GB" sz="1000" dirty="0" smtClean="0">
                        <a:effectLst/>
                        <a:latin typeface="Times New Roman"/>
                        <a:ea typeface="Times New Roman"/>
                      </a:endParaRPr>
                    </a:p>
                    <a:p>
                      <a:pPr>
                        <a:lnSpc>
                          <a:spcPct val="90000"/>
                        </a:lnSpc>
                        <a:spcAft>
                          <a:spcPts val="0"/>
                        </a:spcAft>
                      </a:pPr>
                      <a:endParaRPr lang="en-GB" sz="1000" dirty="0" smtClean="0">
                        <a:effectLst/>
                        <a:latin typeface="Times New Roman"/>
                        <a:ea typeface="Times New Roman"/>
                      </a:endParaRPr>
                    </a:p>
                    <a:p>
                      <a:pPr marL="0" marR="0" indent="0" algn="l" defTabSz="457200" rtl="0" eaLnBrk="1" fontAlgn="auto" latinLnBrk="0" hangingPunct="1">
                        <a:lnSpc>
                          <a:spcPct val="90000"/>
                        </a:lnSpc>
                        <a:spcBef>
                          <a:spcPts val="0"/>
                        </a:spcBef>
                        <a:spcAft>
                          <a:spcPts val="0"/>
                        </a:spcAft>
                        <a:buClrTx/>
                        <a:buSzTx/>
                        <a:buFontTx/>
                        <a:buNone/>
                        <a:tabLst/>
                        <a:defRPr/>
                      </a:pPr>
                      <a:r>
                        <a:rPr lang="en-US" sz="1000" kern="1200" dirty="0" smtClean="0">
                          <a:effectLst/>
                          <a:latin typeface="+mn-lt"/>
                          <a:ea typeface="Times New Roman"/>
                        </a:rPr>
                        <a:t>Ongoing</a:t>
                      </a:r>
                      <a:endParaRPr lang="en-GB" sz="1000" dirty="0" smtClean="0">
                        <a:effectLst/>
                        <a:latin typeface="Times New Roman"/>
                        <a:ea typeface="Times New Roman"/>
                      </a:endParaRPr>
                    </a:p>
                    <a:p>
                      <a:pPr>
                        <a:lnSpc>
                          <a:spcPct val="90000"/>
                        </a:lnSpc>
                        <a:spcAft>
                          <a:spcPts val="0"/>
                        </a:spcAft>
                      </a:pPr>
                      <a:endParaRPr lang="en-GB" sz="1000" dirty="0">
                        <a:effectLst/>
                        <a:latin typeface="Times New Roman"/>
                        <a:ea typeface="Times New Roman"/>
                      </a:endParaRPr>
                    </a:p>
                  </a:txBody>
                  <a:tcPr marL="68580" marR="68580" marT="0" marB="0"/>
                </a:tc>
              </a:tr>
              <a:tr h="1550396">
                <a:tc>
                  <a:txBody>
                    <a:bodyPr/>
                    <a:lstStyle/>
                    <a:p>
                      <a:pPr>
                        <a:lnSpc>
                          <a:spcPct val="90000"/>
                        </a:lnSpc>
                        <a:spcAft>
                          <a:spcPts val="0"/>
                        </a:spcAft>
                      </a:pPr>
                      <a:r>
                        <a:rPr lang="en-US" sz="1000" dirty="0">
                          <a:effectLst/>
                          <a:latin typeface="Calibri"/>
                          <a:ea typeface="Times New Roman"/>
                        </a:rPr>
                        <a:t>Maintain and improve the website as main IRAC C&amp;E vehicle for resistance and IRM information</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pPr>
                      <a:r>
                        <a:rPr lang="en-GB" sz="1000" dirty="0">
                          <a:effectLst/>
                          <a:latin typeface="Calibri"/>
                          <a:ea typeface="Times New Roman"/>
                        </a:rPr>
                        <a:t>Continue the current round of improvement to the website and CMS:</a:t>
                      </a:r>
                      <a:endParaRPr lang="en-GB" sz="1000" dirty="0">
                        <a:effectLst/>
                        <a:latin typeface="Times New Roman"/>
                        <a:ea typeface="Times New Roman"/>
                      </a:endParaRPr>
                    </a:p>
                    <a:p>
                      <a:pPr marL="270000" lvl="2" indent="-100800" algn="just">
                        <a:lnSpc>
                          <a:spcPct val="90000"/>
                        </a:lnSpc>
                        <a:spcAft>
                          <a:spcPts val="0"/>
                        </a:spcAft>
                        <a:buFont typeface="Courier New"/>
                        <a:buChar char="o"/>
                      </a:pPr>
                      <a:r>
                        <a:rPr lang="en-GB" sz="1000" dirty="0">
                          <a:effectLst/>
                          <a:latin typeface="Calibri"/>
                          <a:ea typeface="Times New Roman"/>
                          <a:cs typeface="Times New Roman"/>
                        </a:rPr>
                        <a:t>Update the WordPress CMS and associated plug-</a:t>
                      </a:r>
                      <a:r>
                        <a:rPr lang="en-GB" sz="1000" dirty="0" smtClean="0">
                          <a:effectLst/>
                          <a:latin typeface="Calibri"/>
                          <a:ea typeface="Times New Roman"/>
                          <a:cs typeface="Times New Roman"/>
                        </a:rPr>
                        <a:t>ins to improve site speed and performance</a:t>
                      </a:r>
                      <a:endParaRPr lang="en-GB" sz="1000" dirty="0">
                        <a:effectLst/>
                        <a:latin typeface="Times New Roman"/>
                        <a:ea typeface="Times New Roman"/>
                        <a:cs typeface="Times New Roman"/>
                      </a:endParaRPr>
                    </a:p>
                    <a:p>
                      <a:pPr marL="270000" lvl="2" indent="-100800" algn="just">
                        <a:lnSpc>
                          <a:spcPct val="90000"/>
                        </a:lnSpc>
                        <a:spcAft>
                          <a:spcPts val="0"/>
                        </a:spcAft>
                        <a:buFont typeface="Courier New"/>
                        <a:buChar char="o"/>
                      </a:pPr>
                      <a:r>
                        <a:rPr lang="en-GB" sz="1000" dirty="0" smtClean="0">
                          <a:effectLst/>
                          <a:latin typeface="Calibri"/>
                          <a:ea typeface="Times New Roman"/>
                          <a:cs typeface="Times New Roman"/>
                        </a:rPr>
                        <a:t>Upgrade </a:t>
                      </a:r>
                      <a:r>
                        <a:rPr lang="en-GB" sz="1000" dirty="0">
                          <a:effectLst/>
                          <a:latin typeface="Calibri"/>
                          <a:ea typeface="Times New Roman"/>
                          <a:cs typeface="Times New Roman"/>
                        </a:rPr>
                        <a:t>Team and Country Group web pages </a:t>
                      </a:r>
                      <a:r>
                        <a:rPr lang="en-GB" sz="1000" dirty="0" smtClean="0">
                          <a:effectLst/>
                          <a:latin typeface="Calibri"/>
                          <a:ea typeface="Times New Roman"/>
                          <a:cs typeface="Times New Roman"/>
                        </a:rPr>
                        <a:t>(target 3-4)</a:t>
                      </a:r>
                      <a:r>
                        <a:rPr lang="en-GB" sz="1000" baseline="0" dirty="0" smtClean="0">
                          <a:effectLst/>
                          <a:latin typeface="Calibri"/>
                          <a:ea typeface="Times New Roman"/>
                          <a:cs typeface="Times New Roman"/>
                        </a:rPr>
                        <a:t> </a:t>
                      </a:r>
                      <a:r>
                        <a:rPr lang="en-GB" sz="1000" dirty="0" smtClean="0">
                          <a:effectLst/>
                          <a:latin typeface="Calibri"/>
                          <a:ea typeface="Times New Roman"/>
                          <a:cs typeface="Times New Roman"/>
                        </a:rPr>
                        <a:t>as </a:t>
                      </a:r>
                      <a:r>
                        <a:rPr lang="en-GB" sz="1000" dirty="0">
                          <a:effectLst/>
                          <a:latin typeface="Calibri"/>
                          <a:ea typeface="Times New Roman"/>
                          <a:cs typeface="Times New Roman"/>
                        </a:rPr>
                        <a:t>requested by teams</a:t>
                      </a:r>
                      <a:endParaRPr lang="en-GB" sz="1000" dirty="0">
                        <a:effectLst/>
                        <a:latin typeface="Times New Roman"/>
                        <a:ea typeface="Times New Roman"/>
                        <a:cs typeface="Times New Roman"/>
                      </a:endParaRPr>
                    </a:p>
                    <a:p>
                      <a:pPr marL="270000" lvl="2" indent="-100800" algn="just">
                        <a:lnSpc>
                          <a:spcPct val="90000"/>
                        </a:lnSpc>
                        <a:spcAft>
                          <a:spcPts val="0"/>
                        </a:spcAft>
                        <a:buFont typeface="Courier New"/>
                        <a:buChar char="o"/>
                      </a:pPr>
                      <a:r>
                        <a:rPr lang="en-GB" sz="1000" dirty="0" smtClean="0">
                          <a:effectLst/>
                          <a:latin typeface="Calibri"/>
                          <a:ea typeface="Times New Roman"/>
                          <a:cs typeface="Times New Roman"/>
                        </a:rPr>
                        <a:t>Improve</a:t>
                      </a:r>
                      <a:r>
                        <a:rPr lang="en-GB" sz="1000" baseline="0" dirty="0" smtClean="0">
                          <a:effectLst/>
                          <a:latin typeface="Calibri"/>
                          <a:ea typeface="Times New Roman"/>
                          <a:cs typeface="Times New Roman"/>
                        </a:rPr>
                        <a:t> the</a:t>
                      </a:r>
                      <a:r>
                        <a:rPr lang="en-GB" sz="1000" dirty="0" smtClean="0">
                          <a:effectLst/>
                          <a:latin typeface="Calibri"/>
                          <a:ea typeface="Times New Roman"/>
                          <a:cs typeface="Times New Roman"/>
                        </a:rPr>
                        <a:t> </a:t>
                      </a:r>
                      <a:r>
                        <a:rPr lang="en-GB" sz="1000" dirty="0">
                          <a:effectLst/>
                          <a:latin typeface="Calibri"/>
                          <a:ea typeface="Times New Roman"/>
                          <a:cs typeface="Times New Roman"/>
                        </a:rPr>
                        <a:t>Resources </a:t>
                      </a:r>
                      <a:r>
                        <a:rPr lang="en-GB" sz="1000" dirty="0" smtClean="0">
                          <a:effectLst/>
                          <a:latin typeface="Calibri"/>
                          <a:ea typeface="Times New Roman"/>
                          <a:cs typeface="Times New Roman"/>
                        </a:rPr>
                        <a:t>page and </a:t>
                      </a:r>
                      <a:r>
                        <a:rPr lang="en-GB" sz="1000" dirty="0">
                          <a:effectLst/>
                          <a:latin typeface="Calibri"/>
                          <a:ea typeface="Times New Roman"/>
                          <a:cs typeface="Times New Roman"/>
                        </a:rPr>
                        <a:t>advanced search </a:t>
                      </a:r>
                      <a:r>
                        <a:rPr lang="en-GB" sz="1000" dirty="0" smtClean="0">
                          <a:effectLst/>
                          <a:latin typeface="Calibri"/>
                          <a:ea typeface="Times New Roman"/>
                          <a:cs typeface="Times New Roman"/>
                        </a:rPr>
                        <a:t>functions</a:t>
                      </a:r>
                      <a:endParaRPr lang="en-GB" sz="1000" dirty="0">
                        <a:effectLst/>
                        <a:latin typeface="Times New Roman"/>
                        <a:ea typeface="Times New Roman"/>
                        <a:cs typeface="Times New Roman"/>
                      </a:endParaRPr>
                    </a:p>
                    <a:p>
                      <a:pPr marL="270000" lvl="2" indent="-100800" algn="just">
                        <a:lnSpc>
                          <a:spcPct val="90000"/>
                        </a:lnSpc>
                        <a:spcAft>
                          <a:spcPts val="0"/>
                        </a:spcAft>
                        <a:buFont typeface="Courier New"/>
                        <a:buChar char="o"/>
                      </a:pPr>
                      <a:r>
                        <a:rPr lang="en-GB" sz="1000" dirty="0" smtClean="0">
                          <a:effectLst/>
                          <a:latin typeface="Calibri"/>
                          <a:ea typeface="Times New Roman"/>
                          <a:cs typeface="Times New Roman"/>
                        </a:rPr>
                        <a:t>Continue</a:t>
                      </a:r>
                      <a:r>
                        <a:rPr lang="en-GB" sz="1000" baseline="0" dirty="0" smtClean="0">
                          <a:effectLst/>
                          <a:latin typeface="Calibri"/>
                          <a:ea typeface="Times New Roman"/>
                          <a:cs typeface="Times New Roman"/>
                        </a:rPr>
                        <a:t> to add further Pest Profiles/Pages (target 6-8) including public health pests</a:t>
                      </a:r>
                    </a:p>
                    <a:p>
                      <a:pPr marL="100800" lvl="0" indent="-100800" algn="just">
                        <a:lnSpc>
                          <a:spcPct val="90000"/>
                        </a:lnSpc>
                        <a:spcAft>
                          <a:spcPts val="0"/>
                        </a:spcAft>
                        <a:buFont typeface="Symbol"/>
                        <a:buChar char=""/>
                      </a:pPr>
                      <a:r>
                        <a:rPr lang="en-GB" sz="1000" dirty="0" smtClean="0">
                          <a:effectLst/>
                          <a:latin typeface="Calibri"/>
                          <a:ea typeface="Times New Roman"/>
                        </a:rPr>
                        <a:t>Continue </a:t>
                      </a:r>
                      <a:r>
                        <a:rPr lang="en-GB" sz="1000" dirty="0">
                          <a:effectLst/>
                          <a:latin typeface="Calibri"/>
                          <a:ea typeface="Times New Roman"/>
                        </a:rPr>
                        <a:t>to add website content and documents as this becomes available:</a:t>
                      </a:r>
                      <a:endParaRPr lang="en-GB" sz="1000" dirty="0">
                        <a:effectLst/>
                        <a:latin typeface="Times New Roman"/>
                        <a:ea typeface="Times New Roman"/>
                      </a:endParaRPr>
                    </a:p>
                    <a:p>
                      <a:pPr marL="270000" lvl="2" indent="-100800" algn="just">
                        <a:lnSpc>
                          <a:spcPct val="90000"/>
                        </a:lnSpc>
                        <a:spcAft>
                          <a:spcPts val="0"/>
                        </a:spcAft>
                        <a:buFont typeface="Courier New"/>
                        <a:buChar char="o"/>
                      </a:pPr>
                      <a:r>
                        <a:rPr lang="en-GB" sz="1000" dirty="0">
                          <a:effectLst/>
                          <a:latin typeface="Calibri"/>
                          <a:ea typeface="Times New Roman"/>
                          <a:cs typeface="Times New Roman"/>
                        </a:rPr>
                        <a:t>Information added directly into the web pages e.g. Team Pages</a:t>
                      </a:r>
                      <a:endParaRPr lang="en-GB" sz="1000" dirty="0">
                        <a:effectLst/>
                        <a:latin typeface="Times New Roman"/>
                        <a:ea typeface="Times New Roman"/>
                        <a:cs typeface="Times New Roman"/>
                      </a:endParaRPr>
                    </a:p>
                    <a:p>
                      <a:pPr marL="270000" lvl="2" indent="-100800" algn="just">
                        <a:lnSpc>
                          <a:spcPct val="90000"/>
                        </a:lnSpc>
                        <a:spcAft>
                          <a:spcPts val="0"/>
                        </a:spcAft>
                        <a:buFont typeface="Courier New"/>
                        <a:buChar char="o"/>
                      </a:pPr>
                      <a:r>
                        <a:rPr lang="en-GB" sz="1000" dirty="0">
                          <a:effectLst/>
                          <a:latin typeface="Calibri"/>
                          <a:ea typeface="Times New Roman"/>
                          <a:cs typeface="Times New Roman"/>
                        </a:rPr>
                        <a:t>New documents, poster, publications etc.</a:t>
                      </a:r>
                      <a:endParaRPr lang="en-GB" sz="1000" dirty="0">
                        <a:effectLst/>
                        <a:latin typeface="Times New Roman"/>
                        <a:ea typeface="Times New Roman"/>
                        <a:cs typeface="Times New Roman"/>
                      </a:endParaRPr>
                    </a:p>
                    <a:p>
                      <a:pPr marL="270000" lvl="2" indent="-100800" algn="just">
                        <a:lnSpc>
                          <a:spcPct val="90000"/>
                        </a:lnSpc>
                        <a:spcAft>
                          <a:spcPts val="0"/>
                        </a:spcAft>
                        <a:buFont typeface="Courier New"/>
                        <a:buChar char="o"/>
                      </a:pPr>
                      <a:r>
                        <a:rPr lang="en-GB" sz="1000" dirty="0">
                          <a:effectLst/>
                          <a:latin typeface="Calibri"/>
                          <a:ea typeface="Times New Roman"/>
                          <a:cs typeface="Times New Roman"/>
                        </a:rPr>
                        <a:t>Updates to Events, News and </a:t>
                      </a:r>
                      <a:r>
                        <a:rPr lang="en-GB" sz="1000" dirty="0" smtClean="0">
                          <a:effectLst/>
                          <a:latin typeface="Calibri"/>
                          <a:ea typeface="Times New Roman"/>
                          <a:cs typeface="Times New Roman"/>
                        </a:rPr>
                        <a:t>Contacts</a:t>
                      </a:r>
                    </a:p>
                    <a:p>
                      <a:pPr marL="100800" lvl="0" indent="-100800" algn="just">
                        <a:lnSpc>
                          <a:spcPct val="90000"/>
                        </a:lnSpc>
                        <a:spcAft>
                          <a:spcPts val="0"/>
                        </a:spcAft>
                        <a:buFont typeface="Symbol"/>
                        <a:buChar char=""/>
                      </a:pPr>
                      <a:r>
                        <a:rPr lang="en-GB" sz="1000" dirty="0" smtClean="0">
                          <a:effectLst/>
                          <a:latin typeface="Calibri"/>
                          <a:ea typeface="Times New Roman"/>
                        </a:rPr>
                        <a:t>Improved </a:t>
                      </a:r>
                      <a:r>
                        <a:rPr lang="en-GB" sz="1000" dirty="0">
                          <a:effectLst/>
                          <a:latin typeface="Calibri"/>
                          <a:ea typeface="Times New Roman"/>
                        </a:rPr>
                        <a:t>site security and </a:t>
                      </a:r>
                      <a:r>
                        <a:rPr lang="en-GB" sz="1000" dirty="0" smtClean="0">
                          <a:effectLst/>
                          <a:latin typeface="Calibri"/>
                          <a:ea typeface="Times New Roman"/>
                        </a:rPr>
                        <a:t>member login</a:t>
                      </a:r>
                    </a:p>
                    <a:p>
                      <a:pPr marL="100800" lvl="0" indent="-100800" algn="just">
                        <a:lnSpc>
                          <a:spcPct val="90000"/>
                        </a:lnSpc>
                        <a:spcAft>
                          <a:spcPts val="0"/>
                        </a:spcAft>
                        <a:buFont typeface="Symbol"/>
                        <a:buChar char=""/>
                      </a:pPr>
                      <a:r>
                        <a:rPr lang="en-GB" sz="1000" baseline="0" dirty="0" smtClean="0">
                          <a:effectLst/>
                          <a:latin typeface="Calibri"/>
                          <a:ea typeface="Times New Roman"/>
                        </a:rPr>
                        <a:t>M</a:t>
                      </a:r>
                      <a:r>
                        <a:rPr lang="en-US" sz="1000" baseline="0" dirty="0" smtClean="0">
                          <a:effectLst/>
                          <a:latin typeface="+mn-lt"/>
                          <a:ea typeface="Times New Roman"/>
                        </a:rPr>
                        <a:t>onitor user statistics and provide feedback to the WGs </a:t>
                      </a:r>
                      <a:endParaRPr lang="en-GB" sz="1000" dirty="0" smtClean="0">
                        <a:effectLst/>
                        <a:latin typeface="Calibri"/>
                        <a:ea typeface="Times New Roman"/>
                      </a:endParaRPr>
                    </a:p>
                    <a:p>
                      <a:pPr marL="100800" lvl="0" indent="-100800" algn="just">
                        <a:lnSpc>
                          <a:spcPct val="90000"/>
                        </a:lnSpc>
                        <a:spcAft>
                          <a:spcPts val="0"/>
                        </a:spcAft>
                        <a:buFont typeface="Symbol"/>
                        <a:buChar char=""/>
                      </a:pPr>
                      <a:endParaRPr lang="en-GB" sz="1000" dirty="0">
                        <a:effectLst/>
                        <a:latin typeface="Times New Roman"/>
                        <a:ea typeface="Times New Roman"/>
                      </a:endParaRPr>
                    </a:p>
                  </a:txBody>
                  <a:tcPr marL="68580" marR="68580" marT="0" marB="0"/>
                </a:tc>
                <a:tc>
                  <a:txBody>
                    <a:bodyPr/>
                    <a:lstStyle/>
                    <a:p>
                      <a:pPr>
                        <a:lnSpc>
                          <a:spcPct val="90000"/>
                        </a:lnSpc>
                        <a:spcAft>
                          <a:spcPts val="0"/>
                        </a:spcAft>
                      </a:pPr>
                      <a:r>
                        <a:rPr lang="en-US" sz="1000" dirty="0">
                          <a:effectLst/>
                          <a:latin typeface="Calibri"/>
                          <a:ea typeface="Times New Roman"/>
                        </a:rPr>
                        <a:t> </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Dec. 2013 </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Feb. 2014</a:t>
                      </a:r>
                      <a:endParaRPr lang="en-GB" sz="1000" dirty="0">
                        <a:effectLst/>
                        <a:latin typeface="Times New Roman"/>
                        <a:ea typeface="Times New Roman"/>
                      </a:endParaRPr>
                    </a:p>
                    <a:p>
                      <a:pPr>
                        <a:lnSpc>
                          <a:spcPct val="90000"/>
                        </a:lnSpc>
                        <a:spcAft>
                          <a:spcPts val="0"/>
                        </a:spcAft>
                      </a:pPr>
                      <a:r>
                        <a:rPr lang="en-US" sz="1000" dirty="0">
                          <a:effectLst/>
                          <a:latin typeface="Calibri"/>
                          <a:ea typeface="Times New Roman"/>
                        </a:rPr>
                        <a:t>Aug. </a:t>
                      </a:r>
                      <a:r>
                        <a:rPr lang="en-US" sz="1000" dirty="0" smtClean="0">
                          <a:effectLst/>
                          <a:latin typeface="Calibri"/>
                          <a:ea typeface="Times New Roman"/>
                        </a:rPr>
                        <a:t>2013</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Feb. 2014</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March 2014</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Ongoing</a:t>
                      </a:r>
                      <a:endParaRPr lang="en-GB" sz="1000" dirty="0">
                        <a:effectLst/>
                        <a:latin typeface="Times New Roman"/>
                        <a:ea typeface="Times New Roman"/>
                      </a:endParaRPr>
                    </a:p>
                    <a:p>
                      <a:pPr>
                        <a:lnSpc>
                          <a:spcPct val="90000"/>
                        </a:lnSpc>
                        <a:spcAft>
                          <a:spcPts val="0"/>
                        </a:spcAft>
                      </a:pPr>
                      <a:r>
                        <a:rPr lang="en-US" sz="1000" dirty="0">
                          <a:effectLst/>
                          <a:latin typeface="Calibri"/>
                          <a:ea typeface="Times New Roman"/>
                        </a:rPr>
                        <a:t>Ongoing</a:t>
                      </a:r>
                      <a:endParaRPr lang="en-GB" sz="1000" dirty="0">
                        <a:effectLst/>
                        <a:latin typeface="Times New Roman"/>
                        <a:ea typeface="Times New Roman"/>
                      </a:endParaRPr>
                    </a:p>
                    <a:p>
                      <a:pPr>
                        <a:lnSpc>
                          <a:spcPct val="90000"/>
                        </a:lnSpc>
                        <a:spcAft>
                          <a:spcPts val="0"/>
                        </a:spcAft>
                      </a:pPr>
                      <a:r>
                        <a:rPr lang="en-US" sz="1000" dirty="0">
                          <a:effectLst/>
                          <a:latin typeface="Calibri"/>
                          <a:ea typeface="Times New Roman"/>
                        </a:rPr>
                        <a:t>Ongoing</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Dec</a:t>
                      </a:r>
                      <a:r>
                        <a:rPr lang="en-US" sz="1000" baseline="0" dirty="0" smtClean="0">
                          <a:effectLst/>
                          <a:latin typeface="Calibri"/>
                          <a:ea typeface="Times New Roman"/>
                        </a:rPr>
                        <a:t> </a:t>
                      </a:r>
                      <a:r>
                        <a:rPr lang="en-US" sz="1000" dirty="0" smtClean="0">
                          <a:effectLst/>
                          <a:latin typeface="Calibri"/>
                          <a:ea typeface="Times New Roman"/>
                        </a:rPr>
                        <a:t>2013</a:t>
                      </a:r>
                    </a:p>
                    <a:p>
                      <a:pPr marL="0" marR="0" indent="0" algn="l" defTabSz="457200" rtl="0" eaLnBrk="1" fontAlgn="auto" latinLnBrk="0" hangingPunct="1">
                        <a:lnSpc>
                          <a:spcPct val="90000"/>
                        </a:lnSpc>
                        <a:spcBef>
                          <a:spcPts val="0"/>
                        </a:spcBef>
                        <a:spcAft>
                          <a:spcPts val="0"/>
                        </a:spcAft>
                        <a:buClrTx/>
                        <a:buSzTx/>
                        <a:buFontTx/>
                        <a:buNone/>
                        <a:tabLst/>
                        <a:defRPr/>
                      </a:pPr>
                      <a:r>
                        <a:rPr lang="en-US" sz="1000" dirty="0" smtClean="0">
                          <a:effectLst/>
                          <a:latin typeface="+mn-lt"/>
                          <a:ea typeface="Times New Roman"/>
                        </a:rPr>
                        <a:t>Ongoing</a:t>
                      </a:r>
                      <a:endParaRPr lang="en-GB" sz="1000" dirty="0" smtClean="0">
                        <a:effectLst/>
                        <a:latin typeface="Times New Roman"/>
                        <a:ea typeface="Times New Roman"/>
                      </a:endParaRPr>
                    </a:p>
                    <a:p>
                      <a:pPr>
                        <a:lnSpc>
                          <a:spcPct val="90000"/>
                        </a:lnSpc>
                        <a:spcAft>
                          <a:spcPts val="0"/>
                        </a:spcAft>
                      </a:pPr>
                      <a:endParaRPr lang="en-GB" sz="1000" dirty="0">
                        <a:effectLst/>
                        <a:latin typeface="Times New Roman"/>
                        <a:ea typeface="Times New Roman"/>
                      </a:endParaRPr>
                    </a:p>
                  </a:txBody>
                  <a:tcPr marL="68580" marR="68580" marT="0" marB="0"/>
                </a:tc>
              </a:tr>
              <a:tr h="896443">
                <a:tc>
                  <a:txBody>
                    <a:bodyPr/>
                    <a:lstStyle/>
                    <a:p>
                      <a:pPr>
                        <a:lnSpc>
                          <a:spcPct val="90000"/>
                        </a:lnSpc>
                        <a:spcAft>
                          <a:spcPts val="0"/>
                        </a:spcAft>
                      </a:pPr>
                      <a:r>
                        <a:rPr lang="en-US" sz="1000" dirty="0" smtClean="0">
                          <a:effectLst/>
                          <a:latin typeface="Calibri"/>
                          <a:ea typeface="Times New Roman"/>
                        </a:rPr>
                        <a:t>eConnection </a:t>
                      </a:r>
                      <a:r>
                        <a:rPr lang="en-US" sz="1000" dirty="0">
                          <a:effectLst/>
                          <a:latin typeface="Calibri"/>
                          <a:ea typeface="Times New Roman"/>
                        </a:rPr>
                        <a:t>Newsletter</a:t>
                      </a:r>
                      <a:endParaRPr lang="en-GB" sz="1000" dirty="0">
                        <a:effectLst/>
                        <a:latin typeface="Times New Roman"/>
                        <a:ea typeface="Times New Roman"/>
                      </a:endParaRPr>
                    </a:p>
                    <a:p>
                      <a:pPr>
                        <a:lnSpc>
                          <a:spcPct val="90000"/>
                        </a:lnSpc>
                        <a:spcAft>
                          <a:spcPts val="0"/>
                        </a:spcAft>
                      </a:pPr>
                      <a:r>
                        <a:rPr lang="en-US" sz="1000" dirty="0">
                          <a:effectLst/>
                          <a:latin typeface="Calibri"/>
                          <a:ea typeface="Times New Roman"/>
                        </a:rPr>
                        <a:t> </a:t>
                      </a:r>
                      <a:endParaRPr lang="en-GB" sz="1000" dirty="0">
                        <a:effectLst/>
                        <a:latin typeface="Times New Roman"/>
                        <a:ea typeface="Times New Roman"/>
                      </a:endParaRPr>
                    </a:p>
                    <a:p>
                      <a:pPr>
                        <a:lnSpc>
                          <a:spcPct val="90000"/>
                        </a:lnSpc>
                        <a:spcAft>
                          <a:spcPts val="0"/>
                        </a:spcAft>
                      </a:pPr>
                      <a:r>
                        <a:rPr lang="en-US" sz="1000" dirty="0">
                          <a:effectLst/>
                          <a:latin typeface="Calibri"/>
                          <a:ea typeface="Times New Roman"/>
                        </a:rPr>
                        <a:t> </a:t>
                      </a: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tabLst>
                          <a:tab pos="160020" algn="l"/>
                        </a:tabLst>
                      </a:pPr>
                      <a:r>
                        <a:rPr lang="en-US" sz="1000" dirty="0">
                          <a:effectLst/>
                          <a:latin typeface="Calibri"/>
                          <a:ea typeface="Times New Roman"/>
                        </a:rPr>
                        <a:t>Find and/or prepare appropriate articles for the IRAC eConnection and publish 3-4 issues a year:</a:t>
                      </a:r>
                      <a:endParaRPr lang="en-GB" sz="1000" dirty="0">
                        <a:effectLst/>
                        <a:latin typeface="Times New Roman"/>
                        <a:ea typeface="Times New Roman"/>
                      </a:endParaRPr>
                    </a:p>
                    <a:p>
                      <a:pPr marL="270000" lvl="1" indent="-100800" algn="just">
                        <a:lnSpc>
                          <a:spcPct val="90000"/>
                        </a:lnSpc>
                        <a:spcAft>
                          <a:spcPts val="0"/>
                        </a:spcAft>
                        <a:buFont typeface="Courier New"/>
                        <a:buChar char="o"/>
                        <a:tabLst>
                          <a:tab pos="443230" algn="l"/>
                        </a:tabLst>
                      </a:pPr>
                      <a:r>
                        <a:rPr lang="en-US" sz="1000" dirty="0">
                          <a:effectLst/>
                          <a:latin typeface="Calibri"/>
                          <a:ea typeface="Times New Roman"/>
                        </a:rPr>
                        <a:t>Issue </a:t>
                      </a:r>
                      <a:r>
                        <a:rPr lang="en-US" sz="1000" dirty="0" smtClean="0">
                          <a:effectLst/>
                          <a:latin typeface="Calibri"/>
                          <a:ea typeface="Times New Roman"/>
                        </a:rPr>
                        <a:t>32</a:t>
                      </a:r>
                      <a:endParaRPr lang="en-GB" sz="1000" dirty="0">
                        <a:effectLst/>
                        <a:latin typeface="Times New Roman"/>
                        <a:ea typeface="Times New Roman"/>
                      </a:endParaRPr>
                    </a:p>
                    <a:p>
                      <a:pPr marL="270000" lvl="1" indent="-100800" algn="just">
                        <a:lnSpc>
                          <a:spcPct val="90000"/>
                        </a:lnSpc>
                        <a:spcAft>
                          <a:spcPts val="0"/>
                        </a:spcAft>
                        <a:buFont typeface="Courier New"/>
                        <a:buChar char="o"/>
                        <a:tabLst>
                          <a:tab pos="443230" algn="l"/>
                        </a:tabLst>
                      </a:pPr>
                      <a:r>
                        <a:rPr lang="en-US" sz="1000" dirty="0">
                          <a:effectLst/>
                          <a:latin typeface="Calibri"/>
                          <a:ea typeface="Times New Roman"/>
                        </a:rPr>
                        <a:t>Issue </a:t>
                      </a:r>
                      <a:r>
                        <a:rPr lang="en-US" sz="1000" dirty="0" smtClean="0">
                          <a:effectLst/>
                          <a:latin typeface="Calibri"/>
                          <a:ea typeface="Times New Roman"/>
                        </a:rPr>
                        <a:t>33</a:t>
                      </a:r>
                      <a:endParaRPr lang="en-GB" sz="1000" dirty="0">
                        <a:effectLst/>
                        <a:latin typeface="Times New Roman"/>
                        <a:ea typeface="Times New Roman"/>
                      </a:endParaRPr>
                    </a:p>
                    <a:p>
                      <a:pPr marL="270000" lvl="1" indent="-100800" algn="just">
                        <a:lnSpc>
                          <a:spcPct val="90000"/>
                        </a:lnSpc>
                        <a:spcAft>
                          <a:spcPts val="0"/>
                        </a:spcAft>
                        <a:buFont typeface="Courier New"/>
                        <a:buChar char="o"/>
                        <a:tabLst>
                          <a:tab pos="443230" algn="l"/>
                        </a:tabLst>
                      </a:pPr>
                      <a:r>
                        <a:rPr lang="en-US" sz="1000" dirty="0">
                          <a:effectLst/>
                          <a:latin typeface="Calibri"/>
                          <a:ea typeface="Times New Roman"/>
                        </a:rPr>
                        <a:t>Issue </a:t>
                      </a:r>
                      <a:r>
                        <a:rPr lang="en-US" sz="1000" dirty="0" smtClean="0">
                          <a:effectLst/>
                          <a:latin typeface="Calibri"/>
                          <a:ea typeface="Times New Roman"/>
                        </a:rPr>
                        <a:t>34</a:t>
                      </a:r>
                    </a:p>
                    <a:p>
                      <a:pPr marL="169200" lvl="1" indent="0" algn="just">
                        <a:lnSpc>
                          <a:spcPct val="90000"/>
                        </a:lnSpc>
                        <a:spcAft>
                          <a:spcPts val="0"/>
                        </a:spcAft>
                        <a:buFont typeface="Courier New"/>
                        <a:buNone/>
                        <a:tabLst>
                          <a:tab pos="443230" algn="l"/>
                        </a:tabLst>
                      </a:pPr>
                      <a:endParaRPr lang="en-GB" sz="1000" dirty="0">
                        <a:effectLst/>
                        <a:latin typeface="Times New Roman"/>
                        <a:ea typeface="Times New Roman"/>
                      </a:endParaRPr>
                    </a:p>
                    <a:p>
                      <a:pPr marL="100800" lvl="0" indent="-100800" algn="just">
                        <a:lnSpc>
                          <a:spcPct val="90000"/>
                        </a:lnSpc>
                        <a:spcAft>
                          <a:spcPts val="0"/>
                        </a:spcAft>
                        <a:buFont typeface="Symbol"/>
                        <a:buChar char=""/>
                      </a:pPr>
                      <a:r>
                        <a:rPr lang="en-US" sz="1000" dirty="0" smtClean="0">
                          <a:effectLst/>
                          <a:latin typeface="Calibri"/>
                          <a:ea typeface="Times New Roman"/>
                        </a:rPr>
                        <a:t>Continue </a:t>
                      </a:r>
                      <a:r>
                        <a:rPr lang="en-US" sz="1000" dirty="0">
                          <a:effectLst/>
                          <a:latin typeface="Calibri"/>
                          <a:ea typeface="Times New Roman"/>
                        </a:rPr>
                        <a:t>to </a:t>
                      </a:r>
                      <a:r>
                        <a:rPr lang="en-US" sz="1000" dirty="0" smtClean="0">
                          <a:effectLst/>
                          <a:latin typeface="Calibri"/>
                          <a:ea typeface="Times New Roman"/>
                        </a:rPr>
                        <a:t>distribute</a:t>
                      </a:r>
                      <a:r>
                        <a:rPr lang="en-US" sz="1000" baseline="0" dirty="0" smtClean="0">
                          <a:effectLst/>
                          <a:latin typeface="Calibri"/>
                          <a:ea typeface="Times New Roman"/>
                        </a:rPr>
                        <a:t> eConnection via MailChimp and monitor user statistics on deliveries and openings</a:t>
                      </a:r>
                      <a:endParaRPr lang="en-GB" sz="1000" dirty="0">
                        <a:effectLst/>
                        <a:latin typeface="Times New Roman"/>
                        <a:ea typeface="Times New Roman"/>
                      </a:endParaRPr>
                    </a:p>
                  </a:txBody>
                  <a:tcPr marL="68580" marR="68580" marT="0" marB="0"/>
                </a:tc>
                <a:tc>
                  <a:txBody>
                    <a:bodyPr/>
                    <a:lstStyle/>
                    <a:p>
                      <a:pPr>
                        <a:lnSpc>
                          <a:spcPct val="90000"/>
                        </a:lnSpc>
                        <a:spcAft>
                          <a:spcPts val="0"/>
                        </a:spcAft>
                      </a:pPr>
                      <a:r>
                        <a:rPr lang="en-US" sz="1000" dirty="0">
                          <a:effectLst/>
                          <a:latin typeface="Calibri"/>
                          <a:ea typeface="Times New Roman"/>
                        </a:rPr>
                        <a:t>  </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May 2013</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Sept 2013</a:t>
                      </a:r>
                      <a:endParaRPr lang="en-GB" sz="1000" dirty="0">
                        <a:effectLst/>
                        <a:latin typeface="Times New Roman"/>
                        <a:ea typeface="Times New Roman"/>
                      </a:endParaRPr>
                    </a:p>
                    <a:p>
                      <a:pPr>
                        <a:lnSpc>
                          <a:spcPct val="90000"/>
                        </a:lnSpc>
                        <a:spcAft>
                          <a:spcPts val="0"/>
                        </a:spcAft>
                      </a:pPr>
                      <a:r>
                        <a:rPr lang="en-US" sz="1000" dirty="0" smtClean="0">
                          <a:effectLst/>
                          <a:latin typeface="Calibri"/>
                          <a:ea typeface="Times New Roman"/>
                        </a:rPr>
                        <a:t>Jan 2014</a:t>
                      </a:r>
                      <a:endParaRPr lang="en-GB" sz="1000" dirty="0">
                        <a:effectLst/>
                        <a:latin typeface="Times New Roman"/>
                        <a:ea typeface="Times New Roman"/>
                      </a:endParaRPr>
                    </a:p>
                    <a:p>
                      <a:pPr>
                        <a:lnSpc>
                          <a:spcPct val="90000"/>
                        </a:lnSpc>
                        <a:spcAft>
                          <a:spcPts val="0"/>
                        </a:spcAft>
                      </a:pPr>
                      <a:endParaRPr lang="en-US" sz="1000" dirty="0" smtClean="0">
                        <a:effectLst/>
                        <a:latin typeface="Calibri"/>
                        <a:ea typeface="Times New Roman"/>
                      </a:endParaRPr>
                    </a:p>
                    <a:p>
                      <a:pPr>
                        <a:lnSpc>
                          <a:spcPct val="90000"/>
                        </a:lnSpc>
                        <a:spcAft>
                          <a:spcPts val="0"/>
                        </a:spcAft>
                      </a:pPr>
                      <a:r>
                        <a:rPr lang="en-US" sz="1000" dirty="0" smtClean="0">
                          <a:effectLst/>
                          <a:latin typeface="Calibri"/>
                          <a:ea typeface="Times New Roman"/>
                        </a:rPr>
                        <a:t>Ongoing</a:t>
                      </a:r>
                      <a:endParaRPr lang="en-GB" sz="1000" dirty="0">
                        <a:effectLst/>
                        <a:latin typeface="Times New Roman"/>
                        <a:ea typeface="Times New Roman"/>
                      </a:endParaRPr>
                    </a:p>
                  </a:txBody>
                  <a:tcPr marL="68580" marR="68580" marT="0" marB="0"/>
                </a:tc>
              </a:tr>
              <a:tr h="518488">
                <a:tc>
                  <a:txBody>
                    <a:bodyPr/>
                    <a:lstStyle/>
                    <a:p>
                      <a:pPr marL="0" marR="0" indent="0" algn="l" defTabSz="457200" rtl="0" eaLnBrk="1" fontAlgn="auto" latinLnBrk="0" hangingPunct="1">
                        <a:lnSpc>
                          <a:spcPct val="90000"/>
                        </a:lnSpc>
                        <a:spcBef>
                          <a:spcPts val="0"/>
                        </a:spcBef>
                        <a:spcAft>
                          <a:spcPts val="0"/>
                        </a:spcAft>
                        <a:buClrTx/>
                        <a:buSzTx/>
                        <a:buFontTx/>
                        <a:buNone/>
                        <a:tabLst/>
                        <a:defRPr/>
                      </a:pPr>
                      <a:r>
                        <a:rPr lang="en-US" sz="1000" dirty="0" smtClean="0">
                          <a:effectLst/>
                          <a:latin typeface="+mn-lt"/>
                          <a:ea typeface="Times New Roman"/>
                        </a:rPr>
                        <a:t>eClassification, eMethods</a:t>
                      </a:r>
                      <a:endParaRPr lang="en-GB" sz="1000" dirty="0" smtClean="0">
                        <a:effectLst/>
                        <a:latin typeface="Times New Roman"/>
                        <a:ea typeface="Times New Roman"/>
                      </a:endParaRPr>
                    </a:p>
                    <a:p>
                      <a:pPr>
                        <a:lnSpc>
                          <a:spcPct val="90000"/>
                        </a:lnSpc>
                        <a:spcAft>
                          <a:spcPts val="0"/>
                        </a:spcAft>
                      </a:pPr>
                      <a:endParaRPr lang="en-GB" sz="1000" dirty="0">
                        <a:effectLst/>
                        <a:latin typeface="Times New Roman"/>
                        <a:ea typeface="Times New Roman"/>
                      </a:endParaRPr>
                    </a:p>
                  </a:txBody>
                  <a:tcPr marL="68580" marR="68580" marT="0" marB="0"/>
                </a:tc>
                <a:tc>
                  <a:txBody>
                    <a:bodyPr/>
                    <a:lstStyle/>
                    <a:p>
                      <a:pPr marL="100800" lvl="0" indent="-100800" algn="just">
                        <a:lnSpc>
                          <a:spcPct val="90000"/>
                        </a:lnSpc>
                        <a:spcAft>
                          <a:spcPts val="0"/>
                        </a:spcAft>
                        <a:buFont typeface="Symbol"/>
                        <a:buChar char=""/>
                      </a:pPr>
                      <a:r>
                        <a:rPr lang="en-GB" sz="1000" dirty="0" smtClean="0">
                          <a:effectLst/>
                          <a:latin typeface="Times New Roman"/>
                          <a:ea typeface="Times New Roman"/>
                        </a:rPr>
                        <a:t>Continue</a:t>
                      </a:r>
                      <a:r>
                        <a:rPr lang="en-GB" sz="1000" baseline="0" dirty="0" smtClean="0">
                          <a:effectLst/>
                          <a:latin typeface="Times New Roman"/>
                          <a:ea typeface="Times New Roman"/>
                        </a:rPr>
                        <a:t> to update as an when information becomes available from the WGs</a:t>
                      </a:r>
                      <a:endParaRPr lang="en-GB" sz="1000" dirty="0">
                        <a:effectLst/>
                        <a:latin typeface="Times New Roman"/>
                        <a:ea typeface="Times New Roman"/>
                      </a:endParaRPr>
                    </a:p>
                  </a:txBody>
                  <a:tcPr marL="68580" marR="68580" marT="0" marB="0"/>
                </a:tc>
                <a:tc>
                  <a:txBody>
                    <a:bodyPr/>
                    <a:lstStyle/>
                    <a:p>
                      <a:pPr>
                        <a:lnSpc>
                          <a:spcPct val="90000"/>
                        </a:lnSpc>
                        <a:spcAft>
                          <a:spcPts val="0"/>
                        </a:spcAft>
                      </a:pPr>
                      <a:r>
                        <a:rPr lang="en-GB" sz="1000" dirty="0" smtClean="0">
                          <a:effectLst/>
                          <a:latin typeface="Times New Roman"/>
                          <a:ea typeface="Times New Roman"/>
                        </a:rPr>
                        <a:t>On-going</a:t>
                      </a:r>
                      <a:endParaRPr lang="en-GB" sz="1000" dirty="0">
                        <a:effectLst/>
                        <a:latin typeface="Times New Roman"/>
                        <a:ea typeface="Times New Roman"/>
                      </a:endParaRPr>
                    </a:p>
                  </a:txBody>
                  <a:tcPr marL="68580" marR="68580" marT="0" marB="0"/>
                </a:tc>
              </a:tr>
            </a:tbl>
          </a:graphicData>
        </a:graphic>
      </p:graphicFrame>
      <p:sp>
        <p:nvSpPr>
          <p:cNvPr id="13" name="Date Placeholder 9"/>
          <p:cNvSpPr>
            <a:spLocks noGrp="1"/>
          </p:cNvSpPr>
          <p:nvPr>
            <p:ph type="dt" sz="half" idx="10"/>
          </p:nvPr>
        </p:nvSpPr>
        <p:spPr>
          <a:xfrm>
            <a:off x="279392" y="6601893"/>
            <a:ext cx="1478288" cy="337387"/>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82119993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15</a:t>
            </a:fld>
            <a:endParaRPr lang="en-GB" dirty="0"/>
          </a:p>
        </p:txBody>
      </p:sp>
      <p:sp>
        <p:nvSpPr>
          <p:cNvPr id="4" name="Title 1"/>
          <p:cNvSpPr txBox="1">
            <a:spLocks/>
          </p:cNvSpPr>
          <p:nvPr/>
        </p:nvSpPr>
        <p:spPr>
          <a:xfrm>
            <a:off x="279392" y="197930"/>
            <a:ext cx="845397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Resistance Database WG  </a:t>
            </a:r>
            <a:r>
              <a:rPr lang="en-GB" sz="3200" b="1" dirty="0" smtClean="0">
                <a:solidFill>
                  <a:schemeClr val="tx1">
                    <a:lumMod val="75000"/>
                    <a:lumOff val="25000"/>
                  </a:schemeClr>
                </a:solidFill>
                <a:latin typeface="+mj-lt"/>
              </a:rPr>
              <a:t>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2484558063"/>
              </p:ext>
            </p:extLst>
          </p:nvPr>
        </p:nvGraphicFramePr>
        <p:xfrm>
          <a:off x="101600" y="1126066"/>
          <a:ext cx="8953500" cy="2114974"/>
        </p:xfrm>
        <a:graphic>
          <a:graphicData uri="http://schemas.openxmlformats.org/drawingml/2006/table">
            <a:tbl>
              <a:tblPr firstRow="1" bandRow="1">
                <a:tableStyleId>{5940675A-B579-460E-94D1-54222C63F5DA}</a:tableStyleId>
              </a:tblPr>
              <a:tblGrid>
                <a:gridCol w="1481667"/>
                <a:gridCol w="6646333"/>
                <a:gridCol w="825500"/>
              </a:tblGrid>
              <a:tr h="509895">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1605079">
                <a:tc>
                  <a:txBody>
                    <a:bodyPr/>
                    <a:lstStyle/>
                    <a:p>
                      <a:pPr fontAlgn="base">
                        <a:lnSpc>
                          <a:spcPct val="90000"/>
                        </a:lnSpc>
                        <a:spcAft>
                          <a:spcPts val="0"/>
                        </a:spcAft>
                      </a:pPr>
                      <a:r>
                        <a:rPr lang="en-GB" sz="1000" dirty="0" smtClean="0">
                          <a:effectLst/>
                          <a:latin typeface="Times New Roman"/>
                          <a:ea typeface="Times New Roman"/>
                        </a:rPr>
                        <a:t>Investigate</a:t>
                      </a:r>
                      <a:r>
                        <a:rPr lang="en-GB" sz="1000" baseline="0" dirty="0" smtClean="0">
                          <a:effectLst/>
                          <a:latin typeface="Times New Roman"/>
                          <a:ea typeface="Times New Roman"/>
                        </a:rPr>
                        <a:t> the</a:t>
                      </a:r>
                      <a:r>
                        <a:rPr lang="en-GB" sz="1000" dirty="0" smtClean="0">
                          <a:effectLst/>
                          <a:latin typeface="Times New Roman"/>
                          <a:ea typeface="Times New Roman"/>
                        </a:rPr>
                        <a:t> utility and costs of</a:t>
                      </a:r>
                      <a:r>
                        <a:rPr lang="en-GB" sz="1000" baseline="0" dirty="0" smtClean="0">
                          <a:effectLst/>
                          <a:latin typeface="Times New Roman"/>
                          <a:ea typeface="Times New Roman"/>
                        </a:rPr>
                        <a:t> IRAC support for the MSU Database and RPMN</a:t>
                      </a:r>
                      <a:endParaRPr lang="en-GB" sz="1000" dirty="0">
                        <a:effectLst/>
                        <a:latin typeface="Times New Roman"/>
                        <a:ea typeface="Times New Roman"/>
                      </a:endParaRPr>
                    </a:p>
                  </a:txBody>
                  <a:tcPr marL="68580" marR="68580" marT="0" marB="0"/>
                </a:tc>
                <a:tc>
                  <a:txBody>
                    <a:bodyPr/>
                    <a:lstStyle/>
                    <a:p>
                      <a:pPr marL="100800" lvl="0" indent="-100800" algn="just" fontAlgn="base">
                        <a:lnSpc>
                          <a:spcPct val="90000"/>
                        </a:lnSpc>
                        <a:spcAft>
                          <a:spcPts val="0"/>
                        </a:spcAft>
                        <a:buFont typeface="Times"/>
                        <a:buChar char="•"/>
                        <a:tabLst>
                          <a:tab pos="-118745" algn="l"/>
                          <a:tab pos="228600" algn="l"/>
                        </a:tabLst>
                      </a:pPr>
                      <a:r>
                        <a:rPr lang="en-GB" sz="1000" dirty="0" smtClean="0">
                          <a:effectLst/>
                          <a:latin typeface="Calibri"/>
                          <a:ea typeface="Calibri"/>
                          <a:cs typeface="Times New Roman"/>
                        </a:rPr>
                        <a:t>Option</a:t>
                      </a:r>
                      <a:r>
                        <a:rPr lang="en-GB" sz="1000" baseline="0" dirty="0" smtClean="0">
                          <a:effectLst/>
                          <a:latin typeface="Calibri"/>
                          <a:ea typeface="Calibri"/>
                          <a:cs typeface="Times New Roman"/>
                        </a:rPr>
                        <a:t> </a:t>
                      </a:r>
                      <a:r>
                        <a:rPr lang="en-GB" sz="1000" dirty="0" smtClean="0">
                          <a:effectLst/>
                          <a:latin typeface="Calibri"/>
                          <a:ea typeface="Calibri"/>
                          <a:cs typeface="Times New Roman"/>
                        </a:rPr>
                        <a:t>of removing</a:t>
                      </a:r>
                      <a:r>
                        <a:rPr lang="en-GB" sz="1000" baseline="0" dirty="0" smtClean="0">
                          <a:effectLst/>
                          <a:latin typeface="Calibri"/>
                          <a:ea typeface="Calibri"/>
                          <a:cs typeface="Times New Roman"/>
                        </a:rPr>
                        <a:t> the IRAC survey data from the MSU server and posting existing information on the IRAC website</a:t>
                      </a:r>
                    </a:p>
                    <a:p>
                      <a:pPr marL="100800" lvl="0" indent="-100800" algn="just" fontAlgn="base">
                        <a:lnSpc>
                          <a:spcPct val="90000"/>
                        </a:lnSpc>
                        <a:spcAft>
                          <a:spcPts val="0"/>
                        </a:spcAft>
                        <a:buFont typeface="Times"/>
                        <a:buChar char="•"/>
                        <a:tabLst>
                          <a:tab pos="-118745" algn="l"/>
                          <a:tab pos="228600" algn="l"/>
                        </a:tabLst>
                      </a:pPr>
                      <a:r>
                        <a:rPr lang="en-GB" sz="1000" baseline="0" dirty="0" smtClean="0">
                          <a:effectLst/>
                          <a:latin typeface="Calibri"/>
                          <a:ea typeface="Calibri"/>
                          <a:cs typeface="Times New Roman"/>
                        </a:rPr>
                        <a:t>Investigate proposed upgrades to the MSU database system and understand the potential benefits and costs</a:t>
                      </a:r>
                    </a:p>
                    <a:p>
                      <a:pPr marL="100800" lvl="0" indent="-100800" algn="just" fontAlgn="base">
                        <a:lnSpc>
                          <a:spcPct val="90000"/>
                        </a:lnSpc>
                        <a:spcAft>
                          <a:spcPts val="0"/>
                        </a:spcAft>
                        <a:buFont typeface="Times"/>
                        <a:buChar char="•"/>
                        <a:tabLst>
                          <a:tab pos="-118745" algn="l"/>
                          <a:tab pos="228600" algn="l"/>
                        </a:tabLst>
                      </a:pPr>
                      <a:r>
                        <a:rPr lang="en-GB" sz="1000" dirty="0" smtClean="0">
                          <a:effectLst/>
                          <a:latin typeface="Calibri"/>
                          <a:ea typeface="Calibri"/>
                          <a:cs typeface="Times New Roman"/>
                        </a:rPr>
                        <a:t>Clarify what IRAC wants to obtain from the database and ensure this can be provided</a:t>
                      </a:r>
                    </a:p>
                    <a:p>
                      <a:pPr marL="100800" lvl="0" indent="-100800" algn="just" fontAlgn="base">
                        <a:lnSpc>
                          <a:spcPct val="90000"/>
                        </a:lnSpc>
                        <a:spcAft>
                          <a:spcPts val="0"/>
                        </a:spcAft>
                        <a:buFont typeface="Times"/>
                        <a:buChar char="•"/>
                        <a:tabLst>
                          <a:tab pos="-118745" algn="l"/>
                          <a:tab pos="228600" algn="l"/>
                        </a:tabLst>
                      </a:pPr>
                      <a:r>
                        <a:rPr lang="en-GB" sz="1000" dirty="0" smtClean="0">
                          <a:effectLst/>
                          <a:latin typeface="Calibri"/>
                          <a:ea typeface="Calibri"/>
                          <a:cs typeface="Times New Roman"/>
                        </a:rPr>
                        <a:t>Option</a:t>
                      </a:r>
                      <a:r>
                        <a:rPr lang="en-GB" sz="1000" baseline="0" dirty="0" smtClean="0">
                          <a:effectLst/>
                          <a:latin typeface="Calibri"/>
                          <a:ea typeface="Calibri"/>
                          <a:cs typeface="Times New Roman"/>
                        </a:rPr>
                        <a:t> of a “State of the State” report from MSU each year to update IRAC on the status of resistance and important changes during the year</a:t>
                      </a:r>
                    </a:p>
                    <a:p>
                      <a:pPr marL="100800" lvl="0" indent="-100800" algn="just" fontAlgn="base">
                        <a:lnSpc>
                          <a:spcPct val="90000"/>
                        </a:lnSpc>
                        <a:spcAft>
                          <a:spcPts val="0"/>
                        </a:spcAft>
                        <a:buFont typeface="Times"/>
                        <a:buChar char="•"/>
                        <a:tabLst>
                          <a:tab pos="-118745" algn="l"/>
                          <a:tab pos="228600" algn="l"/>
                        </a:tabLst>
                      </a:pPr>
                      <a:r>
                        <a:rPr lang="en-GB" sz="1000" dirty="0" smtClean="0">
                          <a:effectLst/>
                          <a:latin typeface="Calibri"/>
                          <a:ea typeface="Calibri"/>
                          <a:cs typeface="Times New Roman"/>
                        </a:rPr>
                        <a:t>Situation regarding</a:t>
                      </a:r>
                      <a:r>
                        <a:rPr lang="en-GB" sz="1000" baseline="0" dirty="0" smtClean="0">
                          <a:effectLst/>
                          <a:latin typeface="Calibri"/>
                          <a:ea typeface="Calibri"/>
                          <a:cs typeface="Times New Roman"/>
                        </a:rPr>
                        <a:t> preparation and distribution of the RPMN</a:t>
                      </a:r>
                      <a:endParaRPr lang="en-GB" sz="1000" dirty="0" smtClean="0">
                        <a:effectLst/>
                        <a:latin typeface="Calibri"/>
                        <a:ea typeface="Calibri"/>
                        <a:cs typeface="Times New Roman"/>
                      </a:endParaRPr>
                    </a:p>
                    <a:p>
                      <a:pPr marL="100800" lvl="0" indent="-100800" algn="just" fontAlgn="base">
                        <a:lnSpc>
                          <a:spcPct val="90000"/>
                        </a:lnSpc>
                        <a:spcAft>
                          <a:spcPts val="0"/>
                        </a:spcAft>
                        <a:buFont typeface="Times"/>
                        <a:buChar char="•"/>
                        <a:tabLst>
                          <a:tab pos="-118745" algn="l"/>
                          <a:tab pos="228600" algn="l"/>
                        </a:tabLst>
                      </a:pPr>
                      <a:r>
                        <a:rPr lang="en-GB" sz="1000" dirty="0" smtClean="0">
                          <a:effectLst/>
                          <a:latin typeface="Calibri"/>
                          <a:ea typeface="Calibri"/>
                          <a:cs typeface="Times New Roman"/>
                        </a:rPr>
                        <a:t>Agree an annual fee with MSU to provided the services required by IRAC</a:t>
                      </a:r>
                      <a:endParaRPr lang="en-GB" sz="1000" dirty="0">
                        <a:effectLst/>
                        <a:latin typeface="Calibri"/>
                        <a:ea typeface="Calibri"/>
                        <a:cs typeface="Times New Roman"/>
                      </a:endParaRPr>
                    </a:p>
                  </a:txBody>
                  <a:tcPr marL="68580" marR="68580" marT="0" marB="0"/>
                </a:tc>
                <a:tc>
                  <a:txBody>
                    <a:bodyPr/>
                    <a:lstStyle/>
                    <a:p>
                      <a:pPr algn="ctr" fontAlgn="base">
                        <a:lnSpc>
                          <a:spcPct val="90000"/>
                        </a:lnSpc>
                        <a:spcAft>
                          <a:spcPts val="0"/>
                        </a:spcAft>
                      </a:pPr>
                      <a:r>
                        <a:rPr lang="en-GB" sz="1000" kern="1200" dirty="0" smtClean="0">
                          <a:effectLst/>
                          <a:latin typeface="Calibri"/>
                          <a:ea typeface="Times New Roman"/>
                        </a:rPr>
                        <a:t>Q4 2013</a:t>
                      </a:r>
                      <a:endParaRPr lang="en-GB" sz="1000" dirty="0">
                        <a:effectLst/>
                        <a:latin typeface="Times New Roman"/>
                        <a:ea typeface="Times New Roman"/>
                      </a:endParaRPr>
                    </a:p>
                  </a:txBody>
                  <a:tcPr marL="68580" marR="68580" marT="0" marB="0"/>
                </a:tc>
              </a:tr>
            </a:tbl>
          </a:graphicData>
        </a:graphic>
      </p:graphicFrame>
      <p:sp>
        <p:nvSpPr>
          <p:cNvPr id="13" name="Date Placeholder 9"/>
          <p:cNvSpPr>
            <a:spLocks noGrp="1"/>
          </p:cNvSpPr>
          <p:nvPr>
            <p:ph type="dt" sz="half" idx="10"/>
          </p:nvPr>
        </p:nvSpPr>
        <p:spPr>
          <a:xfrm>
            <a:off x="279392" y="6601893"/>
            <a:ext cx="2016768" cy="2634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82119993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2</a:t>
            </a:fld>
            <a:endParaRPr lang="en-GB" dirty="0"/>
          </a:p>
        </p:txBody>
      </p:sp>
      <p:sp>
        <p:nvSpPr>
          <p:cNvPr id="4" name="Title 1"/>
          <p:cNvSpPr txBox="1">
            <a:spLocks/>
          </p:cNvSpPr>
          <p:nvPr/>
        </p:nvSpPr>
        <p:spPr>
          <a:xfrm>
            <a:off x="1952457" y="130194"/>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SMART Goals &amp; Objectives</a:t>
            </a:r>
            <a:endParaRPr lang="en-GB" sz="3200" b="1" dirty="0">
              <a:solidFill>
                <a:schemeClr val="tx1">
                  <a:lumMod val="75000"/>
                  <a:lumOff val="25000"/>
                </a:schemeClr>
              </a:solidFill>
              <a:latin typeface="+mj-lt"/>
            </a:endParaRPr>
          </a:p>
        </p:txBody>
      </p:sp>
      <p:sp>
        <p:nvSpPr>
          <p:cNvPr id="7" name="TextBox 6"/>
          <p:cNvSpPr txBox="1"/>
          <p:nvPr/>
        </p:nvSpPr>
        <p:spPr>
          <a:xfrm>
            <a:off x="1257300" y="534230"/>
            <a:ext cx="6755838" cy="369332"/>
          </a:xfrm>
          <a:prstGeom prst="rect">
            <a:avLst/>
          </a:prstGeom>
          <a:noFill/>
        </p:spPr>
        <p:txBody>
          <a:bodyPr wrap="none" rtlCol="0">
            <a:spAutoFit/>
          </a:bodyPr>
          <a:lstStyle/>
          <a:p>
            <a:r>
              <a:rPr lang="en-GB" b="1" u="sng" dirty="0">
                <a:solidFill>
                  <a:srgbClr val="404040"/>
                </a:solidFill>
              </a:rPr>
              <a:t>S</a:t>
            </a:r>
            <a:r>
              <a:rPr lang="en-GB" dirty="0">
                <a:solidFill>
                  <a:srgbClr val="404040"/>
                </a:solidFill>
              </a:rPr>
              <a:t>pecific </a:t>
            </a:r>
            <a:r>
              <a:rPr lang="en-GB" b="1" u="sng" dirty="0">
                <a:solidFill>
                  <a:srgbClr val="404040"/>
                </a:solidFill>
              </a:rPr>
              <a:t>M</a:t>
            </a:r>
            <a:r>
              <a:rPr lang="en-GB" dirty="0">
                <a:solidFill>
                  <a:srgbClr val="404040"/>
                </a:solidFill>
              </a:rPr>
              <a:t>easurable </a:t>
            </a:r>
            <a:r>
              <a:rPr lang="en-GB" b="1" u="sng" dirty="0">
                <a:solidFill>
                  <a:srgbClr val="404040"/>
                </a:solidFill>
              </a:rPr>
              <a:t>A</a:t>
            </a:r>
            <a:r>
              <a:rPr lang="en-GB" dirty="0">
                <a:solidFill>
                  <a:srgbClr val="404040"/>
                </a:solidFill>
              </a:rPr>
              <a:t>chievable </a:t>
            </a:r>
            <a:r>
              <a:rPr lang="en-GB" b="1" u="sng" dirty="0">
                <a:solidFill>
                  <a:srgbClr val="404040"/>
                </a:solidFill>
              </a:rPr>
              <a:t>R</a:t>
            </a:r>
            <a:r>
              <a:rPr lang="en-GB" dirty="0">
                <a:solidFill>
                  <a:srgbClr val="404040"/>
                </a:solidFill>
              </a:rPr>
              <a:t>ealistic (</a:t>
            </a:r>
            <a:r>
              <a:rPr lang="en-GB" b="1" u="sng" dirty="0">
                <a:solidFill>
                  <a:srgbClr val="404040"/>
                </a:solidFill>
              </a:rPr>
              <a:t>R</a:t>
            </a:r>
            <a:r>
              <a:rPr lang="en-GB" dirty="0">
                <a:solidFill>
                  <a:srgbClr val="404040"/>
                </a:solidFill>
              </a:rPr>
              <a:t>esourced) and </a:t>
            </a:r>
            <a:r>
              <a:rPr lang="en-GB" b="1" dirty="0">
                <a:solidFill>
                  <a:srgbClr val="404040"/>
                </a:solidFill>
              </a:rPr>
              <a:t>T</a:t>
            </a:r>
            <a:r>
              <a:rPr lang="en-GB" dirty="0">
                <a:solidFill>
                  <a:srgbClr val="404040"/>
                </a:solidFill>
              </a:rPr>
              <a:t>ime Bound </a:t>
            </a:r>
          </a:p>
        </p:txBody>
      </p:sp>
      <p:sp>
        <p:nvSpPr>
          <p:cNvPr id="8" name="TextBox 7"/>
          <p:cNvSpPr txBox="1"/>
          <p:nvPr/>
        </p:nvSpPr>
        <p:spPr>
          <a:xfrm>
            <a:off x="786279" y="1320790"/>
            <a:ext cx="7988299" cy="3046988"/>
          </a:xfrm>
          <a:prstGeom prst="rect">
            <a:avLst/>
          </a:prstGeom>
          <a:noFill/>
        </p:spPr>
        <p:txBody>
          <a:bodyPr wrap="square" rtlCol="0">
            <a:spAutoFit/>
          </a:bodyPr>
          <a:lstStyle/>
          <a:p>
            <a:pPr algn="just"/>
            <a:r>
              <a:rPr lang="en-GB" sz="1600" b="1" dirty="0" smtClean="0">
                <a:solidFill>
                  <a:srgbClr val="0C5E06"/>
                </a:solidFill>
              </a:rPr>
              <a:t>IRAC International</a:t>
            </a:r>
          </a:p>
          <a:p>
            <a:pPr algn="just"/>
            <a:r>
              <a:rPr lang="en-GB" sz="1600" dirty="0" smtClean="0">
                <a:solidFill>
                  <a:srgbClr val="0C5E06"/>
                </a:solidFill>
              </a:rPr>
              <a:t>The </a:t>
            </a:r>
            <a:r>
              <a:rPr lang="en-GB" sz="1600" dirty="0">
                <a:solidFill>
                  <a:srgbClr val="0C5E06"/>
                </a:solidFill>
              </a:rPr>
              <a:t>IRAC Network is made up of a series of inter-company Committees dedicated to prolonging the effectiveness of insecticides and acaricides by countering the development of resistance. The Committees operate at a global level (IRAC Executive) and at a regional or country level (IRAC Country Groups) and the whole network is termed IRAC International (abbreviated to IRAC). </a:t>
            </a:r>
          </a:p>
          <a:p>
            <a:pPr algn="just"/>
            <a:r>
              <a:rPr lang="en-GB" sz="1600" dirty="0">
                <a:solidFill>
                  <a:srgbClr val="0C5E06"/>
                </a:solidFill>
              </a:rPr>
              <a:t> </a:t>
            </a:r>
          </a:p>
          <a:p>
            <a:pPr algn="just"/>
            <a:r>
              <a:rPr lang="en-GB" sz="1600" dirty="0">
                <a:solidFill>
                  <a:srgbClr val="0C5E06"/>
                </a:solidFill>
              </a:rPr>
              <a:t>The IRAC Executive Committee provides technical information, coordination and support for IRAC through a series of international Teams and Working Groups. Annual goals and SMART objectives for each of the teams are set in accordance with the overall IRAC Mission and should be reviewed periodically during the year within the teams to </a:t>
            </a:r>
            <a:r>
              <a:rPr lang="en-GB" sz="1600" dirty="0" smtClean="0">
                <a:solidFill>
                  <a:srgbClr val="0C5E06"/>
                </a:solidFill>
              </a:rPr>
              <a:t>evaluate </a:t>
            </a:r>
            <a:r>
              <a:rPr lang="en-GB" sz="1600" dirty="0">
                <a:solidFill>
                  <a:srgbClr val="0C5E06"/>
                </a:solidFill>
              </a:rPr>
              <a:t>progress. </a:t>
            </a:r>
          </a:p>
          <a:p>
            <a:pPr algn="just"/>
            <a:endParaRPr lang="en-GB" sz="1600" dirty="0">
              <a:solidFill>
                <a:srgbClr val="0C5E06"/>
              </a:solidFill>
            </a:endParaRPr>
          </a:p>
        </p:txBody>
      </p:sp>
      <p:sp>
        <p:nvSpPr>
          <p:cNvPr id="9" name="TextBox 8"/>
          <p:cNvSpPr txBox="1"/>
          <p:nvPr/>
        </p:nvSpPr>
        <p:spPr>
          <a:xfrm>
            <a:off x="876300" y="4565050"/>
            <a:ext cx="7416800" cy="1489639"/>
          </a:xfrm>
          <a:prstGeom prst="rect">
            <a:avLst/>
          </a:prstGeom>
          <a:noFill/>
        </p:spPr>
        <p:txBody>
          <a:bodyPr wrap="square" rtlCol="0">
            <a:spAutoFit/>
          </a:bodyPr>
          <a:lstStyle/>
          <a:p>
            <a:pPr>
              <a:lnSpc>
                <a:spcPct val="110000"/>
              </a:lnSpc>
            </a:pPr>
            <a:r>
              <a:rPr lang="en-GB" sz="1600" b="1" dirty="0">
                <a:solidFill>
                  <a:srgbClr val="0C5E06"/>
                </a:solidFill>
              </a:rPr>
              <a:t>The IRAC International Mission</a:t>
            </a:r>
          </a:p>
          <a:p>
            <a:pPr marL="285750" lvl="0" indent="-285750">
              <a:lnSpc>
                <a:spcPct val="110000"/>
              </a:lnSpc>
              <a:buFont typeface="Arial"/>
              <a:buChar char="•"/>
            </a:pPr>
            <a:r>
              <a:rPr lang="en-GB" sz="1600" dirty="0">
                <a:solidFill>
                  <a:srgbClr val="0C5E06"/>
                </a:solidFill>
              </a:rPr>
              <a:t>Facilitate communication and education on insecticide </a:t>
            </a:r>
            <a:r>
              <a:rPr lang="en-GB" sz="1600" dirty="0" smtClean="0">
                <a:solidFill>
                  <a:srgbClr val="0C5E06"/>
                </a:solidFill>
              </a:rPr>
              <a:t>resistance</a:t>
            </a:r>
          </a:p>
          <a:p>
            <a:pPr marL="285750" lvl="0" indent="-285750">
              <a:lnSpc>
                <a:spcPct val="110000"/>
              </a:lnSpc>
              <a:buFont typeface="Arial"/>
              <a:buChar char="•"/>
            </a:pPr>
            <a:endParaRPr lang="en-GB" sz="400" dirty="0">
              <a:solidFill>
                <a:srgbClr val="0C5E06"/>
              </a:solidFill>
            </a:endParaRPr>
          </a:p>
          <a:p>
            <a:pPr marL="285750" lvl="0" indent="-285750">
              <a:lnSpc>
                <a:spcPct val="110000"/>
              </a:lnSpc>
              <a:buFont typeface="Arial"/>
              <a:buChar char="•"/>
            </a:pPr>
            <a:r>
              <a:rPr lang="en-GB" sz="1600" dirty="0">
                <a:solidFill>
                  <a:srgbClr val="0C5E06"/>
                </a:solidFill>
              </a:rPr>
              <a:t>Promote the development of insecticide resistance management strategies to maintain efficacy and support sustainable agriculture and improved public health</a:t>
            </a:r>
          </a:p>
          <a:p>
            <a:endParaRPr lang="en-GB" sz="1600" dirty="0">
              <a:solidFill>
                <a:srgbClr val="0C5E06"/>
              </a:solidFill>
            </a:endParaRPr>
          </a:p>
        </p:txBody>
      </p:sp>
      <p:sp>
        <p:nvSpPr>
          <p:cNvPr id="10" name="Date Placeholder 9"/>
          <p:cNvSpPr>
            <a:spLocks noGrp="1"/>
          </p:cNvSpPr>
          <p:nvPr>
            <p:ph type="dt" sz="half" idx="10"/>
          </p:nvPr>
        </p:nvSpPr>
        <p:spPr>
          <a:xfrm>
            <a:off x="279392" y="6601893"/>
            <a:ext cx="1437648" cy="256107"/>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475603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3</a:t>
            </a:fld>
            <a:endParaRPr lang="en-GB" dirty="0"/>
          </a:p>
        </p:txBody>
      </p:sp>
      <p:sp>
        <p:nvSpPr>
          <p:cNvPr id="4" name="Title 1"/>
          <p:cNvSpPr txBox="1">
            <a:spLocks/>
          </p:cNvSpPr>
          <p:nvPr/>
        </p:nvSpPr>
        <p:spPr>
          <a:xfrm>
            <a:off x="1952457" y="189463"/>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IRAC Executive Goals</a:t>
            </a:r>
            <a:endParaRPr lang="en-GB" sz="3200" b="1" dirty="0">
              <a:solidFill>
                <a:schemeClr val="tx1">
                  <a:lumMod val="75000"/>
                  <a:lumOff val="25000"/>
                </a:schemeClr>
              </a:solidFill>
              <a:latin typeface="+mj-lt"/>
            </a:endParaRPr>
          </a:p>
        </p:txBody>
      </p:sp>
      <p:sp>
        <p:nvSpPr>
          <p:cNvPr id="8" name="TextBox 7"/>
          <p:cNvSpPr txBox="1"/>
          <p:nvPr/>
        </p:nvSpPr>
        <p:spPr>
          <a:xfrm>
            <a:off x="786279" y="1574800"/>
            <a:ext cx="7988299" cy="3884140"/>
          </a:xfrm>
          <a:prstGeom prst="rect">
            <a:avLst/>
          </a:prstGeom>
          <a:noFill/>
        </p:spPr>
        <p:txBody>
          <a:bodyPr wrap="square" rtlCol="0">
            <a:spAutoFit/>
          </a:bodyPr>
          <a:lstStyle/>
          <a:p>
            <a:pPr>
              <a:lnSpc>
                <a:spcPct val="120000"/>
              </a:lnSpc>
            </a:pPr>
            <a:r>
              <a:rPr lang="en-GB" sz="1600" b="1" dirty="0">
                <a:solidFill>
                  <a:srgbClr val="0C5E06"/>
                </a:solidFill>
              </a:rPr>
              <a:t>IRAC Executive – Goals</a:t>
            </a:r>
          </a:p>
          <a:p>
            <a:pPr marL="285750" lvl="0" indent="-285750">
              <a:lnSpc>
                <a:spcPct val="120000"/>
              </a:lnSpc>
              <a:buFont typeface="Arial"/>
              <a:buChar char="•"/>
            </a:pPr>
            <a:r>
              <a:rPr lang="en-GB" sz="1600" dirty="0">
                <a:solidFill>
                  <a:srgbClr val="0C5E06"/>
                </a:solidFill>
              </a:rPr>
              <a:t>Coordinate and facilitate the work of IRAC in accordance with the IRAC Mission </a:t>
            </a:r>
          </a:p>
          <a:p>
            <a:pPr marL="285750" indent="-285750">
              <a:lnSpc>
                <a:spcPct val="120000"/>
              </a:lnSpc>
              <a:buFont typeface="Arial"/>
              <a:buChar char="•"/>
            </a:pPr>
            <a:r>
              <a:rPr lang="en-GB" sz="1600" dirty="0">
                <a:solidFill>
                  <a:srgbClr val="0C5E06"/>
                </a:solidFill>
              </a:rPr>
              <a:t>Facilitate cooperation and communication on insecticide resistance and IRM </a:t>
            </a:r>
            <a:r>
              <a:rPr lang="en-GB" sz="1600" dirty="0" smtClean="0">
                <a:solidFill>
                  <a:srgbClr val="0C5E06"/>
                </a:solidFill>
              </a:rPr>
              <a:t>issues</a:t>
            </a:r>
          </a:p>
          <a:p>
            <a:pPr marL="285750" lvl="0" indent="-285750">
              <a:lnSpc>
                <a:spcPct val="120000"/>
              </a:lnSpc>
              <a:buFont typeface="Arial"/>
              <a:buChar char="•"/>
            </a:pPr>
            <a:r>
              <a:rPr lang="en-GB" sz="1600" dirty="0">
                <a:solidFill>
                  <a:srgbClr val="0C5E06"/>
                </a:solidFill>
              </a:rPr>
              <a:t>Provide direction and support to the whole IRAC network</a:t>
            </a:r>
          </a:p>
          <a:p>
            <a:pPr marL="285750" indent="-285750">
              <a:lnSpc>
                <a:spcPct val="120000"/>
              </a:lnSpc>
              <a:buFont typeface="Arial"/>
              <a:buChar char="•"/>
            </a:pPr>
            <a:r>
              <a:rPr lang="en-GB" sz="1600" dirty="0" smtClean="0">
                <a:solidFill>
                  <a:srgbClr val="0C5E06"/>
                </a:solidFill>
              </a:rPr>
              <a:t>Leverage IRAC through the CropLife network</a:t>
            </a:r>
          </a:p>
          <a:p>
            <a:pPr marL="285750" indent="-285750">
              <a:lnSpc>
                <a:spcPct val="120000"/>
              </a:lnSpc>
              <a:buFont typeface="Arial"/>
              <a:buChar char="•"/>
            </a:pPr>
            <a:r>
              <a:rPr lang="en-GB" sz="1600" dirty="0" smtClean="0">
                <a:solidFill>
                  <a:srgbClr val="0C5E06"/>
                </a:solidFill>
              </a:rPr>
              <a:t>Approve and submit the IRAC annual budget to the CropLife Stewardship Committee</a:t>
            </a:r>
          </a:p>
          <a:p>
            <a:pPr marL="285750" indent="-285750">
              <a:lnSpc>
                <a:spcPct val="120000"/>
              </a:lnSpc>
              <a:buFont typeface="Arial"/>
              <a:buChar char="•"/>
            </a:pPr>
            <a:r>
              <a:rPr lang="en-GB" sz="1600" dirty="0" smtClean="0">
                <a:solidFill>
                  <a:srgbClr val="0C5E06"/>
                </a:solidFill>
              </a:rPr>
              <a:t>Promote </a:t>
            </a:r>
            <a:r>
              <a:rPr lang="en-GB" sz="1600" dirty="0">
                <a:solidFill>
                  <a:srgbClr val="0C5E06"/>
                </a:solidFill>
              </a:rPr>
              <a:t>membership of IRAC at a country, regional and international level</a:t>
            </a:r>
          </a:p>
          <a:p>
            <a:pPr marL="285750" indent="-285750">
              <a:lnSpc>
                <a:spcPct val="120000"/>
              </a:lnSpc>
              <a:buFont typeface="Arial"/>
              <a:buChar char="•"/>
            </a:pPr>
            <a:r>
              <a:rPr lang="en-GB" sz="1600" dirty="0" smtClean="0">
                <a:solidFill>
                  <a:srgbClr val="0C5E06"/>
                </a:solidFill>
              </a:rPr>
              <a:t>Strengthen </a:t>
            </a:r>
            <a:r>
              <a:rPr lang="en-GB" sz="1600" dirty="0">
                <a:solidFill>
                  <a:srgbClr val="0C5E06"/>
                </a:solidFill>
              </a:rPr>
              <a:t>links with the IRAC Country Groups and local CropLife associations</a:t>
            </a:r>
          </a:p>
          <a:p>
            <a:pPr marL="285750" lvl="0" indent="-285750">
              <a:lnSpc>
                <a:spcPct val="120000"/>
              </a:lnSpc>
              <a:buFont typeface="Arial"/>
              <a:buChar char="•"/>
            </a:pPr>
            <a:r>
              <a:rPr lang="en-GB" sz="1600" dirty="0" smtClean="0">
                <a:solidFill>
                  <a:srgbClr val="0C5E06"/>
                </a:solidFill>
              </a:rPr>
              <a:t>Encourage </a:t>
            </a:r>
            <a:r>
              <a:rPr lang="en-GB" sz="1600" dirty="0">
                <a:solidFill>
                  <a:srgbClr val="0C5E06"/>
                </a:solidFill>
              </a:rPr>
              <a:t>formation of new Country Groups to address local IRM issues</a:t>
            </a:r>
          </a:p>
          <a:p>
            <a:pPr marL="285750" lvl="0" indent="-285750">
              <a:lnSpc>
                <a:spcPct val="120000"/>
              </a:lnSpc>
              <a:buFont typeface="Arial"/>
              <a:buChar char="•"/>
            </a:pPr>
            <a:r>
              <a:rPr lang="en-GB" sz="1600" dirty="0" smtClean="0">
                <a:solidFill>
                  <a:srgbClr val="0C5E06"/>
                </a:solidFill>
              </a:rPr>
              <a:t>Encourage WGs to </a:t>
            </a:r>
            <a:r>
              <a:rPr lang="en-GB" sz="1600" dirty="0">
                <a:solidFill>
                  <a:srgbClr val="0C5E06"/>
                </a:solidFill>
              </a:rPr>
              <a:t>hold 4-6 </a:t>
            </a:r>
            <a:r>
              <a:rPr lang="en-GB" sz="1600" dirty="0" smtClean="0">
                <a:solidFill>
                  <a:srgbClr val="0C5E06"/>
                </a:solidFill>
              </a:rPr>
              <a:t>audios </a:t>
            </a:r>
            <a:r>
              <a:rPr lang="en-GB" sz="1600" dirty="0">
                <a:solidFill>
                  <a:srgbClr val="0C5E06"/>
                </a:solidFill>
              </a:rPr>
              <a:t>and at least </a:t>
            </a:r>
            <a:r>
              <a:rPr lang="en-GB" sz="1600" dirty="0" smtClean="0">
                <a:solidFill>
                  <a:srgbClr val="0C5E06"/>
                </a:solidFill>
              </a:rPr>
              <a:t>one F2F </a:t>
            </a:r>
            <a:r>
              <a:rPr lang="en-GB" sz="1600" dirty="0">
                <a:solidFill>
                  <a:srgbClr val="0C5E06"/>
                </a:solidFill>
              </a:rPr>
              <a:t>each year to </a:t>
            </a:r>
            <a:r>
              <a:rPr lang="en-GB" sz="1600" dirty="0" smtClean="0">
                <a:solidFill>
                  <a:srgbClr val="0C5E06"/>
                </a:solidFill>
              </a:rPr>
              <a:t>review activities</a:t>
            </a:r>
          </a:p>
          <a:p>
            <a:pPr marL="285750" lvl="0" indent="-285750">
              <a:lnSpc>
                <a:spcPct val="120000"/>
              </a:lnSpc>
              <a:buFont typeface="Arial"/>
              <a:buChar char="•"/>
            </a:pPr>
            <a:r>
              <a:rPr lang="en-GB" sz="1600" dirty="0" smtClean="0">
                <a:solidFill>
                  <a:srgbClr val="0C5E06"/>
                </a:solidFill>
              </a:rPr>
              <a:t>Emphasis to all </a:t>
            </a:r>
            <a:r>
              <a:rPr lang="en-GB" sz="1600" dirty="0">
                <a:solidFill>
                  <a:srgbClr val="0C5E06"/>
                </a:solidFill>
              </a:rPr>
              <a:t>IRAC members of the importance of following the IRAC Constitution including the Code of Conduct and Guidelines on Antitrust.</a:t>
            </a:r>
          </a:p>
          <a:p>
            <a:pPr algn="just"/>
            <a:endParaRPr lang="en-GB" sz="1600" dirty="0">
              <a:solidFill>
                <a:srgbClr val="0C5E06"/>
              </a:solidFill>
            </a:endParaRPr>
          </a:p>
        </p:txBody>
      </p:sp>
      <p:sp>
        <p:nvSpPr>
          <p:cNvPr id="10" name="Date Placeholder 9"/>
          <p:cNvSpPr>
            <a:spLocks noGrp="1"/>
          </p:cNvSpPr>
          <p:nvPr>
            <p:ph type="dt" sz="half" idx="10"/>
          </p:nvPr>
        </p:nvSpPr>
        <p:spPr>
          <a:xfrm>
            <a:off x="279392" y="6601893"/>
            <a:ext cx="1376688" cy="256107"/>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150383881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4</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Steering Team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2308052286"/>
              </p:ext>
            </p:extLst>
          </p:nvPr>
        </p:nvGraphicFramePr>
        <p:xfrm>
          <a:off x="101600" y="1126065"/>
          <a:ext cx="8953500" cy="5415053"/>
        </p:xfrm>
        <a:graphic>
          <a:graphicData uri="http://schemas.openxmlformats.org/drawingml/2006/table">
            <a:tbl>
              <a:tblPr firstRow="1" bandRow="1">
                <a:tableStyleId>{5940675A-B579-460E-94D1-54222C63F5DA}</a:tableStyleId>
              </a:tblPr>
              <a:tblGrid>
                <a:gridCol w="1481667"/>
                <a:gridCol w="6646333"/>
                <a:gridCol w="825500"/>
              </a:tblGrid>
              <a:tr h="291243">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1221135">
                <a:tc>
                  <a:txBody>
                    <a:bodyPr/>
                    <a:lstStyle/>
                    <a:p>
                      <a:pPr>
                        <a:spcAft>
                          <a:spcPts val="0"/>
                        </a:spcAft>
                      </a:pPr>
                      <a:r>
                        <a:rPr lang="en-US" sz="1000" dirty="0" smtClean="0">
                          <a:effectLst/>
                          <a:latin typeface="+mj-lt"/>
                          <a:ea typeface="Times New Roman"/>
                        </a:rPr>
                        <a:t>Update</a:t>
                      </a:r>
                      <a:r>
                        <a:rPr lang="en-US" sz="1000" baseline="0" dirty="0" smtClean="0">
                          <a:effectLst/>
                          <a:latin typeface="+mj-lt"/>
                          <a:ea typeface="Times New Roman"/>
                        </a:rPr>
                        <a:t> and m</a:t>
                      </a:r>
                      <a:r>
                        <a:rPr lang="en-US" sz="1000" dirty="0" smtClean="0">
                          <a:effectLst/>
                          <a:latin typeface="+mj-lt"/>
                          <a:ea typeface="Times New Roman"/>
                        </a:rPr>
                        <a:t>aintain the IRAC administrative documentation and propose </a:t>
                      </a:r>
                      <a:r>
                        <a:rPr lang="en-US" sz="1000" dirty="0">
                          <a:effectLst/>
                          <a:latin typeface="+mj-lt"/>
                          <a:ea typeface="Times New Roman"/>
                        </a:rPr>
                        <a:t>strategies for the effective management of IRAC</a:t>
                      </a:r>
                      <a:endParaRPr lang="en-GB" sz="1000" dirty="0">
                        <a:effectLst/>
                        <a:latin typeface="+mj-lt"/>
                        <a:ea typeface="Times New Roman"/>
                      </a:endParaRPr>
                    </a:p>
                    <a:p>
                      <a:pPr>
                        <a:spcAft>
                          <a:spcPts val="0"/>
                        </a:spcAft>
                      </a:pPr>
                      <a:r>
                        <a:rPr lang="en-US" sz="1000" dirty="0">
                          <a:effectLst/>
                          <a:latin typeface="+mj-lt"/>
                          <a:ea typeface="Times New Roman"/>
                        </a:rPr>
                        <a:t> </a:t>
                      </a:r>
                      <a:endParaRPr lang="en-GB" sz="1000" dirty="0">
                        <a:effectLst/>
                        <a:latin typeface="+mj-lt"/>
                        <a:ea typeface="Times New Roman"/>
                      </a:endParaRPr>
                    </a:p>
                  </a:txBody>
                  <a:tcPr marL="68580" marR="68580" marT="0" marB="0"/>
                </a:tc>
                <a:tc>
                  <a:txBody>
                    <a:bodyPr/>
                    <a:lstStyle/>
                    <a:p>
                      <a:pPr marL="171450" lvl="0" indent="-171450" algn="just">
                        <a:spcAft>
                          <a:spcPts val="0"/>
                        </a:spcAft>
                        <a:buFont typeface="Arial"/>
                        <a:buChar char="•"/>
                        <a:tabLst>
                          <a:tab pos="160020" algn="l"/>
                        </a:tabLst>
                      </a:pPr>
                      <a:r>
                        <a:rPr lang="en-GB" sz="1000" dirty="0" smtClean="0">
                          <a:effectLst/>
                          <a:latin typeface="+mj-lt"/>
                          <a:ea typeface="Times New Roman"/>
                        </a:rPr>
                        <a:t>Review</a:t>
                      </a:r>
                      <a:r>
                        <a:rPr lang="en-GB" sz="1000" baseline="0" dirty="0" smtClean="0">
                          <a:effectLst/>
                          <a:latin typeface="+mj-lt"/>
                          <a:ea typeface="Times New Roman"/>
                        </a:rPr>
                        <a:t> and u</a:t>
                      </a:r>
                      <a:r>
                        <a:rPr lang="en-GB" sz="1000" dirty="0" smtClean="0">
                          <a:effectLst/>
                          <a:latin typeface="+mj-lt"/>
                          <a:ea typeface="Times New Roman"/>
                        </a:rPr>
                        <a:t>pdate as necessary the </a:t>
                      </a:r>
                      <a:r>
                        <a:rPr lang="en-GB" sz="1000" dirty="0">
                          <a:effectLst/>
                          <a:latin typeface="+mj-lt"/>
                          <a:ea typeface="Times New Roman"/>
                        </a:rPr>
                        <a:t>IRAC management documentation </a:t>
                      </a:r>
                      <a:r>
                        <a:rPr lang="en-GB" sz="1000" dirty="0" smtClean="0">
                          <a:effectLst/>
                          <a:latin typeface="+mj-lt"/>
                          <a:ea typeface="Times New Roman"/>
                        </a:rPr>
                        <a:t>for 2013/14 (</a:t>
                      </a:r>
                      <a:r>
                        <a:rPr lang="en-GB" sz="1000" dirty="0">
                          <a:effectLst/>
                          <a:latin typeface="+mj-lt"/>
                          <a:ea typeface="Times New Roman"/>
                        </a:rPr>
                        <a:t>Constitution, Guides, Goals etc.)</a:t>
                      </a:r>
                      <a:r>
                        <a:rPr lang="en-GB" sz="1000" dirty="0" smtClean="0">
                          <a:effectLst/>
                          <a:latin typeface="+mj-lt"/>
                          <a:ea typeface="Times New Roman"/>
                        </a:rPr>
                        <a:t>.</a:t>
                      </a:r>
                    </a:p>
                    <a:p>
                      <a:pPr marL="171450" lvl="0" indent="-171450" algn="just">
                        <a:spcAft>
                          <a:spcPts val="0"/>
                        </a:spcAft>
                        <a:buFont typeface="Arial"/>
                        <a:buChar char="•"/>
                        <a:tabLst>
                          <a:tab pos="160020" algn="l"/>
                        </a:tabLst>
                      </a:pPr>
                      <a:r>
                        <a:rPr lang="en-GB" sz="1000" dirty="0" smtClean="0">
                          <a:effectLst/>
                          <a:latin typeface="+mj-lt"/>
                          <a:ea typeface="Times New Roman"/>
                        </a:rPr>
                        <a:t>Develop </a:t>
                      </a:r>
                      <a:r>
                        <a:rPr lang="en-GB" sz="1000" dirty="0">
                          <a:effectLst/>
                          <a:latin typeface="+mj-lt"/>
                          <a:ea typeface="Times New Roman"/>
                        </a:rPr>
                        <a:t>strategies and proposals for the Executive Committee on how IRAC should evolve as an effective organisation, communicating, educating and advising on IRM. Allocate time on at least two calls or meetings during the year on how best to achieve this </a:t>
                      </a:r>
                      <a:r>
                        <a:rPr lang="en-GB" sz="1000" dirty="0" smtClean="0">
                          <a:effectLst/>
                          <a:latin typeface="+mj-lt"/>
                          <a:ea typeface="Times New Roman"/>
                        </a:rPr>
                        <a:t>objective.</a:t>
                      </a:r>
                    </a:p>
                    <a:p>
                      <a:pPr marL="171450" lvl="0" indent="-171450" algn="just">
                        <a:spcAft>
                          <a:spcPts val="0"/>
                        </a:spcAft>
                        <a:buFont typeface="Arial"/>
                        <a:buChar char="•"/>
                        <a:tabLst>
                          <a:tab pos="160020" algn="l"/>
                        </a:tabLst>
                      </a:pPr>
                      <a:r>
                        <a:rPr lang="en-GB" sz="1000" dirty="0" smtClean="0">
                          <a:effectLst/>
                          <a:latin typeface="+mj-lt"/>
                          <a:ea typeface="Times New Roman"/>
                        </a:rPr>
                        <a:t>Lobby </a:t>
                      </a:r>
                      <a:r>
                        <a:rPr lang="en-GB" sz="1000" dirty="0">
                          <a:effectLst/>
                          <a:latin typeface="+mj-lt"/>
                          <a:ea typeface="Times New Roman"/>
                        </a:rPr>
                        <a:t>CLI Stewardship Committee to improve engagement and support of the work of IRAC. An IRAC representative should attend at least one CLI Stewardship meeting during the </a:t>
                      </a:r>
                      <a:r>
                        <a:rPr lang="en-GB" sz="1000" dirty="0" smtClean="0">
                          <a:effectLst/>
                          <a:latin typeface="+mj-lt"/>
                          <a:ea typeface="Times New Roman"/>
                        </a:rPr>
                        <a:t>year.</a:t>
                      </a:r>
                    </a:p>
                    <a:p>
                      <a:pPr marL="171450" lvl="0" indent="-171450" algn="just">
                        <a:spcAft>
                          <a:spcPts val="0"/>
                        </a:spcAft>
                        <a:buFont typeface="Arial"/>
                        <a:buChar char="•"/>
                        <a:tabLst>
                          <a:tab pos="160020" algn="l"/>
                        </a:tabLst>
                      </a:pPr>
                      <a:r>
                        <a:rPr lang="en-GB" sz="1000" dirty="0" smtClean="0">
                          <a:effectLst/>
                          <a:latin typeface="+mj-lt"/>
                          <a:ea typeface="Times New Roman"/>
                        </a:rPr>
                        <a:t>Propose to</a:t>
                      </a:r>
                      <a:r>
                        <a:rPr lang="en-GB" sz="1000" baseline="0" dirty="0" smtClean="0">
                          <a:effectLst/>
                          <a:latin typeface="+mj-lt"/>
                          <a:ea typeface="Times New Roman"/>
                        </a:rPr>
                        <a:t> the IRAC Executive, suggestions on format, duration, venue and location for the IRAC Spring Meeting and work with the various teams developing the meeting sessions and agenda.</a:t>
                      </a:r>
                      <a:endParaRPr lang="en-GB" sz="1000" dirty="0">
                        <a:effectLst/>
                        <a:latin typeface="+mj-lt"/>
                        <a:ea typeface="Times New Roman"/>
                      </a:endParaRPr>
                    </a:p>
                  </a:txBody>
                  <a:tcPr marL="68580" marR="68580" marT="0" marB="0"/>
                </a:tc>
                <a:tc>
                  <a:txBody>
                    <a:bodyPr/>
                    <a:lstStyle/>
                    <a:p>
                      <a:r>
                        <a:rPr lang="en-GB" sz="1000" dirty="0" smtClean="0"/>
                        <a:t>Sept 2013</a:t>
                      </a:r>
                    </a:p>
                    <a:p>
                      <a:endParaRPr lang="en-GB" sz="1000" dirty="0" smtClean="0"/>
                    </a:p>
                    <a:p>
                      <a:r>
                        <a:rPr lang="en-GB" sz="1000" dirty="0" smtClean="0"/>
                        <a:t>Sept &amp; Mar 2013/14</a:t>
                      </a:r>
                    </a:p>
                    <a:p>
                      <a:endParaRPr lang="en-GB" sz="1000" dirty="0" smtClean="0"/>
                    </a:p>
                    <a:p>
                      <a:r>
                        <a:rPr lang="en-GB" sz="1000" dirty="0" smtClean="0"/>
                        <a:t>Mar 2014</a:t>
                      </a:r>
                    </a:p>
                    <a:p>
                      <a:r>
                        <a:rPr lang="en-GB" sz="1000" dirty="0" smtClean="0"/>
                        <a:t>Sept 2013 &amp; ongoing</a:t>
                      </a:r>
                      <a:endParaRPr lang="en-GB" sz="1000" dirty="0"/>
                    </a:p>
                  </a:txBody>
                  <a:tcPr marL="68580" marR="68580" marT="0" marB="0"/>
                </a:tc>
              </a:tr>
              <a:tr h="1207698">
                <a:tc>
                  <a:txBody>
                    <a:bodyPr/>
                    <a:lstStyle/>
                    <a:p>
                      <a:pPr>
                        <a:spcAft>
                          <a:spcPts val="0"/>
                        </a:spcAft>
                      </a:pPr>
                      <a:r>
                        <a:rPr lang="en-US" sz="1000" dirty="0">
                          <a:effectLst/>
                          <a:latin typeface="+mj-lt"/>
                          <a:ea typeface="Times New Roman"/>
                        </a:rPr>
                        <a:t>In conjunction with CropLife, manage the IRAC finances and budget process </a:t>
                      </a:r>
                      <a:endParaRPr lang="en-GB" sz="1000" dirty="0">
                        <a:effectLst/>
                        <a:latin typeface="+mj-lt"/>
                        <a:ea typeface="Times New Roman"/>
                      </a:endParaRPr>
                    </a:p>
                  </a:txBody>
                  <a:tcPr marL="68580" marR="68580" marT="0" marB="0"/>
                </a:tc>
                <a:tc>
                  <a:txBody>
                    <a:bodyPr/>
                    <a:lstStyle/>
                    <a:p>
                      <a:pPr marL="171450" lvl="0" indent="-171450" algn="just">
                        <a:spcAft>
                          <a:spcPts val="0"/>
                        </a:spcAft>
                        <a:buFont typeface="Arial"/>
                        <a:buChar char="•"/>
                        <a:tabLst>
                          <a:tab pos="160020" algn="l"/>
                        </a:tabLst>
                      </a:pPr>
                      <a:r>
                        <a:rPr lang="en-GB" sz="1000" dirty="0">
                          <a:effectLst/>
                          <a:latin typeface="+mj-lt"/>
                          <a:ea typeface="Times New Roman"/>
                        </a:rPr>
                        <a:t>Monitor and provide a detailed report on the status of the IRAC finances to the Executive and Steering Groups on at least two occasions, (spread out during the year) to each </a:t>
                      </a:r>
                      <a:r>
                        <a:rPr lang="en-GB" sz="1000" dirty="0" smtClean="0">
                          <a:effectLst/>
                          <a:latin typeface="+mj-lt"/>
                          <a:ea typeface="Times New Roman"/>
                        </a:rPr>
                        <a:t>group.</a:t>
                      </a:r>
                    </a:p>
                    <a:p>
                      <a:pPr marL="171450" lvl="0" indent="-171450" algn="just">
                        <a:spcAft>
                          <a:spcPts val="0"/>
                        </a:spcAft>
                        <a:buFont typeface="Arial"/>
                        <a:buChar char="•"/>
                        <a:tabLst>
                          <a:tab pos="160020" algn="l"/>
                        </a:tabLst>
                      </a:pPr>
                      <a:r>
                        <a:rPr lang="en-GB" sz="1000" dirty="0" smtClean="0">
                          <a:effectLst/>
                          <a:latin typeface="+mj-lt"/>
                          <a:ea typeface="Times New Roman"/>
                        </a:rPr>
                        <a:t>Investigate</a:t>
                      </a:r>
                      <a:r>
                        <a:rPr lang="en-GB" sz="1000" baseline="0" dirty="0" smtClean="0">
                          <a:effectLst/>
                          <a:latin typeface="+mj-lt"/>
                          <a:ea typeface="Times New Roman"/>
                        </a:rPr>
                        <a:t> the option of developing joint baseline/monitoring programs to support dossiers as a way of providing cost synergies and benefits for new IRAC members.</a:t>
                      </a:r>
                      <a:endParaRPr lang="en-GB" sz="1000" dirty="0" smtClean="0">
                        <a:effectLst/>
                        <a:latin typeface="+mj-lt"/>
                        <a:ea typeface="Times New Roman"/>
                      </a:endParaRPr>
                    </a:p>
                    <a:p>
                      <a:pPr marL="171450" lvl="0" indent="-171450" algn="just">
                        <a:spcAft>
                          <a:spcPts val="0"/>
                        </a:spcAft>
                        <a:buFont typeface="Arial"/>
                        <a:buChar char="•"/>
                        <a:tabLst>
                          <a:tab pos="160020" algn="l"/>
                        </a:tabLst>
                      </a:pPr>
                      <a:r>
                        <a:rPr lang="en-GB" sz="1000" dirty="0" smtClean="0">
                          <a:effectLst/>
                          <a:latin typeface="+mj-lt"/>
                          <a:ea typeface="Times New Roman"/>
                        </a:rPr>
                        <a:t>Develop </a:t>
                      </a:r>
                      <a:r>
                        <a:rPr lang="en-GB" sz="1000" dirty="0">
                          <a:effectLst/>
                          <a:latin typeface="+mj-lt"/>
                          <a:ea typeface="Times New Roman"/>
                        </a:rPr>
                        <a:t>the IRAC budget in conjunction with CLI for the coming year along with a long term 5 year forecast. Initial budget is required by CLI mid-June and finalised in </a:t>
                      </a:r>
                      <a:r>
                        <a:rPr lang="en-GB" sz="1000" dirty="0" smtClean="0">
                          <a:effectLst/>
                          <a:latin typeface="+mj-lt"/>
                          <a:ea typeface="Times New Roman"/>
                        </a:rPr>
                        <a:t>September.</a:t>
                      </a:r>
                    </a:p>
                    <a:p>
                      <a:pPr marL="171450" lvl="0" indent="-171450" algn="just">
                        <a:spcAft>
                          <a:spcPts val="0"/>
                        </a:spcAft>
                        <a:buFont typeface="Arial"/>
                        <a:buChar char="•"/>
                        <a:tabLst>
                          <a:tab pos="160020" algn="l"/>
                        </a:tabLst>
                      </a:pPr>
                      <a:r>
                        <a:rPr lang="en-GB" sz="1000" dirty="0" smtClean="0">
                          <a:effectLst/>
                          <a:latin typeface="+mj-lt"/>
                          <a:ea typeface="Times New Roman"/>
                        </a:rPr>
                        <a:t>Develop </a:t>
                      </a:r>
                      <a:r>
                        <a:rPr lang="en-GB" sz="1000" dirty="0">
                          <a:effectLst/>
                          <a:latin typeface="+mj-lt"/>
                          <a:ea typeface="Times New Roman"/>
                        </a:rPr>
                        <a:t>and update scenarios and proposals to manage financial income and expenditure such that IRAC is able to work within the available budget to obtain best value from funds without under or over spend.</a:t>
                      </a:r>
                    </a:p>
                  </a:txBody>
                  <a:tcPr marL="68580" marR="68580"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000" dirty="0" smtClean="0"/>
                        <a:t>Sept &amp; Mar 2013/14</a:t>
                      </a:r>
                    </a:p>
                    <a:p>
                      <a:endParaRPr lang="en-GB" sz="1000" dirty="0" smtClean="0"/>
                    </a:p>
                    <a:p>
                      <a:r>
                        <a:rPr lang="en-GB" sz="1000" dirty="0" smtClean="0"/>
                        <a:t>Dec 2013</a:t>
                      </a:r>
                    </a:p>
                    <a:p>
                      <a:r>
                        <a:rPr lang="en-GB" sz="1000" dirty="0" smtClean="0"/>
                        <a:t>June/Sept 2013</a:t>
                      </a:r>
                    </a:p>
                    <a:p>
                      <a:endParaRPr lang="en-GB" sz="1000" dirty="0" smtClean="0"/>
                    </a:p>
                    <a:p>
                      <a:r>
                        <a:rPr lang="en-GB" sz="1000" dirty="0" smtClean="0"/>
                        <a:t>Sept</a:t>
                      </a:r>
                      <a:r>
                        <a:rPr lang="en-GB" sz="1000" baseline="0" dirty="0" smtClean="0"/>
                        <a:t> &amp;</a:t>
                      </a:r>
                      <a:r>
                        <a:rPr lang="en-GB" sz="1000" dirty="0" smtClean="0"/>
                        <a:t>Dec 2013</a:t>
                      </a:r>
                      <a:endParaRPr lang="en-GB" sz="1000" dirty="0"/>
                    </a:p>
                  </a:txBody>
                  <a:tcPr marL="68580" marR="68580" marT="0" marB="0"/>
                </a:tc>
              </a:tr>
              <a:tr h="1402352">
                <a:tc>
                  <a:txBody>
                    <a:bodyPr/>
                    <a:lstStyle/>
                    <a:p>
                      <a:pPr>
                        <a:spcAft>
                          <a:spcPts val="0"/>
                        </a:spcAft>
                      </a:pPr>
                      <a:r>
                        <a:rPr lang="en-US" sz="1000" dirty="0">
                          <a:effectLst/>
                          <a:latin typeface="+mj-lt"/>
                          <a:ea typeface="Times New Roman"/>
                        </a:rPr>
                        <a:t>Maintain, develop and manage the IRAC Network and other stakeholder relations</a:t>
                      </a:r>
                      <a:endParaRPr lang="en-GB" sz="1000" dirty="0">
                        <a:effectLst/>
                        <a:latin typeface="+mj-lt"/>
                        <a:ea typeface="Times New Roman"/>
                      </a:endParaRPr>
                    </a:p>
                  </a:txBody>
                  <a:tcPr marL="68580" marR="68580" marT="0" marB="0"/>
                </a:tc>
                <a:tc>
                  <a:txBody>
                    <a:bodyPr/>
                    <a:lstStyle/>
                    <a:p>
                      <a:pPr marL="171450" lvl="0" indent="-171450" algn="just">
                        <a:spcAft>
                          <a:spcPts val="0"/>
                        </a:spcAft>
                        <a:buFont typeface="Arial"/>
                        <a:buChar char="•"/>
                        <a:tabLst>
                          <a:tab pos="160020" algn="l"/>
                        </a:tabLst>
                      </a:pPr>
                      <a:r>
                        <a:rPr lang="en-GB" sz="1000" dirty="0">
                          <a:effectLst/>
                          <a:latin typeface="+mj-lt"/>
                          <a:ea typeface="Times New Roman"/>
                        </a:rPr>
                        <a:t>Promote and facilitate membership of IRAC International by companies not currently members. List potential target companies and approach at least 2 during the year to determine </a:t>
                      </a:r>
                      <a:r>
                        <a:rPr lang="en-GB" sz="1000" dirty="0" smtClean="0">
                          <a:effectLst/>
                          <a:latin typeface="+mj-lt"/>
                          <a:ea typeface="Times New Roman"/>
                        </a:rPr>
                        <a:t>interest.</a:t>
                      </a:r>
                    </a:p>
                    <a:p>
                      <a:pPr marL="171450" lvl="0" indent="-171450" algn="just">
                        <a:spcAft>
                          <a:spcPts val="0"/>
                        </a:spcAft>
                        <a:buFont typeface="Arial"/>
                        <a:buChar char="•"/>
                        <a:tabLst>
                          <a:tab pos="160020" algn="l"/>
                        </a:tabLst>
                      </a:pPr>
                      <a:r>
                        <a:rPr lang="en-GB" sz="1000" dirty="0" smtClean="0">
                          <a:effectLst/>
                          <a:latin typeface="+mj-lt"/>
                          <a:ea typeface="Times New Roman"/>
                        </a:rPr>
                        <a:t>Encourage </a:t>
                      </a:r>
                      <a:r>
                        <a:rPr lang="en-GB" sz="1000" dirty="0">
                          <a:effectLst/>
                          <a:latin typeface="+mj-lt"/>
                          <a:ea typeface="Times New Roman"/>
                        </a:rPr>
                        <a:t>and facilitate the formation of new IRAC Country </a:t>
                      </a:r>
                      <a:r>
                        <a:rPr lang="en-GB" sz="1000" dirty="0" smtClean="0">
                          <a:effectLst/>
                          <a:latin typeface="+mj-lt"/>
                          <a:ea typeface="Times New Roman"/>
                        </a:rPr>
                        <a:t>Groups, where appropriate</a:t>
                      </a:r>
                      <a:r>
                        <a:rPr lang="en-GB" sz="1000" baseline="0" dirty="0" smtClean="0">
                          <a:effectLst/>
                          <a:latin typeface="+mj-lt"/>
                          <a:ea typeface="Times New Roman"/>
                        </a:rPr>
                        <a:t> this should be through the conversion of the Lep/Diamide CG into full IRAC CG</a:t>
                      </a:r>
                      <a:r>
                        <a:rPr lang="en-GB" sz="1000" dirty="0" smtClean="0">
                          <a:effectLst/>
                          <a:latin typeface="+mj-lt"/>
                          <a:ea typeface="Times New Roman"/>
                        </a:rPr>
                        <a:t>. Strengthen the links between the CGs with IRAC International and the local CropLife </a:t>
                      </a:r>
                      <a:r>
                        <a:rPr lang="en-GB" sz="1000" dirty="0">
                          <a:effectLst/>
                          <a:latin typeface="+mj-lt"/>
                          <a:ea typeface="Times New Roman"/>
                        </a:rPr>
                        <a:t>Associations to ensure </a:t>
                      </a:r>
                      <a:r>
                        <a:rPr lang="en-GB" sz="1000" dirty="0" smtClean="0">
                          <a:effectLst/>
                          <a:latin typeface="+mj-lt"/>
                          <a:ea typeface="Times New Roman"/>
                        </a:rPr>
                        <a:t>good communication and that </a:t>
                      </a:r>
                      <a:r>
                        <a:rPr lang="en-GB" sz="1000" dirty="0">
                          <a:effectLst/>
                          <a:latin typeface="+mj-lt"/>
                          <a:ea typeface="Times New Roman"/>
                        </a:rPr>
                        <a:t>the groups follow the IRAC Constitution including the Code of Conduct and Antitrust Guidelines. Each group should be contacted during the year to ensure that they are aware of these requirements and have access to the available IRAC administrative </a:t>
                      </a:r>
                      <a:r>
                        <a:rPr lang="en-GB" sz="1000" dirty="0" smtClean="0">
                          <a:effectLst/>
                          <a:latin typeface="+mj-lt"/>
                          <a:ea typeface="Times New Roman"/>
                        </a:rPr>
                        <a:t>documents.</a:t>
                      </a:r>
                    </a:p>
                    <a:p>
                      <a:pPr marL="171450" lvl="0" indent="-171450" algn="just">
                        <a:spcAft>
                          <a:spcPts val="0"/>
                        </a:spcAft>
                        <a:buFont typeface="Arial"/>
                        <a:buChar char="•"/>
                        <a:tabLst>
                          <a:tab pos="160020" algn="l"/>
                        </a:tabLst>
                      </a:pPr>
                      <a:r>
                        <a:rPr lang="en-GB" sz="1000" dirty="0" smtClean="0">
                          <a:effectLst/>
                          <a:latin typeface="+mj-lt"/>
                          <a:ea typeface="Times New Roman"/>
                        </a:rPr>
                        <a:t>Engage </a:t>
                      </a:r>
                      <a:r>
                        <a:rPr lang="en-GB" sz="1000" dirty="0">
                          <a:effectLst/>
                          <a:latin typeface="+mj-lt"/>
                          <a:ea typeface="Times New Roman"/>
                        </a:rPr>
                        <a:t>with stakeholders at a national, regional and global level to promote the work or IRAC and the importance of inter-company cooperation in the development of IRM </a:t>
                      </a:r>
                      <a:r>
                        <a:rPr lang="en-GB" sz="1000" dirty="0" smtClean="0">
                          <a:effectLst/>
                          <a:latin typeface="+mj-lt"/>
                          <a:ea typeface="Times New Roman"/>
                        </a:rPr>
                        <a:t>strategies.</a:t>
                      </a:r>
                      <a:endParaRPr lang="en-GB" sz="1000" dirty="0">
                        <a:effectLst/>
                        <a:latin typeface="+mj-lt"/>
                        <a:ea typeface="Times New Roman"/>
                      </a:endParaRPr>
                    </a:p>
                  </a:txBody>
                  <a:tcPr marL="68580" marR="68580" marT="0" marB="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000" dirty="0" smtClean="0"/>
                        <a:t>Sept &amp; Mar 2013/14</a:t>
                      </a:r>
                    </a:p>
                    <a:p>
                      <a:endParaRPr lang="en-GB" sz="1000" dirty="0" smtClean="0"/>
                    </a:p>
                    <a:p>
                      <a:endParaRPr lang="en-GB" sz="1000" dirty="0" smtClean="0"/>
                    </a:p>
                    <a:p>
                      <a:endParaRPr lang="en-GB" sz="10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000" dirty="0" smtClean="0"/>
                        <a:t>Sept &amp; Mar 2013/14</a:t>
                      </a:r>
                    </a:p>
                    <a:p>
                      <a:endParaRPr lang="en-GB" sz="1000" dirty="0" smtClean="0"/>
                    </a:p>
                    <a:p>
                      <a:r>
                        <a:rPr lang="en-GB" sz="1000" dirty="0" smtClean="0"/>
                        <a:t>Ongoing</a:t>
                      </a:r>
                      <a:endParaRPr lang="en-GB" sz="1000" dirty="0"/>
                    </a:p>
                  </a:txBody>
                  <a:tcPr marL="68580" marR="68580" marT="0" marB="0"/>
                </a:tc>
              </a:tr>
              <a:tr h="1128723">
                <a:tc>
                  <a:txBody>
                    <a:bodyPr/>
                    <a:lstStyle/>
                    <a:p>
                      <a:pPr>
                        <a:spcAft>
                          <a:spcPts val="0"/>
                        </a:spcAft>
                      </a:pPr>
                      <a:r>
                        <a:rPr lang="en-GB" sz="1000" dirty="0" smtClean="0">
                          <a:effectLst/>
                          <a:latin typeface="+mj-lt"/>
                          <a:ea typeface="Times New Roman"/>
                        </a:rPr>
                        <a:t>Maintain oversight of the goals,</a:t>
                      </a:r>
                      <a:r>
                        <a:rPr lang="en-GB" sz="1000" baseline="0" dirty="0" smtClean="0">
                          <a:effectLst/>
                          <a:latin typeface="+mj-lt"/>
                          <a:ea typeface="Times New Roman"/>
                        </a:rPr>
                        <a:t> objectives and activities of the WGs/ CGs to ensure effective and efficient coordination of local and global IRM </a:t>
                      </a:r>
                      <a:endParaRPr lang="en-GB" sz="1000" dirty="0">
                        <a:effectLst/>
                        <a:latin typeface="+mj-lt"/>
                        <a:ea typeface="Times New Roman"/>
                      </a:endParaRPr>
                    </a:p>
                  </a:txBody>
                  <a:tcPr marL="68580" marR="68580" marT="0" marB="0"/>
                </a:tc>
                <a:tc>
                  <a:txBody>
                    <a:bodyPr/>
                    <a:lstStyle/>
                    <a:p>
                      <a:pPr marL="171450" lvl="0" indent="-171450" algn="just">
                        <a:spcAft>
                          <a:spcPts val="0"/>
                        </a:spcAft>
                        <a:buFont typeface="Arial"/>
                        <a:buChar char="•"/>
                        <a:tabLst>
                          <a:tab pos="160020" algn="l"/>
                        </a:tabLst>
                      </a:pPr>
                      <a:r>
                        <a:rPr lang="en-GB" sz="1000" dirty="0" smtClean="0">
                          <a:effectLst/>
                          <a:latin typeface="+mj-lt"/>
                          <a:ea typeface="Times New Roman"/>
                        </a:rPr>
                        <a:t>Coordinate with Croplife on IPM educational material to ensure inclusion of relevant IRM content.</a:t>
                      </a:r>
                    </a:p>
                    <a:p>
                      <a:pPr marL="171450" lvl="0" indent="-171450" algn="just">
                        <a:spcAft>
                          <a:spcPts val="0"/>
                        </a:spcAft>
                        <a:buFont typeface="Arial"/>
                        <a:buChar char="•"/>
                        <a:tabLst>
                          <a:tab pos="160020" algn="l"/>
                        </a:tabLst>
                      </a:pPr>
                      <a:r>
                        <a:rPr lang="en-GB" sz="1000" dirty="0" smtClean="0">
                          <a:effectLst/>
                          <a:latin typeface="+mj-lt"/>
                          <a:ea typeface="Times New Roman"/>
                        </a:rPr>
                        <a:t>Monitor the activities of the WGs and CGs and advise where possible on efficiencies and potential overlap of</a:t>
                      </a:r>
                      <a:r>
                        <a:rPr lang="en-GB" sz="1000" baseline="0" dirty="0" smtClean="0">
                          <a:effectLst/>
                          <a:latin typeface="+mj-lt"/>
                          <a:ea typeface="Times New Roman"/>
                        </a:rPr>
                        <a:t> activities.</a:t>
                      </a:r>
                    </a:p>
                    <a:p>
                      <a:pPr marL="171450" lvl="0" indent="-171450" algn="just">
                        <a:spcAft>
                          <a:spcPts val="0"/>
                        </a:spcAft>
                        <a:buFont typeface="Arial"/>
                        <a:buChar char="•"/>
                        <a:tabLst>
                          <a:tab pos="160020" algn="l"/>
                        </a:tabLst>
                      </a:pPr>
                      <a:r>
                        <a:rPr lang="en-GB" sz="1000" dirty="0" smtClean="0">
                          <a:effectLst/>
                          <a:latin typeface="+mj-lt"/>
                          <a:ea typeface="Times New Roman"/>
                        </a:rPr>
                        <a:t>In conjunction with the Executive Committee, work through member companies</a:t>
                      </a:r>
                      <a:r>
                        <a:rPr lang="en-GB" sz="1000" baseline="0" dirty="0" smtClean="0">
                          <a:effectLst/>
                          <a:latin typeface="+mj-lt"/>
                          <a:ea typeface="Times New Roman"/>
                        </a:rPr>
                        <a:t> and CropLife to increase the number of countries adopting MoA and IRM information o the product labels.</a:t>
                      </a:r>
                      <a:endParaRPr lang="en-GB" sz="1000" dirty="0">
                        <a:effectLst/>
                        <a:latin typeface="+mj-lt"/>
                        <a:ea typeface="Times New Roman"/>
                      </a:endParaRPr>
                    </a:p>
                  </a:txBody>
                  <a:tcPr marL="68580" marR="68580" marT="0" marB="0"/>
                </a:tc>
                <a:tc>
                  <a:txBody>
                    <a:bodyPr/>
                    <a:lstStyle/>
                    <a:p>
                      <a:r>
                        <a:rPr lang="en-GB" sz="1000" dirty="0" smtClean="0"/>
                        <a:t>Sept &amp; Dec 2013 ongoing to March 2014</a:t>
                      </a:r>
                    </a:p>
                    <a:p>
                      <a:endParaRPr lang="en-GB" sz="1000" dirty="0"/>
                    </a:p>
                  </a:txBody>
                  <a:tcPr marL="68580" marR="68580" marT="0" marB="0"/>
                </a:tc>
              </a:tr>
            </a:tbl>
          </a:graphicData>
        </a:graphic>
      </p:graphicFrame>
      <p:sp>
        <p:nvSpPr>
          <p:cNvPr id="13" name="Date Placeholder 9"/>
          <p:cNvSpPr>
            <a:spLocks noGrp="1"/>
          </p:cNvSpPr>
          <p:nvPr>
            <p:ph type="dt" sz="half" idx="10"/>
          </p:nvPr>
        </p:nvSpPr>
        <p:spPr>
          <a:xfrm>
            <a:off x="279392" y="6601893"/>
            <a:ext cx="1539248" cy="2634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30208290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5</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Crop Protection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3429761502"/>
              </p:ext>
            </p:extLst>
          </p:nvPr>
        </p:nvGraphicFramePr>
        <p:xfrm>
          <a:off x="101600" y="1126066"/>
          <a:ext cx="8953500" cy="5241113"/>
        </p:xfrm>
        <a:graphic>
          <a:graphicData uri="http://schemas.openxmlformats.org/drawingml/2006/table">
            <a:tbl>
              <a:tblPr firstRow="1" bandRow="1">
                <a:tableStyleId>{5940675A-B579-460E-94D1-54222C63F5DA}</a:tableStyleId>
              </a:tblPr>
              <a:tblGrid>
                <a:gridCol w="1481667"/>
                <a:gridCol w="6646333"/>
                <a:gridCol w="825500"/>
              </a:tblGrid>
              <a:tr h="28210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887162">
                <a:tc>
                  <a:txBody>
                    <a:bodyPr/>
                    <a:lstStyle/>
                    <a:p>
                      <a:pPr marL="0">
                        <a:lnSpc>
                          <a:spcPct val="90000"/>
                        </a:lnSpc>
                      </a:pPr>
                      <a:r>
                        <a:rPr lang="en-GB" sz="1000" kern="1200" dirty="0" smtClean="0">
                          <a:effectLst/>
                        </a:rPr>
                        <a:t>Identify potential, new or existing resistance issues. Set up, re-establish or disband Crop Working Groups as necessary</a:t>
                      </a:r>
                      <a:r>
                        <a:rPr lang="en-GB" sz="1000" dirty="0" smtClean="0">
                          <a:effectLst/>
                        </a:rPr>
                        <a:t> </a:t>
                      </a:r>
                      <a:endParaRPr lang="en-GB" sz="1000" dirty="0"/>
                    </a:p>
                  </a:txBody>
                  <a:tcPr/>
                </a:tc>
                <a:tc>
                  <a:txBody>
                    <a:bodyPr/>
                    <a:lstStyle/>
                    <a:p>
                      <a:pPr marL="100800" lvl="0" indent="-100800">
                        <a:lnSpc>
                          <a:spcPct val="90000"/>
                        </a:lnSpc>
                        <a:buFont typeface="Arial"/>
                        <a:buChar char="•"/>
                      </a:pPr>
                      <a:r>
                        <a:rPr lang="en-GB" sz="1000" kern="1200" dirty="0" smtClean="0">
                          <a:effectLst/>
                        </a:rPr>
                        <a:t>Monitor and report to the Executive any potential, new or existing national, regional or global resistance issues that may require action by IRAC. Research the issues and report to the Executive with a recommended plan of action including the extent of the problem and whether a Country/Regional Group or a Crop Protection WG should be established.</a:t>
                      </a:r>
                    </a:p>
                    <a:p>
                      <a:pPr marL="0" lvl="0" indent="0">
                        <a:lnSpc>
                          <a:spcPct val="90000"/>
                        </a:lnSpc>
                        <a:buFont typeface="Arial"/>
                        <a:buNone/>
                      </a:pPr>
                      <a:endParaRPr lang="en-GB" sz="1000" kern="1200" dirty="0" smtClean="0">
                        <a:effectLst/>
                      </a:endParaRPr>
                    </a:p>
                    <a:p>
                      <a:pPr marL="100800" lvl="0" indent="-100800">
                        <a:lnSpc>
                          <a:spcPct val="90000"/>
                        </a:lnSpc>
                        <a:buFont typeface="Arial"/>
                        <a:buChar char="•"/>
                      </a:pPr>
                      <a:r>
                        <a:rPr lang="en-GB" sz="1000" kern="1200" dirty="0" smtClean="0">
                          <a:effectLst/>
                        </a:rPr>
                        <a:t>Set up, re-</a:t>
                      </a:r>
                      <a:r>
                        <a:rPr lang="en-GB" sz="1000" kern="1200" dirty="0" smtClean="0">
                          <a:solidFill>
                            <a:schemeClr val="tx1"/>
                          </a:solidFill>
                          <a:effectLst/>
                          <a:latin typeface="+mn-lt"/>
                          <a:ea typeface="+mn-ea"/>
                          <a:cs typeface="+mn-cs"/>
                        </a:rPr>
                        <a:t>establish</a:t>
                      </a:r>
                      <a:r>
                        <a:rPr lang="en-GB" sz="1000" kern="1200" dirty="0" smtClean="0">
                          <a:effectLst/>
                        </a:rPr>
                        <a:t> (or disband) pest, crop pest complex or other WGs as required for 2013/14.</a:t>
                      </a:r>
                    </a:p>
                  </a:txBody>
                  <a:tcPr/>
                </a:tc>
                <a:tc>
                  <a:txBody>
                    <a:bodyPr/>
                    <a:lstStyle/>
                    <a:p>
                      <a:pPr marL="0">
                        <a:lnSpc>
                          <a:spcPct val="90000"/>
                        </a:lnSpc>
                      </a:pPr>
                      <a:endParaRPr lang="en-GB" sz="1000" kern="1200" dirty="0" smtClean="0">
                        <a:effectLst/>
                      </a:endParaRPr>
                    </a:p>
                    <a:p>
                      <a:pPr marL="0">
                        <a:lnSpc>
                          <a:spcPct val="90000"/>
                        </a:lnSpc>
                      </a:pPr>
                      <a:endParaRPr lang="en-GB" sz="1000" kern="1200" dirty="0" smtClean="0">
                        <a:effectLst/>
                      </a:endParaRPr>
                    </a:p>
                    <a:p>
                      <a:pPr marL="0">
                        <a:lnSpc>
                          <a:spcPct val="90000"/>
                        </a:lnSpc>
                      </a:pPr>
                      <a:endParaRPr lang="en-GB" sz="1000" kern="1200" dirty="0" smtClean="0">
                        <a:effectLst/>
                      </a:endParaRPr>
                    </a:p>
                    <a:p>
                      <a:pPr marL="0">
                        <a:lnSpc>
                          <a:spcPct val="90000"/>
                        </a:lnSpc>
                      </a:pPr>
                      <a:r>
                        <a:rPr lang="en-GB" sz="1000" kern="1200" dirty="0" smtClean="0">
                          <a:effectLst/>
                        </a:rPr>
                        <a:t>On-going </a:t>
                      </a:r>
                    </a:p>
                    <a:p>
                      <a:pPr marL="0">
                        <a:lnSpc>
                          <a:spcPct val="90000"/>
                        </a:lnSpc>
                      </a:pPr>
                      <a:endParaRPr lang="en-GB" sz="1000" kern="1200" dirty="0" smtClean="0">
                        <a:effectLst/>
                      </a:endParaRPr>
                    </a:p>
                  </a:txBody>
                  <a:tcPr/>
                </a:tc>
              </a:tr>
              <a:tr h="621013">
                <a:tc>
                  <a:txBody>
                    <a:bodyPr/>
                    <a:lstStyle/>
                    <a:p>
                      <a:pPr marL="100800" marR="0" indent="-100800" algn="l" defTabSz="457200" rtl="0" eaLnBrk="1" fontAlgn="auto" latinLnBrk="0" hangingPunct="1">
                        <a:lnSpc>
                          <a:spcPct val="90000"/>
                        </a:lnSpc>
                        <a:spcBef>
                          <a:spcPts val="0"/>
                        </a:spcBef>
                        <a:spcAft>
                          <a:spcPts val="0"/>
                        </a:spcAft>
                        <a:buClrTx/>
                        <a:buSzTx/>
                        <a:buFontTx/>
                        <a:buNone/>
                        <a:tabLst/>
                        <a:defRPr/>
                      </a:pPr>
                      <a:r>
                        <a:rPr lang="en-GB" sz="1000" dirty="0" smtClean="0"/>
                        <a:t>Increase</a:t>
                      </a:r>
                      <a:r>
                        <a:rPr lang="en-GB" sz="1000" baseline="0" dirty="0" smtClean="0"/>
                        <a:t> IRAC footprint</a:t>
                      </a:r>
                      <a:endParaRPr lang="en-GB" sz="1000" dirty="0" smtClean="0"/>
                    </a:p>
                  </a:txBody>
                  <a:tcPr/>
                </a:tc>
                <a:tc>
                  <a:txBody>
                    <a:bodyPr/>
                    <a:lstStyle/>
                    <a:p>
                      <a:pPr marL="100800" marR="0" indent="-100800" algn="l" defTabSz="457200" rtl="0" eaLnBrk="1" fontAlgn="auto" latinLnBrk="0" hangingPunct="1">
                        <a:lnSpc>
                          <a:spcPct val="90000"/>
                        </a:lnSpc>
                        <a:spcBef>
                          <a:spcPts val="0"/>
                        </a:spcBef>
                        <a:spcAft>
                          <a:spcPts val="0"/>
                        </a:spcAft>
                        <a:buClrTx/>
                        <a:buSzTx/>
                        <a:buFont typeface="Arial"/>
                        <a:buChar char="•"/>
                        <a:tabLst/>
                        <a:defRPr/>
                      </a:pPr>
                      <a:r>
                        <a:rPr lang="en-GB" sz="1000" kern="1200" dirty="0" smtClean="0">
                          <a:solidFill>
                            <a:schemeClr val="tx1"/>
                          </a:solidFill>
                          <a:effectLst/>
                          <a:latin typeface="+mn-lt"/>
                          <a:ea typeface="+mn-ea"/>
                          <a:cs typeface="+mn-cs"/>
                        </a:rPr>
                        <a:t>As much as possible work</a:t>
                      </a:r>
                      <a:r>
                        <a:rPr lang="en-GB" sz="1000" kern="1200" baseline="0" dirty="0" smtClean="0">
                          <a:solidFill>
                            <a:schemeClr val="tx1"/>
                          </a:solidFill>
                          <a:effectLst/>
                          <a:latin typeface="+mn-lt"/>
                          <a:ea typeface="+mn-ea"/>
                          <a:cs typeface="+mn-cs"/>
                        </a:rPr>
                        <a:t> with the respective teams to </a:t>
                      </a:r>
                      <a:r>
                        <a:rPr lang="en-GB" sz="1000" kern="1200" dirty="0" smtClean="0">
                          <a:solidFill>
                            <a:schemeClr val="tx1"/>
                          </a:solidFill>
                          <a:effectLst/>
                          <a:latin typeface="+mn-lt"/>
                          <a:ea typeface="+mn-ea"/>
                          <a:cs typeface="+mn-cs"/>
                        </a:rPr>
                        <a:t>convert Lep/Diamide country groups into IRAC Country Groups.</a:t>
                      </a:r>
                      <a:r>
                        <a:rPr lang="en-GB" sz="1000" kern="1200" baseline="0" dirty="0" smtClean="0">
                          <a:solidFill>
                            <a:schemeClr val="tx1"/>
                          </a:solidFill>
                          <a:effectLst/>
                          <a:latin typeface="+mn-lt"/>
                          <a:ea typeface="+mn-ea"/>
                          <a:cs typeface="+mn-cs"/>
                        </a:rPr>
                        <a:t> E</a:t>
                      </a:r>
                      <a:r>
                        <a:rPr lang="en-GB" sz="1000" dirty="0" smtClean="0">
                          <a:effectLst/>
                        </a:rPr>
                        <a:t>stablish likely contenders</a:t>
                      </a:r>
                      <a:endParaRPr lang="en-GB" sz="1000" dirty="0" smtClean="0"/>
                    </a:p>
                    <a:p>
                      <a:pPr marL="100800" indent="-100800">
                        <a:lnSpc>
                          <a:spcPct val="90000"/>
                        </a:lnSpc>
                      </a:pPr>
                      <a:endParaRPr lang="en-GB" sz="1000" kern="1200" dirty="0">
                        <a:solidFill>
                          <a:schemeClr val="tx1"/>
                        </a:solidFill>
                        <a:effectLst/>
                        <a:latin typeface="+mn-lt"/>
                        <a:ea typeface="+mn-ea"/>
                        <a:cs typeface="+mn-cs"/>
                      </a:endParaRPr>
                    </a:p>
                  </a:txBody>
                  <a:tcPr/>
                </a:tc>
                <a:tc>
                  <a:txBody>
                    <a:bodyPr/>
                    <a:lstStyle/>
                    <a:p>
                      <a:pPr marL="0" marR="0" indent="0" algn="l" defTabSz="457200" rtl="0" eaLnBrk="1" fontAlgn="auto" latinLnBrk="0" hangingPunct="1">
                        <a:lnSpc>
                          <a:spcPct val="90000"/>
                        </a:lnSpc>
                        <a:spcBef>
                          <a:spcPts val="0"/>
                        </a:spcBef>
                        <a:spcAft>
                          <a:spcPts val="0"/>
                        </a:spcAft>
                        <a:buClrTx/>
                        <a:buSzTx/>
                        <a:buFontTx/>
                        <a:buNone/>
                        <a:tabLst/>
                        <a:defRPr/>
                      </a:pPr>
                      <a:r>
                        <a:rPr lang="en-GB" sz="1000" kern="1200" dirty="0" smtClean="0">
                          <a:effectLst/>
                        </a:rPr>
                        <a:t>On-going </a:t>
                      </a:r>
                    </a:p>
                    <a:p>
                      <a:pPr marL="0">
                        <a:lnSpc>
                          <a:spcPct val="90000"/>
                        </a:lnSpc>
                      </a:pPr>
                      <a:endParaRPr lang="en-GB" sz="1000" dirty="0"/>
                    </a:p>
                  </a:txBody>
                  <a:tcPr/>
                </a:tc>
              </a:tr>
              <a:tr h="754087">
                <a:tc>
                  <a:txBody>
                    <a:bodyPr/>
                    <a:lstStyle/>
                    <a:p>
                      <a:pPr marL="100800" indent="-100800">
                        <a:lnSpc>
                          <a:spcPct val="90000"/>
                        </a:lnSpc>
                      </a:pPr>
                      <a:r>
                        <a:rPr lang="en-GB" sz="1000" kern="1200" dirty="0" smtClean="0">
                          <a:solidFill>
                            <a:schemeClr val="tx1"/>
                          </a:solidFill>
                          <a:effectLst/>
                          <a:latin typeface="+mn-lt"/>
                          <a:ea typeface="+mn-ea"/>
                          <a:cs typeface="+mn-cs"/>
                        </a:rPr>
                        <a:t>Develop IRM guidelines </a:t>
                      </a:r>
                      <a:endParaRPr lang="en-GB" sz="1000" dirty="0" smtClean="0"/>
                    </a:p>
                    <a:p>
                      <a:pPr marL="100800" indent="-100800">
                        <a:lnSpc>
                          <a:spcPct val="90000"/>
                        </a:lnSpc>
                      </a:pPr>
                      <a:endParaRPr lang="en-GB" sz="1000" dirty="0"/>
                    </a:p>
                  </a:txBody>
                  <a:tcPr/>
                </a:tc>
                <a:tc>
                  <a:txBody>
                    <a:bodyPr/>
                    <a:lstStyle/>
                    <a:p>
                      <a:pPr marL="100800" marR="0" lvl="0" indent="-100800" algn="l" defTabSz="457200" rtl="0" eaLnBrk="1" fontAlgn="auto" latinLnBrk="0" hangingPunct="1">
                        <a:lnSpc>
                          <a:spcPct val="90000"/>
                        </a:lnSpc>
                        <a:spcBef>
                          <a:spcPts val="0"/>
                        </a:spcBef>
                        <a:spcAft>
                          <a:spcPts val="0"/>
                        </a:spcAft>
                        <a:buClrTx/>
                        <a:buSzTx/>
                        <a:buFont typeface="Arial"/>
                        <a:buChar char="•"/>
                        <a:tabLst/>
                        <a:defRPr/>
                      </a:pPr>
                      <a:r>
                        <a:rPr lang="en-GB" sz="1000" kern="1200" dirty="0" smtClean="0">
                          <a:solidFill>
                            <a:schemeClr val="tx1"/>
                          </a:solidFill>
                          <a:effectLst/>
                          <a:latin typeface="+mn-lt"/>
                          <a:ea typeface="+mn-ea"/>
                          <a:cs typeface="+mn-cs"/>
                        </a:rPr>
                        <a:t>Work with the Country Groups and WGs to develop IRM guidelines for 1-2 key crop/pest complexes where there are resistance problems e.g. Stink Bugs in Brazil. Aim to publish one example during each 6-month period</a:t>
                      </a:r>
                    </a:p>
                    <a:p>
                      <a:pPr marL="0" marR="0" lvl="0" indent="0" algn="l" defTabSz="457200" rtl="0" eaLnBrk="1" fontAlgn="auto" latinLnBrk="0" hangingPunct="1">
                        <a:lnSpc>
                          <a:spcPct val="90000"/>
                        </a:lnSpc>
                        <a:spcBef>
                          <a:spcPts val="0"/>
                        </a:spcBef>
                        <a:spcAft>
                          <a:spcPts val="0"/>
                        </a:spcAft>
                        <a:buClrTx/>
                        <a:buSzTx/>
                        <a:buFont typeface="Arial"/>
                        <a:buNone/>
                        <a:tabLst/>
                        <a:defRPr/>
                      </a:pPr>
                      <a:endParaRPr lang="en-GB" sz="1000" kern="1200" dirty="0" smtClean="0">
                        <a:solidFill>
                          <a:schemeClr val="tx1"/>
                        </a:solidFill>
                        <a:effectLst/>
                        <a:latin typeface="+mn-lt"/>
                        <a:ea typeface="+mn-ea"/>
                        <a:cs typeface="+mn-cs"/>
                      </a:endParaRPr>
                    </a:p>
                    <a:p>
                      <a:pPr marL="100800" marR="0" lvl="0" indent="-100800" algn="l" defTabSz="457200" rtl="0" eaLnBrk="1" fontAlgn="auto" latinLnBrk="0" hangingPunct="1">
                        <a:lnSpc>
                          <a:spcPct val="90000"/>
                        </a:lnSpc>
                        <a:spcBef>
                          <a:spcPts val="0"/>
                        </a:spcBef>
                        <a:spcAft>
                          <a:spcPts val="0"/>
                        </a:spcAft>
                        <a:buClrTx/>
                        <a:buSzTx/>
                        <a:buFont typeface="Arial"/>
                        <a:buChar char="•"/>
                        <a:tabLst/>
                        <a:defRPr/>
                      </a:pPr>
                      <a:r>
                        <a:rPr lang="en-GB" sz="1000" kern="1200" dirty="0" smtClean="0">
                          <a:solidFill>
                            <a:schemeClr val="tx1"/>
                          </a:solidFill>
                          <a:effectLst/>
                          <a:latin typeface="+mn-lt"/>
                          <a:ea typeface="+mn-ea"/>
                          <a:cs typeface="+mn-cs"/>
                        </a:rPr>
                        <a:t>Develop agreed principles of IRM using insecticide chemistry and insect traits </a:t>
                      </a:r>
                    </a:p>
                    <a:p>
                      <a:pPr marL="100800" indent="-100800">
                        <a:lnSpc>
                          <a:spcPct val="90000"/>
                        </a:lnSpc>
                      </a:pPr>
                      <a:endParaRPr lang="en-GB" sz="1000" dirty="0"/>
                    </a:p>
                  </a:txBody>
                  <a:tcPr/>
                </a:tc>
                <a:tc>
                  <a:txBody>
                    <a:bodyPr/>
                    <a:lstStyle/>
                    <a:p>
                      <a:pPr marL="0">
                        <a:lnSpc>
                          <a:spcPct val="90000"/>
                        </a:lnSpc>
                      </a:pPr>
                      <a:r>
                        <a:rPr lang="en-GB" sz="1000" dirty="0" smtClean="0"/>
                        <a:t>Sept</a:t>
                      </a:r>
                      <a:r>
                        <a:rPr lang="en-GB" sz="1000" baseline="0" dirty="0" smtClean="0"/>
                        <a:t> 2013</a:t>
                      </a:r>
                    </a:p>
                    <a:p>
                      <a:pPr marL="0">
                        <a:lnSpc>
                          <a:spcPct val="90000"/>
                        </a:lnSpc>
                      </a:pPr>
                      <a:r>
                        <a:rPr lang="en-GB" sz="1000" baseline="0" dirty="0" smtClean="0"/>
                        <a:t>March 2014</a:t>
                      </a:r>
                      <a:endParaRPr lang="en-GB" sz="1000" dirty="0" smtClean="0"/>
                    </a:p>
                    <a:p>
                      <a:pPr marL="0">
                        <a:lnSpc>
                          <a:spcPct val="90000"/>
                        </a:lnSpc>
                      </a:pPr>
                      <a:endParaRPr lang="en-GB" sz="1000" dirty="0" smtClean="0"/>
                    </a:p>
                    <a:p>
                      <a:pPr marL="0">
                        <a:lnSpc>
                          <a:spcPct val="90000"/>
                        </a:lnSpc>
                      </a:pPr>
                      <a:r>
                        <a:rPr lang="en-GB" sz="1000" dirty="0" smtClean="0"/>
                        <a:t>Q4 2013</a:t>
                      </a:r>
                      <a:endParaRPr lang="en-GB" sz="1000" dirty="0"/>
                    </a:p>
                  </a:txBody>
                  <a:tcPr/>
                </a:tc>
              </a:tr>
              <a:tr h="747447">
                <a:tc>
                  <a:txBody>
                    <a:bodyPr/>
                    <a:lstStyle/>
                    <a:p>
                      <a:pPr marL="0">
                        <a:lnSpc>
                          <a:spcPct val="90000"/>
                        </a:lnSpc>
                      </a:pPr>
                      <a:r>
                        <a:rPr lang="en-GB" sz="1000" dirty="0" smtClean="0"/>
                        <a:t>Development of joint baseline/monitoring programs</a:t>
                      </a:r>
                      <a:endParaRPr lang="en-GB" sz="1000" dirty="0"/>
                    </a:p>
                  </a:txBody>
                  <a:tcPr/>
                </a:tc>
                <a:tc>
                  <a:txBody>
                    <a:bodyPr/>
                    <a:lstStyle/>
                    <a:p>
                      <a:pPr marL="100800" marR="0" lvl="1" indent="-100800" algn="l" defTabSz="457200" rtl="0" eaLnBrk="1" fontAlgn="auto" latinLnBrk="0" hangingPunct="1">
                        <a:lnSpc>
                          <a:spcPct val="90000"/>
                        </a:lnSpc>
                        <a:spcBef>
                          <a:spcPts val="0"/>
                        </a:spcBef>
                        <a:spcAft>
                          <a:spcPts val="0"/>
                        </a:spcAft>
                        <a:buClrTx/>
                        <a:buSzTx/>
                        <a:buFont typeface="Arial"/>
                        <a:buChar char="•"/>
                        <a:tabLst/>
                        <a:defRPr/>
                      </a:pPr>
                      <a:r>
                        <a:rPr lang="en-GB" sz="1000" kern="1200" dirty="0" smtClean="0">
                          <a:solidFill>
                            <a:schemeClr val="tx1"/>
                          </a:solidFill>
                          <a:effectLst/>
                          <a:latin typeface="+mn-lt"/>
                          <a:ea typeface="+mn-ea"/>
                          <a:cs typeface="+mn-cs"/>
                        </a:rPr>
                        <a:t>Investigate</a:t>
                      </a:r>
                      <a:r>
                        <a:rPr lang="en-GB" sz="1000" kern="1200" baseline="0" dirty="0" smtClean="0">
                          <a:solidFill>
                            <a:schemeClr val="tx1"/>
                          </a:solidFill>
                          <a:effectLst/>
                          <a:latin typeface="+mn-lt"/>
                          <a:ea typeface="+mn-ea"/>
                          <a:cs typeface="+mn-cs"/>
                        </a:rPr>
                        <a:t> the interest by member companies of the d</a:t>
                      </a:r>
                      <a:r>
                        <a:rPr lang="en-GB" sz="1000" dirty="0" smtClean="0"/>
                        <a:t>evelopment of joint baseline/monitoring programs to support dossiers (as per a Task</a:t>
                      </a:r>
                      <a:r>
                        <a:rPr lang="en-GB" sz="1000" baseline="0" dirty="0" smtClean="0"/>
                        <a:t> Group). Explore costs and synergies that would potentially add value to new members</a:t>
                      </a:r>
                      <a:endParaRPr lang="en-GB" sz="1000" dirty="0" smtClean="0"/>
                    </a:p>
                    <a:p>
                      <a:pPr marL="100800" lvl="1" indent="-100800">
                        <a:lnSpc>
                          <a:spcPct val="90000"/>
                        </a:lnSpc>
                        <a:buFont typeface="Arial"/>
                        <a:buChar char="•"/>
                      </a:pPr>
                      <a:endParaRPr lang="en-GB" sz="1000" dirty="0"/>
                    </a:p>
                  </a:txBody>
                  <a:tcPr/>
                </a:tc>
                <a:tc>
                  <a:txBody>
                    <a:bodyPr/>
                    <a:lstStyle/>
                    <a:p>
                      <a:r>
                        <a:rPr lang="en-GB" sz="1000" dirty="0" smtClean="0"/>
                        <a:t>Dec 2013</a:t>
                      </a:r>
                      <a:endParaRPr lang="en-GB" sz="1000" dirty="0"/>
                    </a:p>
                  </a:txBody>
                  <a:tcPr/>
                </a:tc>
              </a:tr>
              <a:tr h="987856">
                <a:tc>
                  <a:txBody>
                    <a:bodyPr/>
                    <a:lstStyle/>
                    <a:p>
                      <a:pPr marL="0">
                        <a:lnSpc>
                          <a:spcPct val="90000"/>
                        </a:lnSpc>
                      </a:pPr>
                      <a:r>
                        <a:rPr lang="en-GB" sz="1000" kern="1200" dirty="0" smtClean="0">
                          <a:solidFill>
                            <a:schemeClr val="tx1"/>
                          </a:solidFill>
                          <a:effectLst/>
                          <a:latin typeface="+mn-lt"/>
                          <a:ea typeface="+mn-ea"/>
                          <a:cs typeface="+mn-cs"/>
                        </a:rPr>
                        <a:t>Investigate and make recommendations on the extent that IRAC should be involved in other IPM activities that impact IRM</a:t>
                      </a:r>
                      <a:r>
                        <a:rPr lang="en-GB" sz="1000" dirty="0" smtClean="0">
                          <a:effectLst/>
                        </a:rPr>
                        <a:t> </a:t>
                      </a:r>
                      <a:endParaRPr lang="en-GB" sz="1000" dirty="0"/>
                    </a:p>
                  </a:txBody>
                  <a:tcPr/>
                </a:tc>
                <a:tc>
                  <a:txBody>
                    <a:bodyPr/>
                    <a:lstStyle/>
                    <a:p>
                      <a:pPr marL="100800" lvl="0" indent="-100800">
                        <a:buFont typeface="Arial"/>
                        <a:buChar char="•"/>
                      </a:pPr>
                      <a:r>
                        <a:rPr lang="en-GB" sz="1000" kern="1200" dirty="0" smtClean="0">
                          <a:solidFill>
                            <a:schemeClr val="tx1"/>
                          </a:solidFill>
                          <a:effectLst/>
                          <a:latin typeface="+mn-lt"/>
                          <a:ea typeface="+mn-ea"/>
                          <a:cs typeface="+mn-cs"/>
                        </a:rPr>
                        <a:t>Topics include but not limited to:</a:t>
                      </a:r>
                    </a:p>
                    <a:p>
                      <a:pPr marL="340650" lvl="1" indent="-171450">
                        <a:buFont typeface="Courier New"/>
                        <a:buChar char="o"/>
                      </a:pPr>
                      <a:r>
                        <a:rPr lang="en-GB" sz="1000" kern="1200" dirty="0" smtClean="0">
                          <a:solidFill>
                            <a:schemeClr val="tx1"/>
                          </a:solidFill>
                          <a:effectLst/>
                          <a:latin typeface="+mn-lt"/>
                          <a:ea typeface="+mn-ea"/>
                          <a:cs typeface="+mn-cs"/>
                        </a:rPr>
                        <a:t>Should the use of beneficial insects for IRM be considered by IRAC</a:t>
                      </a:r>
                    </a:p>
                    <a:p>
                      <a:pPr marL="340650" lvl="1" indent="-171450">
                        <a:buFont typeface="Courier New"/>
                        <a:buChar char="o"/>
                      </a:pPr>
                      <a:r>
                        <a:rPr lang="en-GB" sz="1000" kern="1200" dirty="0" smtClean="0">
                          <a:solidFill>
                            <a:schemeClr val="tx1"/>
                          </a:solidFill>
                          <a:effectLst/>
                          <a:latin typeface="+mn-lt"/>
                          <a:ea typeface="+mn-ea"/>
                          <a:cs typeface="+mn-cs"/>
                        </a:rPr>
                        <a:t>Development of a poster for alternative control methods e.g. biologicals</a:t>
                      </a:r>
                      <a:r>
                        <a:rPr lang="en-GB" sz="1000" dirty="0" smtClean="0">
                          <a:effectLst/>
                        </a:rPr>
                        <a:t> </a:t>
                      </a:r>
                      <a:endParaRPr lang="en-GB" sz="1000" dirty="0"/>
                    </a:p>
                  </a:txBody>
                  <a:tcPr/>
                </a:tc>
                <a:tc>
                  <a:txBody>
                    <a:bodyPr/>
                    <a:lstStyle/>
                    <a:p>
                      <a:r>
                        <a:rPr lang="en-GB" sz="1000" kern="1200" dirty="0" smtClean="0">
                          <a:solidFill>
                            <a:schemeClr val="tx1"/>
                          </a:solidFill>
                          <a:effectLst/>
                          <a:latin typeface="+mn-lt"/>
                          <a:ea typeface="+mn-ea"/>
                          <a:cs typeface="+mn-cs"/>
                        </a:rPr>
                        <a:t> </a:t>
                      </a:r>
                    </a:p>
                    <a:p>
                      <a:r>
                        <a:rPr lang="en-GB" sz="1000" kern="1200" dirty="0" smtClean="0">
                          <a:solidFill>
                            <a:schemeClr val="tx1"/>
                          </a:solidFill>
                          <a:effectLst/>
                          <a:latin typeface="+mn-lt"/>
                          <a:ea typeface="+mn-ea"/>
                          <a:cs typeface="+mn-cs"/>
                        </a:rPr>
                        <a:t>Q4 2013</a:t>
                      </a:r>
                    </a:p>
                    <a:p>
                      <a:r>
                        <a:rPr lang="en-GB" sz="1000" kern="1200" dirty="0" smtClean="0">
                          <a:solidFill>
                            <a:schemeClr val="tx1"/>
                          </a:solidFill>
                          <a:effectLst/>
                          <a:latin typeface="+mn-lt"/>
                          <a:ea typeface="+mn-ea"/>
                          <a:cs typeface="+mn-cs"/>
                        </a:rPr>
                        <a:t>Q4 2013</a:t>
                      </a:r>
                      <a:r>
                        <a:rPr lang="en-GB" sz="1000" dirty="0" smtClean="0">
                          <a:effectLst/>
                        </a:rPr>
                        <a:t> </a:t>
                      </a:r>
                      <a:endParaRPr lang="en-GB" sz="1000" dirty="0"/>
                    </a:p>
                  </a:txBody>
                  <a:tcPr/>
                </a:tc>
              </a:tr>
              <a:tr h="911058">
                <a:tc>
                  <a:txBody>
                    <a:bodyPr/>
                    <a:lstStyle/>
                    <a:p>
                      <a:pPr marL="0">
                        <a:lnSpc>
                          <a:spcPct val="90000"/>
                        </a:lnSpc>
                      </a:pPr>
                      <a:r>
                        <a:rPr lang="en-GB" sz="1000" kern="1200" dirty="0" smtClean="0">
                          <a:solidFill>
                            <a:schemeClr val="tx1"/>
                          </a:solidFill>
                          <a:effectLst/>
                          <a:latin typeface="+mn-lt"/>
                          <a:ea typeface="+mn-ea"/>
                          <a:cs typeface="+mn-cs"/>
                        </a:rPr>
                        <a:t>Continue to produce high quality educational material and IRM educational tools </a:t>
                      </a:r>
                      <a:endParaRPr lang="en-GB" sz="1000" dirty="0"/>
                    </a:p>
                  </a:txBody>
                  <a:tcPr/>
                </a:tc>
                <a:tc>
                  <a:txBody>
                    <a:bodyPr/>
                    <a:lstStyle/>
                    <a:p>
                      <a:pPr marL="100800" lvl="0" indent="-100800">
                        <a:buFont typeface="Arial"/>
                        <a:buChar char="•"/>
                      </a:pPr>
                      <a:r>
                        <a:rPr lang="en-GB" sz="1000" kern="1200" dirty="0" smtClean="0">
                          <a:solidFill>
                            <a:schemeClr val="tx1"/>
                          </a:solidFill>
                          <a:effectLst/>
                          <a:latin typeface="+mn-lt"/>
                          <a:ea typeface="+mn-ea"/>
                          <a:cs typeface="+mn-cs"/>
                        </a:rPr>
                        <a:t>Work</a:t>
                      </a:r>
                      <a:r>
                        <a:rPr lang="en-GB" sz="1000" kern="1200" baseline="0" dirty="0" smtClean="0">
                          <a:solidFill>
                            <a:schemeClr val="tx1"/>
                          </a:solidFill>
                          <a:effectLst/>
                          <a:latin typeface="+mn-lt"/>
                          <a:ea typeface="+mn-ea"/>
                          <a:cs typeface="+mn-cs"/>
                        </a:rPr>
                        <a:t> with the respective Crop WGs, C&amp;E Team and where possible CropLife to develop IRM educational material e.g. the new IRM mini-booklet</a:t>
                      </a:r>
                      <a:endParaRPr lang="en-GB" sz="1000" kern="1200" dirty="0" smtClean="0">
                        <a:solidFill>
                          <a:schemeClr val="tx1"/>
                        </a:solidFill>
                        <a:effectLst/>
                        <a:latin typeface="+mn-lt"/>
                        <a:ea typeface="+mn-ea"/>
                        <a:cs typeface="+mn-cs"/>
                      </a:endParaRPr>
                    </a:p>
                  </a:txBody>
                  <a:tcPr/>
                </a:tc>
                <a:tc>
                  <a:txBody>
                    <a:bodyPr/>
                    <a:lstStyle/>
                    <a:p>
                      <a:endParaRPr lang="en-GB" sz="10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000" kern="1200" dirty="0" smtClean="0">
                          <a:effectLst/>
                        </a:rPr>
                        <a:t>On-going </a:t>
                      </a:r>
                    </a:p>
                    <a:p>
                      <a:endParaRPr lang="en-GB" sz="1000" dirty="0"/>
                    </a:p>
                  </a:txBody>
                  <a:tcPr/>
                </a:tc>
              </a:tr>
            </a:tbl>
          </a:graphicData>
        </a:graphic>
      </p:graphicFrame>
      <p:sp>
        <p:nvSpPr>
          <p:cNvPr id="13" name="Date Placeholder 9"/>
          <p:cNvSpPr>
            <a:spLocks noGrp="1"/>
          </p:cNvSpPr>
          <p:nvPr>
            <p:ph type="dt" sz="half" idx="10"/>
          </p:nvPr>
        </p:nvSpPr>
        <p:spPr>
          <a:xfrm>
            <a:off x="279392" y="6601893"/>
            <a:ext cx="1366528" cy="226999"/>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203344575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6</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Coleoptera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2226111710"/>
              </p:ext>
            </p:extLst>
          </p:nvPr>
        </p:nvGraphicFramePr>
        <p:xfrm>
          <a:off x="101600" y="1100670"/>
          <a:ext cx="8953500" cy="5088467"/>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811011">
                <a:tc>
                  <a:txBody>
                    <a:bodyPr/>
                    <a:lstStyle/>
                    <a:p>
                      <a:pPr>
                        <a:lnSpc>
                          <a:spcPct val="90000"/>
                        </a:lnSpc>
                        <a:spcAft>
                          <a:spcPts val="0"/>
                        </a:spcAft>
                        <a:tabLst>
                          <a:tab pos="457200" algn="l"/>
                        </a:tabLst>
                      </a:pPr>
                      <a:r>
                        <a:rPr lang="en-GB" sz="1000" dirty="0">
                          <a:effectLst/>
                          <a:latin typeface="Calibri"/>
                          <a:ea typeface="MS PGothic"/>
                          <a:cs typeface="Times New Roman"/>
                        </a:rPr>
                        <a:t>To expand the remit of the team to include prioritised activities against a wider range of coleoptera pests.</a:t>
                      </a:r>
                      <a:endParaRPr lang="de-CH" sz="1000" dirty="0">
                        <a:effectLst/>
                        <a:latin typeface="Times New Roman"/>
                        <a:ea typeface="Times New Roman"/>
                      </a:endParaRPr>
                    </a:p>
                  </a:txBody>
                  <a:tcPr marL="63485" marR="63485" marT="0" marB="0"/>
                </a:tc>
                <a:tc>
                  <a:txBody>
                    <a:bodyPr/>
                    <a:lstStyle/>
                    <a:p>
                      <a:pPr marL="100800" lvl="0" indent="-100800" algn="just">
                        <a:lnSpc>
                          <a:spcPct val="90000"/>
                        </a:lnSpc>
                        <a:spcAft>
                          <a:spcPts val="0"/>
                        </a:spcAft>
                        <a:buFont typeface="Symbol"/>
                        <a:buChar char=""/>
                        <a:tabLst>
                          <a:tab pos="160020" algn="l"/>
                          <a:tab pos="457200" algn="l"/>
                        </a:tabLst>
                      </a:pPr>
                      <a:r>
                        <a:rPr lang="en-GB" sz="1000" dirty="0" smtClean="0">
                          <a:effectLst/>
                          <a:latin typeface="Calibri"/>
                          <a:ea typeface="Times New Roman"/>
                          <a:cs typeface="Times New Roman"/>
                        </a:rPr>
                        <a:t>Provide </a:t>
                      </a:r>
                      <a:r>
                        <a:rPr lang="en-GB" sz="1000" dirty="0">
                          <a:effectLst/>
                          <a:latin typeface="Calibri"/>
                          <a:ea typeface="Times New Roman"/>
                          <a:cs typeface="Times New Roman"/>
                        </a:rPr>
                        <a:t>information (resistance monitoring, literature review, information posters, </a:t>
                      </a:r>
                      <a:r>
                        <a:rPr lang="en-GB" sz="1000" dirty="0" smtClean="0">
                          <a:effectLst/>
                          <a:latin typeface="Calibri"/>
                          <a:ea typeface="Times New Roman"/>
                          <a:cs typeface="Times New Roman"/>
                        </a:rPr>
                        <a:t>etc.) </a:t>
                      </a:r>
                      <a:r>
                        <a:rPr lang="en-GB" sz="1000" dirty="0">
                          <a:effectLst/>
                          <a:latin typeface="Calibri"/>
                          <a:ea typeface="Times New Roman"/>
                          <a:cs typeface="Times New Roman"/>
                        </a:rPr>
                        <a:t>on key coleopteran pests other than OSR pest species.</a:t>
                      </a:r>
                      <a:endParaRPr lang="de-CH" sz="10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000" dirty="0" smtClean="0">
                          <a:effectLst/>
                          <a:latin typeface="Calibri"/>
                          <a:ea typeface="Times New Roman"/>
                          <a:cs typeface="Times New Roman"/>
                        </a:rPr>
                        <a:t>Encourage </a:t>
                      </a:r>
                      <a:r>
                        <a:rPr lang="en-GB" sz="1000" dirty="0">
                          <a:effectLst/>
                          <a:latin typeface="Calibri"/>
                          <a:ea typeface="Times New Roman"/>
                          <a:cs typeface="Times New Roman"/>
                        </a:rPr>
                        <a:t>projects and information to be shared on other resistance concerns involving Coleopteran pests.</a:t>
                      </a:r>
                      <a:endParaRPr lang="de-CH" sz="1000" dirty="0">
                        <a:effectLst/>
                        <a:latin typeface="Times New Roman"/>
                        <a:ea typeface="Times New Roman"/>
                      </a:endParaRPr>
                    </a:p>
                  </a:txBody>
                  <a:tcPr marL="63485" marR="63485" marT="0" marB="0"/>
                </a:tc>
                <a:tc>
                  <a:txBody>
                    <a:bodyPr/>
                    <a:lstStyle/>
                    <a:p>
                      <a:pPr>
                        <a:lnSpc>
                          <a:spcPct val="90000"/>
                        </a:lnSpc>
                        <a:spcAft>
                          <a:spcPts val="0"/>
                        </a:spcAft>
                      </a:pPr>
                      <a:r>
                        <a:rPr lang="fr-CH" sz="1000" dirty="0">
                          <a:effectLst/>
                          <a:latin typeface="Calibri"/>
                          <a:ea typeface="Times New Roman"/>
                          <a:cs typeface="Times New Roman"/>
                        </a:rPr>
                        <a:t>CPB Poster </a:t>
                      </a:r>
                      <a:r>
                        <a:rPr lang="fr-CH" sz="1000" dirty="0" smtClean="0">
                          <a:effectLst/>
                          <a:latin typeface="Calibri"/>
                          <a:ea typeface="Times New Roman"/>
                          <a:cs typeface="Times New Roman"/>
                        </a:rPr>
                        <a:t>Q2, 2013</a:t>
                      </a:r>
                      <a:endParaRPr lang="de-CH" sz="1000" dirty="0">
                        <a:effectLst/>
                        <a:latin typeface="Times New Roman"/>
                        <a:ea typeface="Times New Roman"/>
                      </a:endParaRPr>
                    </a:p>
                    <a:p>
                      <a:pPr>
                        <a:lnSpc>
                          <a:spcPct val="90000"/>
                        </a:lnSpc>
                        <a:spcAft>
                          <a:spcPts val="0"/>
                        </a:spcAft>
                      </a:pPr>
                      <a:r>
                        <a:rPr lang="fr-CH" sz="1000" dirty="0">
                          <a:effectLst/>
                          <a:latin typeface="Calibri"/>
                          <a:ea typeface="Times New Roman"/>
                          <a:cs typeface="Times New Roman"/>
                        </a:rPr>
                        <a:t>MOA poster Q4, </a:t>
                      </a:r>
                      <a:r>
                        <a:rPr lang="fr-CH" sz="1000" dirty="0" smtClean="0">
                          <a:effectLst/>
                          <a:latin typeface="Calibri"/>
                          <a:ea typeface="Times New Roman"/>
                          <a:cs typeface="Times New Roman"/>
                        </a:rPr>
                        <a:t>2013</a:t>
                      </a:r>
                      <a:endParaRPr lang="de-CH" sz="1000" dirty="0">
                        <a:effectLst/>
                        <a:latin typeface="Times New Roman"/>
                        <a:ea typeface="Times New Roman"/>
                      </a:endParaRPr>
                    </a:p>
                    <a:p>
                      <a:pPr>
                        <a:lnSpc>
                          <a:spcPct val="90000"/>
                        </a:lnSpc>
                        <a:spcAft>
                          <a:spcPts val="0"/>
                        </a:spcAft>
                      </a:pPr>
                      <a:r>
                        <a:rPr lang="fr-CH"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r>
              <a:tr h="745066">
                <a:tc>
                  <a:txBody>
                    <a:bodyPr/>
                    <a:lstStyle/>
                    <a:p>
                      <a:pPr>
                        <a:lnSpc>
                          <a:spcPct val="90000"/>
                        </a:lnSpc>
                        <a:spcAft>
                          <a:spcPts val="0"/>
                        </a:spcAft>
                        <a:tabLst>
                          <a:tab pos="457200" algn="l"/>
                        </a:tabLst>
                      </a:pPr>
                      <a:r>
                        <a:rPr lang="en-GB" sz="1000" dirty="0">
                          <a:effectLst/>
                          <a:latin typeface="Calibri"/>
                          <a:ea typeface="MS PGothic"/>
                          <a:cs typeface="Times New Roman"/>
                        </a:rPr>
                        <a:t>To provide researchers, validated methods for measuring the susceptibility of coleopteran pests</a:t>
                      </a:r>
                      <a:r>
                        <a:rPr lang="en-GB" sz="1000" dirty="0" smtClean="0">
                          <a:effectLst/>
                          <a:latin typeface="Calibri"/>
                          <a:ea typeface="MS PGothic"/>
                          <a:cs typeface="Times New Roman"/>
                        </a:rPr>
                        <a:t>.</a:t>
                      </a:r>
                      <a:endParaRPr lang="de-CH" sz="1000" dirty="0">
                        <a:effectLst/>
                        <a:latin typeface="Times New Roman"/>
                        <a:ea typeface="Times New Roman"/>
                      </a:endParaRPr>
                    </a:p>
                  </a:txBody>
                  <a:tcPr marL="63485" marR="63485" marT="0" marB="0"/>
                </a:tc>
                <a:tc>
                  <a:txBody>
                    <a:bodyPr/>
                    <a:lstStyle/>
                    <a:p>
                      <a:pPr marL="100800" lvl="0" indent="-100800" algn="just">
                        <a:lnSpc>
                          <a:spcPct val="90000"/>
                        </a:lnSpc>
                        <a:spcAft>
                          <a:spcPts val="0"/>
                        </a:spcAft>
                        <a:buFont typeface="Symbol"/>
                        <a:buChar char=""/>
                        <a:tabLst>
                          <a:tab pos="228600" algn="l"/>
                          <a:tab pos="457200" algn="l"/>
                        </a:tabLst>
                      </a:pPr>
                      <a:r>
                        <a:rPr lang="en-GB" sz="1000" dirty="0" smtClean="0">
                          <a:effectLst/>
                          <a:latin typeface="Calibri"/>
                          <a:ea typeface="Times New Roman"/>
                          <a:cs typeface="Times New Roman"/>
                        </a:rPr>
                        <a:t>Provide </a:t>
                      </a:r>
                      <a:r>
                        <a:rPr lang="en-GB" sz="1000" dirty="0">
                          <a:effectLst/>
                          <a:latin typeface="Calibri"/>
                          <a:ea typeface="Times New Roman"/>
                          <a:cs typeface="Times New Roman"/>
                        </a:rPr>
                        <a:t>a draft method for assessing the insecticide sensitivity of CRW larvae and adults to a range of insecticides used for their control. </a:t>
                      </a:r>
                      <a:endParaRPr lang="de-CH" sz="1000" dirty="0">
                        <a:effectLst/>
                        <a:latin typeface="Times New Roman"/>
                        <a:ea typeface="Times New Roman"/>
                      </a:endParaRPr>
                    </a:p>
                  </a:txBody>
                  <a:tcPr marL="63485" marR="63485" marT="0" marB="0"/>
                </a:tc>
                <a:tc>
                  <a:txBody>
                    <a:bodyPr/>
                    <a:lstStyle/>
                    <a:p>
                      <a:pPr>
                        <a:lnSpc>
                          <a:spcPct val="90000"/>
                        </a:lnSpc>
                        <a:spcAft>
                          <a:spcPts val="0"/>
                        </a:spcAft>
                      </a:pPr>
                      <a:r>
                        <a:rPr lang="en-GB" sz="1000" dirty="0">
                          <a:effectLst/>
                          <a:latin typeface="Calibri"/>
                          <a:ea typeface="Times New Roman"/>
                          <a:cs typeface="Times New Roman"/>
                        </a:rPr>
                        <a:t>Larvae </a:t>
                      </a:r>
                      <a:r>
                        <a:rPr lang="en-GB" sz="1000" dirty="0" smtClean="0">
                          <a:effectLst/>
                          <a:latin typeface="Calibri"/>
                          <a:ea typeface="Times New Roman"/>
                          <a:cs typeface="Times New Roman"/>
                        </a:rPr>
                        <a:t>Q2, 2013</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Adults Q4, </a:t>
                      </a:r>
                      <a:r>
                        <a:rPr lang="en-GB" sz="1000" dirty="0" smtClean="0">
                          <a:effectLst/>
                          <a:latin typeface="Calibri"/>
                          <a:ea typeface="Times New Roman"/>
                          <a:cs typeface="Times New Roman"/>
                        </a:rPr>
                        <a:t>2013</a:t>
                      </a:r>
                      <a:endParaRPr lang="de-CH" sz="1000" dirty="0">
                        <a:effectLst/>
                        <a:latin typeface="Times New Roman"/>
                        <a:ea typeface="Times New Roman"/>
                      </a:endParaRPr>
                    </a:p>
                  </a:txBody>
                  <a:tcPr marL="63485" marR="63485" marT="0" marB="0"/>
                </a:tc>
              </a:tr>
              <a:tr h="880534">
                <a:tc>
                  <a:txBody>
                    <a:bodyPr/>
                    <a:lstStyle/>
                    <a:p>
                      <a:pPr>
                        <a:lnSpc>
                          <a:spcPct val="90000"/>
                        </a:lnSpc>
                        <a:spcAft>
                          <a:spcPts val="0"/>
                        </a:spcAft>
                        <a:tabLst>
                          <a:tab pos="457200" algn="l"/>
                        </a:tabLst>
                      </a:pPr>
                      <a:r>
                        <a:rPr lang="en-GB" sz="1000" dirty="0">
                          <a:effectLst/>
                          <a:latin typeface="Calibri"/>
                          <a:ea typeface="MS PGothic"/>
                          <a:cs typeface="Times New Roman"/>
                        </a:rPr>
                        <a:t>To provide summarised information to growers and influencers on </a:t>
                      </a:r>
                      <a:r>
                        <a:rPr lang="en-GB" sz="1000" dirty="0" smtClean="0">
                          <a:effectLst/>
                          <a:latin typeface="Calibri"/>
                          <a:ea typeface="MS PGothic"/>
                          <a:cs typeface="Times New Roman"/>
                        </a:rPr>
                        <a:t>control </a:t>
                      </a:r>
                      <a:r>
                        <a:rPr lang="en-GB" sz="1000" dirty="0">
                          <a:effectLst/>
                          <a:latin typeface="Calibri"/>
                          <a:ea typeface="MS PGothic"/>
                          <a:cs typeface="Times New Roman"/>
                        </a:rPr>
                        <a:t>options and strategies for controlling key coleoptera </a:t>
                      </a:r>
                      <a:r>
                        <a:rPr lang="en-GB" sz="1000" dirty="0" smtClean="0">
                          <a:effectLst/>
                          <a:latin typeface="Calibri"/>
                          <a:ea typeface="MS PGothic"/>
                          <a:cs typeface="Times New Roman"/>
                        </a:rPr>
                        <a:t>pests.</a:t>
                      </a:r>
                      <a:endParaRPr lang="de-CH" sz="1000" dirty="0">
                        <a:effectLst/>
                        <a:latin typeface="Times New Roman"/>
                        <a:ea typeface="Times New Roman"/>
                      </a:endParaRPr>
                    </a:p>
                  </a:txBody>
                  <a:tcPr marL="63485" marR="63485" marT="0" marB="0"/>
                </a:tc>
                <a:tc>
                  <a:txBody>
                    <a:bodyPr/>
                    <a:lstStyle/>
                    <a:p>
                      <a:pPr marL="100800" lvl="0" indent="-100800" algn="just">
                        <a:lnSpc>
                          <a:spcPct val="90000"/>
                        </a:lnSpc>
                        <a:spcAft>
                          <a:spcPts val="0"/>
                        </a:spcAft>
                        <a:buFont typeface="Symbol"/>
                        <a:buChar char=""/>
                        <a:tabLst>
                          <a:tab pos="228600" algn="l"/>
                          <a:tab pos="457200" algn="l"/>
                        </a:tabLst>
                      </a:pPr>
                      <a:r>
                        <a:rPr lang="en-GB" sz="1000" dirty="0">
                          <a:effectLst/>
                          <a:latin typeface="Calibri"/>
                          <a:ea typeface="Times New Roman"/>
                          <a:cs typeface="Times New Roman"/>
                        </a:rPr>
                        <a:t>Review data generated by IRAC </a:t>
                      </a:r>
                      <a:r>
                        <a:rPr lang="en-GB" sz="1000" dirty="0" smtClean="0">
                          <a:effectLst/>
                          <a:latin typeface="Calibri"/>
                          <a:ea typeface="Times New Roman"/>
                          <a:cs typeface="Times New Roman"/>
                        </a:rPr>
                        <a:t>Coleoptera </a:t>
                      </a:r>
                      <a:r>
                        <a:rPr lang="en-GB" sz="1000" dirty="0">
                          <a:effectLst/>
                          <a:latin typeface="Calibri"/>
                          <a:ea typeface="Times New Roman"/>
                          <a:cs typeface="Times New Roman"/>
                        </a:rPr>
                        <a:t>team members on the neonicotinoid susceptibility of Apple Weevils in Europe.</a:t>
                      </a:r>
                      <a:endParaRPr lang="de-CH" sz="1000" dirty="0">
                        <a:effectLst/>
                        <a:latin typeface="Times New Roman"/>
                        <a:ea typeface="Times New Roman"/>
                      </a:endParaRPr>
                    </a:p>
                  </a:txBody>
                  <a:tcPr marL="63485" marR="63485" marT="0" marB="0"/>
                </a:tc>
                <a:tc>
                  <a:txBody>
                    <a:bodyPr/>
                    <a:lstStyle/>
                    <a:p>
                      <a:pPr>
                        <a:lnSpc>
                          <a:spcPct val="90000"/>
                        </a:lnSpc>
                        <a:spcAft>
                          <a:spcPts val="0"/>
                        </a:spcAft>
                      </a:pPr>
                      <a:r>
                        <a:rPr lang="en-GB" sz="1000" dirty="0">
                          <a:effectLst/>
                          <a:latin typeface="Calibri"/>
                          <a:ea typeface="Times New Roman"/>
                          <a:cs typeface="Times New Roman"/>
                        </a:rPr>
                        <a:t>Q4 </a:t>
                      </a:r>
                      <a:r>
                        <a:rPr lang="en-GB" sz="1000" dirty="0" smtClean="0">
                          <a:effectLst/>
                          <a:latin typeface="Calibri"/>
                          <a:ea typeface="Times New Roman"/>
                          <a:cs typeface="Times New Roman"/>
                        </a:rPr>
                        <a:t>2013</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r>
              <a:tr h="973666">
                <a:tc>
                  <a:txBody>
                    <a:bodyPr/>
                    <a:lstStyle/>
                    <a:p>
                      <a:pPr>
                        <a:lnSpc>
                          <a:spcPct val="90000"/>
                        </a:lnSpc>
                        <a:spcAft>
                          <a:spcPts val="0"/>
                        </a:spcAft>
                        <a:tabLst>
                          <a:tab pos="457200" algn="l"/>
                        </a:tabLst>
                      </a:pPr>
                      <a:r>
                        <a:rPr lang="en-GB" sz="1000" dirty="0">
                          <a:effectLst/>
                          <a:latin typeface="Calibri"/>
                          <a:ea typeface="MS PGothic"/>
                          <a:cs typeface="Times New Roman"/>
                        </a:rPr>
                        <a:t>To co-ordinate oilseed rape coleoptera sensitivity monitoring in European oilseed rape crops, using validated methodologies.</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c>
                  <a:txBody>
                    <a:bodyPr/>
                    <a:lstStyle/>
                    <a:p>
                      <a:pPr marL="100800" lvl="0" indent="-100800" algn="just">
                        <a:lnSpc>
                          <a:spcPct val="90000"/>
                        </a:lnSpc>
                        <a:spcAft>
                          <a:spcPts val="0"/>
                        </a:spcAft>
                        <a:buFont typeface="Symbol"/>
                        <a:buChar char=""/>
                        <a:tabLst>
                          <a:tab pos="160020" algn="l"/>
                          <a:tab pos="457200" algn="l"/>
                        </a:tabLst>
                      </a:pPr>
                      <a:r>
                        <a:rPr lang="en-GB" sz="1000" dirty="0">
                          <a:effectLst/>
                          <a:latin typeface="Calibri"/>
                          <a:ea typeface="Times New Roman"/>
                          <a:cs typeface="Times New Roman"/>
                        </a:rPr>
                        <a:t>Collaborate as member team companies and cooperate with public labs, regulators and other bodies involved in resistance monitoring of pollen beetle </a:t>
                      </a:r>
                      <a:r>
                        <a:rPr lang="en-GB" sz="1000" dirty="0" smtClean="0">
                          <a:effectLst/>
                          <a:latin typeface="Calibri"/>
                          <a:ea typeface="Times New Roman"/>
                          <a:cs typeface="Times New Roman"/>
                        </a:rPr>
                        <a:t>to </a:t>
                      </a:r>
                      <a:r>
                        <a:rPr lang="en-GB" sz="1000" dirty="0">
                          <a:effectLst/>
                          <a:latin typeface="Calibri"/>
                          <a:ea typeface="Times New Roman"/>
                          <a:cs typeface="Times New Roman"/>
                        </a:rPr>
                        <a:t>assemble, share and interpret coordinated set of monitoring data for </a:t>
                      </a:r>
                      <a:r>
                        <a:rPr lang="en-GB" sz="1000" dirty="0" smtClean="0">
                          <a:effectLst/>
                          <a:latin typeface="Calibri"/>
                          <a:ea typeface="Times New Roman"/>
                          <a:cs typeface="Times New Roman"/>
                        </a:rPr>
                        <a:t>2013 </a:t>
                      </a:r>
                      <a:r>
                        <a:rPr lang="en-GB" sz="1000" dirty="0">
                          <a:effectLst/>
                          <a:latin typeface="Calibri"/>
                          <a:ea typeface="Times New Roman"/>
                          <a:cs typeface="Times New Roman"/>
                        </a:rPr>
                        <a:t>season</a:t>
                      </a:r>
                      <a:r>
                        <a:rPr lang="en-GB" sz="1000" dirty="0" smtClean="0">
                          <a:effectLst/>
                          <a:latin typeface="Calibri"/>
                          <a:ea typeface="Times New Roman"/>
                          <a:cs typeface="Times New Roman"/>
                        </a:rPr>
                        <a:t>.</a:t>
                      </a:r>
                    </a:p>
                    <a:p>
                      <a:pPr marL="100800" lvl="0" indent="-100800" algn="just">
                        <a:lnSpc>
                          <a:spcPct val="90000"/>
                        </a:lnSpc>
                        <a:spcAft>
                          <a:spcPts val="0"/>
                        </a:spcAft>
                        <a:buFont typeface="Symbol"/>
                        <a:buChar char=""/>
                        <a:tabLst>
                          <a:tab pos="160020" algn="l"/>
                          <a:tab pos="457200" algn="l"/>
                        </a:tabLst>
                      </a:pPr>
                      <a:r>
                        <a:rPr lang="en-GB" sz="1000" dirty="0" smtClean="0">
                          <a:effectLst/>
                          <a:latin typeface="Calibri"/>
                          <a:ea typeface="Times New Roman"/>
                          <a:cs typeface="Times New Roman"/>
                        </a:rPr>
                        <a:t>In collaboration with IRAC methods team, provide a video methodology for all IRAC susceptibility monitoring bioassays targeting pollen beetle.</a:t>
                      </a:r>
                      <a:endParaRPr lang="de-CH" sz="1000" dirty="0">
                        <a:effectLst/>
                        <a:latin typeface="Times New Roman"/>
                        <a:ea typeface="Times New Roman"/>
                      </a:endParaRPr>
                    </a:p>
                    <a:p>
                      <a:pPr marL="100800" indent="-100800" algn="just">
                        <a:lnSpc>
                          <a:spcPct val="90000"/>
                        </a:lnSpc>
                        <a:spcAft>
                          <a:spcPts val="0"/>
                        </a:spcAft>
                        <a:tabLst>
                          <a:tab pos="457200" algn="l"/>
                        </a:tabLst>
                      </a:pPr>
                      <a:r>
                        <a:rPr lang="en-GB"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c>
                  <a:txBody>
                    <a:bodyPr/>
                    <a:lstStyle/>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p>
                      <a:pPr>
                        <a:lnSpc>
                          <a:spcPct val="90000"/>
                        </a:lnSpc>
                        <a:spcAft>
                          <a:spcPts val="0"/>
                        </a:spcAft>
                      </a:pPr>
                      <a:r>
                        <a:rPr lang="en-GB" sz="1000" dirty="0" smtClean="0">
                          <a:effectLst/>
                          <a:latin typeface="Calibri"/>
                          <a:ea typeface="Times New Roman"/>
                          <a:cs typeface="Times New Roman"/>
                        </a:rPr>
                        <a:t>Q1, 2014</a:t>
                      </a:r>
                    </a:p>
                    <a:p>
                      <a:pPr>
                        <a:lnSpc>
                          <a:spcPct val="90000"/>
                        </a:lnSpc>
                        <a:spcAft>
                          <a:spcPts val="0"/>
                        </a:spcAft>
                      </a:pPr>
                      <a:endParaRPr lang="en-GB" sz="1000" dirty="0" smtClean="0">
                        <a:effectLst/>
                        <a:latin typeface="Calibri"/>
                        <a:ea typeface="Times New Roman"/>
                        <a:cs typeface="Times New Roman"/>
                      </a:endParaRPr>
                    </a:p>
                    <a:p>
                      <a:pPr>
                        <a:lnSpc>
                          <a:spcPct val="90000"/>
                        </a:lnSpc>
                        <a:spcAft>
                          <a:spcPts val="0"/>
                        </a:spcAft>
                      </a:pPr>
                      <a:r>
                        <a:rPr lang="en-GB" sz="1000" dirty="0" smtClean="0">
                          <a:effectLst/>
                          <a:latin typeface="Calibri"/>
                          <a:ea typeface="Times New Roman"/>
                          <a:cs typeface="Times New Roman"/>
                        </a:rPr>
                        <a:t>Q3, 2013</a:t>
                      </a:r>
                      <a:endParaRPr lang="de-CH" sz="1000" dirty="0">
                        <a:effectLst/>
                        <a:latin typeface="Times New Roman"/>
                        <a:ea typeface="Times New Roman"/>
                      </a:endParaRPr>
                    </a:p>
                  </a:txBody>
                  <a:tcPr marL="63485" marR="63485" marT="0" marB="0"/>
                </a:tc>
              </a:tr>
              <a:tr h="1270000">
                <a:tc>
                  <a:txBody>
                    <a:bodyPr/>
                    <a:lstStyle/>
                    <a:p>
                      <a:pPr>
                        <a:lnSpc>
                          <a:spcPct val="90000"/>
                        </a:lnSpc>
                        <a:spcAft>
                          <a:spcPts val="0"/>
                        </a:spcAft>
                        <a:tabLst>
                          <a:tab pos="457200" algn="l"/>
                        </a:tabLst>
                      </a:pPr>
                      <a:r>
                        <a:rPr lang="en-GB" sz="1000" dirty="0">
                          <a:effectLst/>
                          <a:latin typeface="Calibri"/>
                          <a:ea typeface="MS PGothic"/>
                          <a:cs typeface="Times New Roman"/>
                        </a:rPr>
                        <a:t>To provide oilseed rape pest sensitivity information to growers and regulators, so that informed decisions on oilseed rape pest control and resistance management can be made.</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c>
                  <a:txBody>
                    <a:bodyPr/>
                    <a:lstStyle/>
                    <a:p>
                      <a:pPr marL="100800" lvl="0" indent="-100800" algn="just">
                        <a:lnSpc>
                          <a:spcPct val="90000"/>
                        </a:lnSpc>
                        <a:spcAft>
                          <a:spcPts val="0"/>
                        </a:spcAft>
                        <a:buFont typeface="Symbol"/>
                        <a:buChar char=""/>
                        <a:tabLst>
                          <a:tab pos="160020" algn="l"/>
                          <a:tab pos="457200" algn="l"/>
                        </a:tabLst>
                      </a:pPr>
                      <a:r>
                        <a:rPr lang="en-GB" sz="1000" dirty="0">
                          <a:effectLst/>
                          <a:latin typeface="Calibri"/>
                          <a:ea typeface="Times New Roman"/>
                          <a:cs typeface="Times New Roman"/>
                        </a:rPr>
                        <a:t>Review and incorporate new learning’s from OSR pest research, including </a:t>
                      </a:r>
                      <a:r>
                        <a:rPr lang="en-GB" sz="1000" dirty="0" smtClean="0">
                          <a:effectLst/>
                          <a:latin typeface="Calibri"/>
                          <a:ea typeface="Times New Roman"/>
                          <a:cs typeface="Times New Roman"/>
                        </a:rPr>
                        <a:t>2013 </a:t>
                      </a:r>
                      <a:r>
                        <a:rPr lang="en-GB" sz="1000" dirty="0">
                          <a:effectLst/>
                          <a:latin typeface="Calibri"/>
                          <a:ea typeface="Times New Roman"/>
                          <a:cs typeface="Times New Roman"/>
                        </a:rPr>
                        <a:t>resistance monitoring, into IRAC IRM recommendations for oilseed rape.</a:t>
                      </a:r>
                      <a:endParaRPr lang="de-CH" sz="10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000" dirty="0" smtClean="0">
                          <a:effectLst/>
                          <a:latin typeface="Calibri"/>
                          <a:ea typeface="Times New Roman"/>
                          <a:cs typeface="Times New Roman"/>
                        </a:rPr>
                        <a:t>Provide </a:t>
                      </a:r>
                      <a:r>
                        <a:rPr lang="en-GB" sz="1000" dirty="0">
                          <a:effectLst/>
                          <a:latin typeface="Calibri"/>
                          <a:ea typeface="Times New Roman"/>
                          <a:cs typeface="Times New Roman"/>
                        </a:rPr>
                        <a:t>summary poster of learning’s from </a:t>
                      </a:r>
                      <a:r>
                        <a:rPr lang="en-GB" sz="1000" dirty="0" smtClean="0">
                          <a:effectLst/>
                          <a:latin typeface="Calibri"/>
                          <a:ea typeface="Times New Roman"/>
                          <a:cs typeface="Times New Roman"/>
                        </a:rPr>
                        <a:t>2013 </a:t>
                      </a:r>
                      <a:r>
                        <a:rPr lang="en-GB" sz="1000" dirty="0">
                          <a:effectLst/>
                          <a:latin typeface="Calibri"/>
                          <a:ea typeface="Times New Roman"/>
                          <a:cs typeface="Times New Roman"/>
                        </a:rPr>
                        <a:t>pollen beetle susceptibility monitoring.</a:t>
                      </a:r>
                      <a:endParaRPr lang="de-CH" sz="1000" dirty="0">
                        <a:effectLst/>
                        <a:latin typeface="Times New Roman"/>
                        <a:ea typeface="Times New Roman"/>
                      </a:endParaRPr>
                    </a:p>
                    <a:p>
                      <a:pPr marL="100800" lvl="0" indent="-100800" algn="just">
                        <a:lnSpc>
                          <a:spcPct val="90000"/>
                        </a:lnSpc>
                        <a:spcAft>
                          <a:spcPts val="0"/>
                        </a:spcAft>
                        <a:buFont typeface="Symbol"/>
                        <a:buChar char=""/>
                        <a:tabLst>
                          <a:tab pos="160020" algn="l"/>
                          <a:tab pos="457200" algn="l"/>
                        </a:tabLst>
                      </a:pPr>
                      <a:r>
                        <a:rPr lang="en-GB" sz="1000" dirty="0">
                          <a:effectLst/>
                          <a:latin typeface="Calibri"/>
                          <a:ea typeface="Times New Roman"/>
                          <a:cs typeface="Times New Roman"/>
                        </a:rPr>
                        <a:t>Update summary poster of OSR pest resistance management recommendations.</a:t>
                      </a:r>
                      <a:endParaRPr lang="de-CH" sz="1000" dirty="0">
                        <a:effectLst/>
                        <a:latin typeface="Times New Roman"/>
                        <a:ea typeface="Times New Roman"/>
                      </a:endParaRPr>
                    </a:p>
                  </a:txBody>
                  <a:tcPr marL="63485" marR="63485" marT="0" marB="0"/>
                </a:tc>
                <a:tc>
                  <a:txBody>
                    <a:bodyPr/>
                    <a:lstStyle/>
                    <a:p>
                      <a:pPr>
                        <a:lnSpc>
                          <a:spcPct val="90000"/>
                        </a:lnSpc>
                        <a:spcAft>
                          <a:spcPts val="0"/>
                        </a:spcAft>
                      </a:pPr>
                      <a:r>
                        <a:rPr lang="en-GB" sz="1000" dirty="0" smtClean="0">
                          <a:effectLst/>
                          <a:latin typeface="Calibri"/>
                          <a:ea typeface="Times New Roman"/>
                          <a:cs typeface="Times New Roman"/>
                        </a:rPr>
                        <a:t>Q1, 2014</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p>
                      <a:pPr>
                        <a:lnSpc>
                          <a:spcPct val="90000"/>
                        </a:lnSpc>
                        <a:spcAft>
                          <a:spcPts val="0"/>
                        </a:spcAft>
                      </a:pPr>
                      <a:r>
                        <a:rPr lang="en-GB" sz="1000" dirty="0" smtClean="0">
                          <a:effectLst/>
                          <a:latin typeface="Calibri"/>
                          <a:ea typeface="Times New Roman"/>
                          <a:cs typeface="Times New Roman"/>
                        </a:rPr>
                        <a:t>Q1, 2014</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Q2, </a:t>
                      </a:r>
                      <a:r>
                        <a:rPr lang="en-GB" sz="1000" dirty="0" smtClean="0">
                          <a:effectLst/>
                          <a:latin typeface="Calibri"/>
                          <a:ea typeface="Times New Roman"/>
                          <a:cs typeface="Times New Roman"/>
                        </a:rPr>
                        <a:t>2014</a:t>
                      </a:r>
                      <a:endParaRPr lang="de-CH" sz="1000" dirty="0">
                        <a:effectLst/>
                        <a:latin typeface="Times New Roman"/>
                        <a:ea typeface="Times New Roman"/>
                      </a:endParaRPr>
                    </a:p>
                    <a:p>
                      <a:pPr>
                        <a:lnSpc>
                          <a:spcPct val="90000"/>
                        </a:lnSpc>
                        <a:spcAft>
                          <a:spcPts val="0"/>
                        </a:spcAft>
                      </a:pPr>
                      <a:r>
                        <a:rPr lang="en-GB" sz="1000" dirty="0">
                          <a:effectLst/>
                          <a:latin typeface="Calibri"/>
                          <a:ea typeface="Times New Roman"/>
                          <a:cs typeface="Times New Roman"/>
                        </a:rPr>
                        <a:t> </a:t>
                      </a:r>
                      <a:endParaRPr lang="de-CH" sz="1000" dirty="0">
                        <a:effectLst/>
                        <a:latin typeface="Times New Roman"/>
                        <a:ea typeface="Times New Roman"/>
                      </a:endParaRPr>
                    </a:p>
                  </a:txBody>
                  <a:tcPr marL="63485" marR="63485" marT="0" marB="0"/>
                </a:tc>
              </a:tr>
            </a:tbl>
          </a:graphicData>
        </a:graphic>
      </p:graphicFrame>
      <p:sp>
        <p:nvSpPr>
          <p:cNvPr id="13" name="Date Placeholder 9"/>
          <p:cNvSpPr>
            <a:spLocks noGrp="1"/>
          </p:cNvSpPr>
          <p:nvPr>
            <p:ph type="dt" sz="half" idx="10"/>
          </p:nvPr>
        </p:nvSpPr>
        <p:spPr>
          <a:xfrm>
            <a:off x="279392" y="6601893"/>
            <a:ext cx="1539248" cy="2634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386568577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7</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Lepidoptera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297830542"/>
              </p:ext>
            </p:extLst>
          </p:nvPr>
        </p:nvGraphicFramePr>
        <p:xfrm>
          <a:off x="101600" y="1126066"/>
          <a:ext cx="8953500" cy="5198534"/>
        </p:xfrm>
        <a:graphic>
          <a:graphicData uri="http://schemas.openxmlformats.org/drawingml/2006/table">
            <a:tbl>
              <a:tblPr firstRow="1" bandRow="1">
                <a:tableStyleId>{5940675A-B579-460E-94D1-54222C63F5DA}</a:tableStyleId>
              </a:tblPr>
              <a:tblGrid>
                <a:gridCol w="1481667"/>
                <a:gridCol w="6688666"/>
                <a:gridCol w="783167"/>
              </a:tblGrid>
              <a:tr h="306590">
                <a:tc>
                  <a:txBody>
                    <a:bodyPr/>
                    <a:lstStyle/>
                    <a:p>
                      <a:pPr marL="0" algn="just">
                        <a:lnSpc>
                          <a:spcPct val="90000"/>
                        </a:lnSpc>
                      </a:pPr>
                      <a:r>
                        <a:rPr lang="en-GB" sz="1000" b="1" dirty="0" smtClean="0"/>
                        <a:t>Goals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Objectives</a:t>
                      </a:r>
                      <a:endParaRPr lang="en-GB" sz="1000" b="1" dirty="0"/>
                    </a:p>
                  </a:txBody>
                  <a:tcPr>
                    <a:solidFill>
                      <a:schemeClr val="accent3">
                        <a:lumMod val="60000"/>
                        <a:lumOff val="40000"/>
                      </a:schemeClr>
                    </a:solidFill>
                  </a:tcPr>
                </a:tc>
                <a:tc>
                  <a:txBody>
                    <a:bodyPr/>
                    <a:lstStyle/>
                    <a:p>
                      <a:pPr marL="0" algn="just">
                        <a:lnSpc>
                          <a:spcPct val="90000"/>
                        </a:lnSpc>
                      </a:pPr>
                      <a:r>
                        <a:rPr lang="en-GB" sz="1000" b="1" dirty="0" smtClean="0"/>
                        <a:t>Date</a:t>
                      </a:r>
                      <a:endParaRPr lang="en-GB" sz="1000" b="1" dirty="0"/>
                    </a:p>
                  </a:txBody>
                  <a:tcPr>
                    <a:solidFill>
                      <a:schemeClr val="accent3">
                        <a:lumMod val="60000"/>
                        <a:lumOff val="40000"/>
                      </a:schemeClr>
                    </a:solidFill>
                  </a:tcPr>
                </a:tc>
              </a:tr>
              <a:tr h="2453544">
                <a:tc>
                  <a:txBody>
                    <a:bodyPr/>
                    <a:lstStyle/>
                    <a:p>
                      <a:pPr lvl="0"/>
                      <a:r>
                        <a:rPr lang="en-US" sz="1000" b="0" i="0" kern="1200" dirty="0" smtClean="0">
                          <a:solidFill>
                            <a:schemeClr val="tx1"/>
                          </a:solidFill>
                          <a:effectLst/>
                          <a:latin typeface="+mn-lt"/>
                          <a:ea typeface="+mn-ea"/>
                          <a:cs typeface="+mn-cs"/>
                        </a:rPr>
                        <a:t>Increase awareness of Lep pest resistance issues and recommended resistance management practices globally</a:t>
                      </a:r>
                      <a:endParaRPr lang="en-GB" sz="1000" b="0" i="0" kern="1200" dirty="0" smtClean="0">
                        <a:solidFill>
                          <a:schemeClr val="tx1"/>
                        </a:solidFill>
                        <a:effectLst/>
                        <a:latin typeface="+mn-lt"/>
                        <a:ea typeface="+mn-ea"/>
                        <a:cs typeface="+mn-cs"/>
                      </a:endParaRPr>
                    </a:p>
                    <a:p>
                      <a:pPr>
                        <a:lnSpc>
                          <a:spcPct val="90000"/>
                        </a:lnSpc>
                        <a:spcAft>
                          <a:spcPts val="0"/>
                        </a:spcAft>
                      </a:pPr>
                      <a:r>
                        <a:rPr lang="en-US" sz="1000" dirty="0">
                          <a:effectLst/>
                          <a:latin typeface="Calibri"/>
                          <a:ea typeface="Calibri"/>
                          <a:cs typeface="Cambria"/>
                        </a:rPr>
                        <a:t> </a:t>
                      </a:r>
                      <a:endParaRPr lang="en-GB" sz="1000" dirty="0">
                        <a:effectLst/>
                        <a:latin typeface="Times New Roman"/>
                        <a:ea typeface="Times New Roman"/>
                      </a:endParaRPr>
                    </a:p>
                  </a:txBody>
                  <a:tcPr marL="68580" marR="68580" marT="0" marB="0"/>
                </a:tc>
                <a:tc>
                  <a:txBody>
                    <a:bodyPr/>
                    <a:lstStyle/>
                    <a:p>
                      <a:pPr marL="171450" lvl="0" indent="-171450" algn="l">
                        <a:buFont typeface="Arial"/>
                        <a:buChar char="•"/>
                      </a:pPr>
                      <a:r>
                        <a:rPr lang="en-US" sz="1000" b="1" kern="1200" dirty="0" smtClean="0">
                          <a:solidFill>
                            <a:schemeClr val="tx1"/>
                          </a:solidFill>
                          <a:effectLst/>
                          <a:latin typeface="+mn-lt"/>
                          <a:ea typeface="+mn-ea"/>
                          <a:cs typeface="+mn-cs"/>
                        </a:rPr>
                        <a:t>Expand web-based information on Lep pest resistance issues and resistance management</a:t>
                      </a:r>
                      <a:endParaRPr lang="en-GB" sz="1000" b="1" kern="1200" dirty="0" smtClean="0">
                        <a:solidFill>
                          <a:schemeClr val="tx1"/>
                        </a:solidFill>
                        <a:effectLst/>
                        <a:latin typeface="+mn-lt"/>
                        <a:ea typeface="+mn-ea"/>
                        <a:cs typeface="+mn-cs"/>
                      </a:endParaRPr>
                    </a:p>
                    <a:p>
                      <a:pPr marL="342000" lvl="1" indent="-171450" algn="l">
                        <a:buFont typeface="Courier New"/>
                        <a:buChar char="o"/>
                      </a:pPr>
                      <a:r>
                        <a:rPr lang="en-US" sz="1000" b="0" kern="1200" dirty="0" smtClean="0">
                          <a:solidFill>
                            <a:schemeClr val="tx1"/>
                          </a:solidFill>
                          <a:effectLst/>
                          <a:latin typeface="+mn-lt"/>
                          <a:ea typeface="+mn-ea"/>
                          <a:cs typeface="+mn-cs"/>
                        </a:rPr>
                        <a:t>Identify Lep pest species with the most significant IRM needs globally (Led by JD)</a:t>
                      </a:r>
                      <a:endParaRPr lang="en-GB" sz="1000" b="0" kern="1200" dirty="0" smtClean="0">
                        <a:solidFill>
                          <a:schemeClr val="tx1"/>
                        </a:solidFill>
                        <a:effectLst/>
                        <a:latin typeface="+mn-lt"/>
                        <a:ea typeface="+mn-ea"/>
                        <a:cs typeface="+mn-cs"/>
                      </a:endParaRPr>
                    </a:p>
                    <a:p>
                      <a:pPr marL="342000" lvl="1" indent="-171450" algn="l">
                        <a:buFont typeface="Courier New"/>
                        <a:buChar char="o"/>
                      </a:pPr>
                      <a:r>
                        <a:rPr lang="en-US" sz="1000" b="0" kern="1200" dirty="0" smtClean="0">
                          <a:solidFill>
                            <a:schemeClr val="tx1"/>
                          </a:solidFill>
                          <a:effectLst/>
                          <a:latin typeface="+mn-lt"/>
                          <a:ea typeface="+mn-ea"/>
                          <a:cs typeface="+mn-cs"/>
                        </a:rPr>
                        <a:t>Ensure that each of these species has a ‘Pest Page’ on the IRAC website with key IRM tactics listed</a:t>
                      </a:r>
                      <a:endParaRPr lang="en-GB" sz="1000" b="0" kern="1200" dirty="0" smtClean="0">
                        <a:solidFill>
                          <a:schemeClr val="tx1"/>
                        </a:solidFill>
                        <a:effectLst/>
                        <a:latin typeface="+mn-lt"/>
                        <a:ea typeface="+mn-ea"/>
                        <a:cs typeface="+mn-cs"/>
                      </a:endParaRPr>
                    </a:p>
                    <a:p>
                      <a:pPr marL="511200" lvl="2" indent="-171450" algn="l">
                        <a:buFont typeface="Wingdings" charset="2"/>
                        <a:buChar char="§"/>
                      </a:pPr>
                      <a:r>
                        <a:rPr lang="en-US" sz="1000" b="0" kern="1200" dirty="0" smtClean="0">
                          <a:solidFill>
                            <a:schemeClr val="tx1"/>
                          </a:solidFill>
                          <a:effectLst/>
                          <a:latin typeface="+mn-lt"/>
                          <a:ea typeface="+mn-ea"/>
                          <a:cs typeface="+mn-cs"/>
                        </a:rPr>
                        <a:t>Review existing pages and add IRM tactics if needed</a:t>
                      </a:r>
                      <a:endParaRPr lang="en-GB" sz="1000" b="0" kern="1200" dirty="0" smtClean="0">
                        <a:solidFill>
                          <a:schemeClr val="tx1"/>
                        </a:solidFill>
                        <a:effectLst/>
                        <a:latin typeface="+mn-lt"/>
                        <a:ea typeface="+mn-ea"/>
                        <a:cs typeface="+mn-cs"/>
                      </a:endParaRPr>
                    </a:p>
                    <a:p>
                      <a:pPr marL="511200" lvl="2" indent="-171450" algn="l">
                        <a:buFont typeface="Wingdings" charset="2"/>
                        <a:buChar char="§"/>
                      </a:pPr>
                      <a:r>
                        <a:rPr lang="en-US" sz="1000" b="0" kern="1200" dirty="0" smtClean="0">
                          <a:solidFill>
                            <a:schemeClr val="tx1"/>
                          </a:solidFill>
                          <a:effectLst/>
                          <a:latin typeface="+mn-lt"/>
                          <a:ea typeface="+mn-ea"/>
                          <a:cs typeface="+mn-cs"/>
                        </a:rPr>
                        <a:t>Create new pages as needed and include key IRM tactics (led by DR)</a:t>
                      </a:r>
                    </a:p>
                    <a:p>
                      <a:pPr marL="339750" lvl="2" indent="0" algn="l">
                        <a:buFont typeface="Wingdings" charset="2"/>
                        <a:buNone/>
                      </a:pPr>
                      <a:endParaRPr lang="en-GB" sz="1000" b="0" kern="1200" dirty="0" smtClean="0">
                        <a:solidFill>
                          <a:schemeClr val="tx1"/>
                        </a:solidFill>
                        <a:effectLst/>
                        <a:latin typeface="+mn-lt"/>
                        <a:ea typeface="+mn-ea"/>
                        <a:cs typeface="+mn-cs"/>
                      </a:endParaRPr>
                    </a:p>
                    <a:p>
                      <a:pPr marL="171450" marR="0" lvl="0" indent="-171450" algn="l" defTabSz="457200" rtl="0" eaLnBrk="1" fontAlgn="auto" latinLnBrk="0" hangingPunct="1">
                        <a:lnSpc>
                          <a:spcPct val="90000"/>
                        </a:lnSpc>
                        <a:spcBef>
                          <a:spcPts val="0"/>
                        </a:spcBef>
                        <a:spcAft>
                          <a:spcPts val="0"/>
                        </a:spcAft>
                        <a:buClrTx/>
                        <a:buSzTx/>
                        <a:buFont typeface="Arial"/>
                        <a:buChar char="•"/>
                        <a:tabLst/>
                        <a:defRPr/>
                      </a:pPr>
                      <a:r>
                        <a:rPr lang="en-GB" sz="1000" dirty="0">
                          <a:effectLst/>
                          <a:latin typeface="Calibri"/>
                          <a:ea typeface="Calibri"/>
                          <a:cs typeface="Cambria"/>
                        </a:rPr>
                        <a:t> </a:t>
                      </a:r>
                      <a:r>
                        <a:rPr lang="en-US" sz="1000" b="1" kern="1200" dirty="0" smtClean="0">
                          <a:solidFill>
                            <a:schemeClr val="tx1"/>
                          </a:solidFill>
                          <a:effectLst/>
                          <a:latin typeface="+mn-lt"/>
                          <a:ea typeface="+mn-ea"/>
                          <a:cs typeface="+mn-cs"/>
                        </a:rPr>
                        <a:t>Increase educational materials for Lep pest IRM</a:t>
                      </a:r>
                    </a:p>
                    <a:p>
                      <a:pPr marL="342000" lvl="1" indent="-171450">
                        <a:buFont typeface="Courier New"/>
                        <a:buChar char="o"/>
                      </a:pPr>
                      <a:r>
                        <a:rPr lang="en-US" sz="1000" kern="1200" dirty="0" smtClean="0">
                          <a:solidFill>
                            <a:schemeClr val="tx1"/>
                          </a:solidFill>
                          <a:effectLst/>
                          <a:latin typeface="+mn-lt"/>
                          <a:ea typeface="+mn-ea"/>
                          <a:cs typeface="+mn-cs"/>
                        </a:rPr>
                        <a:t>Create posters for high priority Lep pests, update existing posters as needed.</a:t>
                      </a:r>
                      <a:endParaRPr lang="en-GB"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Update MoA table, final approval and posting of </a:t>
                      </a:r>
                      <a:r>
                        <a:rPr lang="en-US" sz="1000" i="1" kern="1200" dirty="0" smtClean="0">
                          <a:solidFill>
                            <a:schemeClr val="tx1"/>
                          </a:solidFill>
                          <a:effectLst/>
                          <a:latin typeface="+mn-lt"/>
                          <a:ea typeface="+mn-ea"/>
                          <a:cs typeface="+mn-cs"/>
                        </a:rPr>
                        <a:t>Cydia pomonella</a:t>
                      </a:r>
                      <a:r>
                        <a:rPr lang="en-US" sz="1000" kern="1200" dirty="0" smtClean="0">
                          <a:solidFill>
                            <a:schemeClr val="tx1"/>
                          </a:solidFill>
                          <a:effectLst/>
                          <a:latin typeface="+mn-lt"/>
                          <a:ea typeface="+mn-ea"/>
                          <a:cs typeface="+mn-cs"/>
                        </a:rPr>
                        <a:t> poster, (Led</a:t>
                      </a:r>
                      <a:r>
                        <a:rPr lang="en-US" sz="1000" kern="1200" baseline="0" dirty="0" smtClean="0">
                          <a:solidFill>
                            <a:schemeClr val="tx1"/>
                          </a:solidFill>
                          <a:effectLst/>
                          <a:latin typeface="+mn-lt"/>
                          <a:ea typeface="+mn-ea"/>
                          <a:cs typeface="+mn-cs"/>
                        </a:rPr>
                        <a:t> by </a:t>
                      </a:r>
                      <a:r>
                        <a:rPr lang="en-US" sz="1000" kern="1200" dirty="0" smtClean="0">
                          <a:solidFill>
                            <a:schemeClr val="tx1"/>
                          </a:solidFill>
                          <a:effectLst/>
                          <a:latin typeface="+mn-lt"/>
                          <a:ea typeface="+mn-ea"/>
                          <a:cs typeface="+mn-cs"/>
                        </a:rPr>
                        <a:t>JD)</a:t>
                      </a:r>
                      <a:endParaRPr lang="en-GB"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Final approval and posting of </a:t>
                      </a:r>
                      <a:r>
                        <a:rPr lang="en-US" sz="1000" i="1" kern="1200" dirty="0" smtClean="0">
                          <a:solidFill>
                            <a:schemeClr val="tx1"/>
                          </a:solidFill>
                          <a:effectLst/>
                          <a:latin typeface="+mn-lt"/>
                          <a:ea typeface="+mn-ea"/>
                          <a:cs typeface="+mn-cs"/>
                        </a:rPr>
                        <a:t>Lobesia botrana</a:t>
                      </a:r>
                      <a:r>
                        <a:rPr lang="en-US" sz="1000" kern="1200" dirty="0" smtClean="0">
                          <a:solidFill>
                            <a:schemeClr val="tx1"/>
                          </a:solidFill>
                          <a:effectLst/>
                          <a:latin typeface="+mn-lt"/>
                          <a:ea typeface="+mn-ea"/>
                          <a:cs typeface="+mn-cs"/>
                        </a:rPr>
                        <a:t> poster, (Led</a:t>
                      </a:r>
                      <a:r>
                        <a:rPr lang="en-US" sz="1000" kern="1200" baseline="0" dirty="0" smtClean="0">
                          <a:solidFill>
                            <a:schemeClr val="tx1"/>
                          </a:solidFill>
                          <a:effectLst/>
                          <a:latin typeface="+mn-lt"/>
                          <a:ea typeface="+mn-ea"/>
                          <a:cs typeface="+mn-cs"/>
                        </a:rPr>
                        <a:t> by </a:t>
                      </a:r>
                      <a:r>
                        <a:rPr lang="en-US" sz="1000" kern="1200" dirty="0" smtClean="0">
                          <a:solidFill>
                            <a:schemeClr val="tx1"/>
                          </a:solidFill>
                          <a:effectLst/>
                          <a:latin typeface="+mn-lt"/>
                          <a:ea typeface="+mn-ea"/>
                          <a:cs typeface="+mn-cs"/>
                        </a:rPr>
                        <a:t>JD)</a:t>
                      </a:r>
                      <a:endParaRPr lang="en-GB"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Finish </a:t>
                      </a:r>
                      <a:r>
                        <a:rPr lang="en-US" sz="1000" i="1" kern="1200" dirty="0" smtClean="0">
                          <a:solidFill>
                            <a:schemeClr val="tx1"/>
                          </a:solidFill>
                          <a:effectLst/>
                          <a:latin typeface="+mn-lt"/>
                          <a:ea typeface="+mn-ea"/>
                          <a:cs typeface="+mn-cs"/>
                        </a:rPr>
                        <a:t>Spodoptera frugiperda</a:t>
                      </a:r>
                      <a:r>
                        <a:rPr lang="en-US" sz="1000" kern="1200" dirty="0" smtClean="0">
                          <a:solidFill>
                            <a:schemeClr val="tx1"/>
                          </a:solidFill>
                          <a:effectLst/>
                          <a:latin typeface="+mn-lt"/>
                          <a:ea typeface="+mn-ea"/>
                          <a:cs typeface="+mn-cs"/>
                        </a:rPr>
                        <a:t> poster, (Led</a:t>
                      </a:r>
                      <a:r>
                        <a:rPr lang="en-US" sz="1000" kern="1200" baseline="0" dirty="0" smtClean="0">
                          <a:solidFill>
                            <a:schemeClr val="tx1"/>
                          </a:solidFill>
                          <a:effectLst/>
                          <a:latin typeface="+mn-lt"/>
                          <a:ea typeface="+mn-ea"/>
                          <a:cs typeface="+mn-cs"/>
                        </a:rPr>
                        <a:t> by</a:t>
                      </a:r>
                      <a:r>
                        <a:rPr lang="en-US" sz="1000" kern="1200" dirty="0" smtClean="0">
                          <a:solidFill>
                            <a:schemeClr val="tx1"/>
                          </a:solidFill>
                          <a:effectLst/>
                          <a:latin typeface="+mn-lt"/>
                          <a:ea typeface="+mn-ea"/>
                          <a:cs typeface="+mn-cs"/>
                        </a:rPr>
                        <a:t> SL)</a:t>
                      </a:r>
                      <a:endParaRPr lang="en-GB"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Draft general</a:t>
                      </a:r>
                      <a:r>
                        <a:rPr lang="en-US" sz="1000" kern="1200" baseline="0" dirty="0" smtClean="0">
                          <a:solidFill>
                            <a:schemeClr val="tx1"/>
                          </a:solidFill>
                          <a:effectLst/>
                          <a:latin typeface="+mn-lt"/>
                          <a:ea typeface="+mn-ea"/>
                          <a:cs typeface="+mn-cs"/>
                        </a:rPr>
                        <a:t> Asian rice </a:t>
                      </a:r>
                      <a:r>
                        <a:rPr lang="en-US" sz="1000" kern="1200" dirty="0" smtClean="0">
                          <a:solidFill>
                            <a:schemeClr val="tx1"/>
                          </a:solidFill>
                          <a:effectLst/>
                          <a:latin typeface="+mn-lt"/>
                          <a:ea typeface="+mn-ea"/>
                          <a:cs typeface="+mn-cs"/>
                        </a:rPr>
                        <a:t>stemborer</a:t>
                      </a:r>
                      <a:r>
                        <a:rPr lang="en-US" sz="1000" kern="1200" baseline="0" dirty="0" smtClean="0">
                          <a:solidFill>
                            <a:schemeClr val="tx1"/>
                          </a:solidFill>
                          <a:effectLst/>
                          <a:latin typeface="+mn-lt"/>
                          <a:ea typeface="+mn-ea"/>
                          <a:cs typeface="+mn-cs"/>
                        </a:rPr>
                        <a:t> - </a:t>
                      </a:r>
                      <a:r>
                        <a:rPr lang="en-US" sz="1000" kern="1200" dirty="0" smtClean="0">
                          <a:solidFill>
                            <a:schemeClr val="tx1"/>
                          </a:solidFill>
                          <a:effectLst/>
                          <a:latin typeface="+mn-lt"/>
                          <a:ea typeface="+mn-ea"/>
                          <a:cs typeface="+mn-cs"/>
                        </a:rPr>
                        <a:t>(</a:t>
                      </a:r>
                      <a:r>
                        <a:rPr lang="en-US" sz="1000" i="1" kern="1200" dirty="0" smtClean="0">
                          <a:solidFill>
                            <a:schemeClr val="tx1"/>
                          </a:solidFill>
                          <a:effectLst/>
                          <a:latin typeface="+mn-lt"/>
                          <a:ea typeface="+mn-ea"/>
                          <a:cs typeface="+mn-cs"/>
                        </a:rPr>
                        <a:t>S. incertulas, C. suppressalis</a:t>
                      </a:r>
                      <a:r>
                        <a:rPr lang="en-US" sz="1000" kern="1200" dirty="0" smtClean="0">
                          <a:solidFill>
                            <a:schemeClr val="tx1"/>
                          </a:solidFill>
                          <a:effectLst/>
                          <a:latin typeface="+mn-lt"/>
                          <a:ea typeface="+mn-ea"/>
                          <a:cs typeface="+mn-cs"/>
                        </a:rPr>
                        <a:t>) IRM poster</a:t>
                      </a:r>
                      <a:r>
                        <a:rPr lang="en-GB" sz="1000" dirty="0" smtClean="0">
                          <a:effectLst/>
                        </a:rPr>
                        <a:t>  (LT)</a:t>
                      </a:r>
                      <a:endParaRPr lang="en-US"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Draft general Lep IRM/windows poste</a:t>
                      </a:r>
                      <a:endParaRPr lang="en-GB" sz="1000" kern="1200" dirty="0" smtClean="0">
                        <a:solidFill>
                          <a:schemeClr val="tx1"/>
                        </a:solidFill>
                        <a:effectLst/>
                        <a:latin typeface="+mn-lt"/>
                        <a:ea typeface="+mn-ea"/>
                        <a:cs typeface="+mn-cs"/>
                      </a:endParaRPr>
                    </a:p>
                    <a:p>
                      <a:pPr marL="511200" lvl="2" indent="-171450">
                        <a:buFont typeface="Wingdings" charset="2"/>
                        <a:buChar char="§"/>
                      </a:pPr>
                      <a:r>
                        <a:rPr lang="en-US" sz="1000" kern="1200" dirty="0" smtClean="0">
                          <a:solidFill>
                            <a:schemeClr val="tx1"/>
                          </a:solidFill>
                          <a:effectLst/>
                          <a:latin typeface="+mn-lt"/>
                          <a:ea typeface="+mn-ea"/>
                          <a:cs typeface="+mn-cs"/>
                        </a:rPr>
                        <a:t>Update </a:t>
                      </a:r>
                      <a:r>
                        <a:rPr lang="en-US" sz="1000" i="1" kern="1200" dirty="0" smtClean="0">
                          <a:solidFill>
                            <a:schemeClr val="tx1"/>
                          </a:solidFill>
                          <a:effectLst/>
                          <a:latin typeface="+mn-lt"/>
                          <a:ea typeface="+mn-ea"/>
                          <a:cs typeface="+mn-cs"/>
                        </a:rPr>
                        <a:t>Cydia pomonella</a:t>
                      </a:r>
                      <a:r>
                        <a:rPr lang="en-US" sz="1000" kern="1200" dirty="0" smtClean="0">
                          <a:solidFill>
                            <a:schemeClr val="tx1"/>
                          </a:solidFill>
                          <a:effectLst/>
                          <a:latin typeface="+mn-lt"/>
                          <a:ea typeface="+mn-ea"/>
                          <a:cs typeface="+mn-cs"/>
                        </a:rPr>
                        <a:t> poster</a:t>
                      </a:r>
                      <a:endParaRPr lang="en-GB" sz="1000" kern="1200" dirty="0" smtClean="0">
                        <a:solidFill>
                          <a:schemeClr val="tx1"/>
                        </a:solidFill>
                        <a:effectLst/>
                        <a:latin typeface="+mn-lt"/>
                        <a:ea typeface="+mn-ea"/>
                        <a:cs typeface="+mn-cs"/>
                      </a:endParaRPr>
                    </a:p>
                    <a:p>
                      <a:pPr marL="171450" lvl="0" indent="-171450">
                        <a:buFont typeface="Arial"/>
                        <a:buChar char="•"/>
                      </a:pPr>
                      <a:r>
                        <a:rPr lang="en-US" sz="1000" b="1" kern="1200" dirty="0" smtClean="0">
                          <a:solidFill>
                            <a:schemeClr val="tx1"/>
                          </a:solidFill>
                          <a:effectLst/>
                          <a:latin typeface="+mn-lt"/>
                          <a:ea typeface="+mn-ea"/>
                          <a:cs typeface="+mn-cs"/>
                        </a:rPr>
                        <a:t>Review all posters to ensure consistent IRM message</a:t>
                      </a:r>
                      <a:endParaRPr lang="en-GB" sz="1000" b="1" kern="1200" dirty="0" smtClean="0">
                        <a:solidFill>
                          <a:schemeClr val="tx1"/>
                        </a:solidFill>
                        <a:effectLst/>
                        <a:latin typeface="+mn-lt"/>
                        <a:ea typeface="+mn-ea"/>
                        <a:cs typeface="+mn-cs"/>
                      </a:endParaRPr>
                    </a:p>
                    <a:p>
                      <a:pPr marL="100800" indent="-100800">
                        <a:lnSpc>
                          <a:spcPct val="90000"/>
                        </a:lnSpc>
                        <a:spcAft>
                          <a:spcPts val="0"/>
                        </a:spcAft>
                      </a:pPr>
                      <a:endParaRPr lang="en-GB" sz="1000" dirty="0">
                        <a:effectLst/>
                        <a:latin typeface="Calibri"/>
                        <a:ea typeface="Calibri"/>
                        <a:cs typeface="Times New Roman"/>
                      </a:endParaRPr>
                    </a:p>
                  </a:txBody>
                  <a:tcPr marL="68580" marR="68580" marT="0" marB="0"/>
                </a:tc>
                <a:tc>
                  <a:txBody>
                    <a:bodyPr/>
                    <a:lstStyle/>
                    <a:p>
                      <a:pPr>
                        <a:lnSpc>
                          <a:spcPct val="90000"/>
                        </a:lnSpc>
                      </a:pPr>
                      <a:endParaRPr lang="en-GB" sz="1200" dirty="0" smtClean="0"/>
                    </a:p>
                    <a:p>
                      <a:pPr>
                        <a:lnSpc>
                          <a:spcPct val="90000"/>
                        </a:lnSpc>
                      </a:pPr>
                      <a:r>
                        <a:rPr lang="en-GB" sz="1000" dirty="0" smtClean="0"/>
                        <a:t>Q2 2013</a:t>
                      </a:r>
                    </a:p>
                    <a:p>
                      <a:pPr>
                        <a:lnSpc>
                          <a:spcPct val="90000"/>
                        </a:lnSpc>
                      </a:pPr>
                      <a:endParaRPr lang="en-GB" sz="1200" dirty="0" smtClean="0"/>
                    </a:p>
                    <a:p>
                      <a:pPr>
                        <a:lnSpc>
                          <a:spcPct val="90000"/>
                        </a:lnSpc>
                      </a:pPr>
                      <a:r>
                        <a:rPr lang="en-GB" sz="1000" dirty="0" smtClean="0"/>
                        <a:t>Q2 2013</a:t>
                      </a:r>
                    </a:p>
                    <a:p>
                      <a:pPr>
                        <a:lnSpc>
                          <a:spcPct val="90000"/>
                        </a:lnSpc>
                      </a:pPr>
                      <a:r>
                        <a:rPr lang="en-GB" sz="1000" dirty="0" smtClean="0"/>
                        <a:t>Q4 2013</a:t>
                      </a:r>
                    </a:p>
                    <a:p>
                      <a:pPr>
                        <a:lnSpc>
                          <a:spcPct val="90000"/>
                        </a:lnSpc>
                      </a:pPr>
                      <a:endParaRPr lang="en-GB" sz="1200" dirty="0" smtClean="0"/>
                    </a:p>
                    <a:p>
                      <a:pPr marL="0" marR="0" indent="0" algn="l" defTabSz="457200" rtl="0" eaLnBrk="1" fontAlgn="auto" latinLnBrk="0" hangingPunct="1">
                        <a:lnSpc>
                          <a:spcPct val="90000"/>
                        </a:lnSpc>
                        <a:spcBef>
                          <a:spcPts val="0"/>
                        </a:spcBef>
                        <a:spcAft>
                          <a:spcPts val="0"/>
                        </a:spcAft>
                        <a:buClrTx/>
                        <a:buSzTx/>
                        <a:buFontTx/>
                        <a:buNone/>
                        <a:tabLst/>
                        <a:defRPr/>
                      </a:pPr>
                      <a:endParaRPr lang="en-GB" sz="1400" dirty="0" smtClean="0"/>
                    </a:p>
                    <a:p>
                      <a:pPr marL="0" marR="0" indent="0" algn="l" defTabSz="457200" rtl="0" eaLnBrk="1" fontAlgn="auto" latinLnBrk="0" hangingPunct="1">
                        <a:lnSpc>
                          <a:spcPct val="90000"/>
                        </a:lnSpc>
                        <a:spcBef>
                          <a:spcPts val="0"/>
                        </a:spcBef>
                        <a:spcAft>
                          <a:spcPts val="0"/>
                        </a:spcAft>
                        <a:buClrTx/>
                        <a:buSzTx/>
                        <a:buFontTx/>
                        <a:buNone/>
                        <a:tabLst/>
                        <a:defRPr/>
                      </a:pPr>
                      <a:endParaRPr lang="en-GB" sz="1000" dirty="0" smtClean="0"/>
                    </a:p>
                    <a:p>
                      <a:pPr marL="0" marR="0" indent="0" algn="l" defTabSz="457200" rtl="0" eaLnBrk="1" fontAlgn="auto" latinLnBrk="0" hangingPunct="1">
                        <a:lnSpc>
                          <a:spcPct val="90000"/>
                        </a:lnSpc>
                        <a:spcBef>
                          <a:spcPts val="0"/>
                        </a:spcBef>
                        <a:spcAft>
                          <a:spcPts val="0"/>
                        </a:spcAft>
                        <a:buClrTx/>
                        <a:buSzTx/>
                        <a:buFontTx/>
                        <a:buNone/>
                        <a:tabLst/>
                        <a:defRPr/>
                      </a:pPr>
                      <a:r>
                        <a:rPr lang="en-GB" sz="1050" dirty="0" smtClean="0"/>
                        <a:t>Q2 2013</a:t>
                      </a:r>
                    </a:p>
                    <a:p>
                      <a:pPr marL="0" marR="0" indent="0" algn="l" defTabSz="457200" rtl="0" eaLnBrk="1" fontAlgn="auto" latinLnBrk="0" hangingPunct="1">
                        <a:lnSpc>
                          <a:spcPct val="90000"/>
                        </a:lnSpc>
                        <a:spcBef>
                          <a:spcPts val="0"/>
                        </a:spcBef>
                        <a:spcAft>
                          <a:spcPts val="0"/>
                        </a:spcAft>
                        <a:buClrTx/>
                        <a:buSzTx/>
                        <a:buFontTx/>
                        <a:buNone/>
                        <a:tabLst/>
                        <a:defRPr/>
                      </a:pPr>
                      <a:r>
                        <a:rPr lang="en-GB" sz="1050" dirty="0" smtClean="0"/>
                        <a:t>Q2 2013</a:t>
                      </a:r>
                    </a:p>
                    <a:p>
                      <a:pPr marL="0" marR="0" indent="0" algn="l" defTabSz="457200" rtl="0" eaLnBrk="1" fontAlgn="auto" latinLnBrk="0" hangingPunct="1">
                        <a:lnSpc>
                          <a:spcPct val="90000"/>
                        </a:lnSpc>
                        <a:spcBef>
                          <a:spcPts val="0"/>
                        </a:spcBef>
                        <a:spcAft>
                          <a:spcPts val="0"/>
                        </a:spcAft>
                        <a:buClrTx/>
                        <a:buSzTx/>
                        <a:buFontTx/>
                        <a:buNone/>
                        <a:tabLst/>
                        <a:defRPr/>
                      </a:pPr>
                      <a:r>
                        <a:rPr lang="en-GB" sz="1050" dirty="0" smtClean="0"/>
                        <a:t>Q3 2013</a:t>
                      </a:r>
                    </a:p>
                    <a:p>
                      <a:pPr>
                        <a:lnSpc>
                          <a:spcPct val="90000"/>
                        </a:lnSpc>
                      </a:pPr>
                      <a:r>
                        <a:rPr lang="en-GB" sz="1050" dirty="0" smtClean="0"/>
                        <a:t>Q3 2013</a:t>
                      </a:r>
                    </a:p>
                    <a:p>
                      <a:pPr>
                        <a:lnSpc>
                          <a:spcPct val="90000"/>
                        </a:lnSpc>
                      </a:pPr>
                      <a:r>
                        <a:rPr lang="en-GB" sz="1050" dirty="0" smtClean="0"/>
                        <a:t>Q3 2013</a:t>
                      </a:r>
                    </a:p>
                    <a:p>
                      <a:pPr marL="0" marR="0" indent="0" algn="l" defTabSz="457200" rtl="0" eaLnBrk="1" fontAlgn="auto" latinLnBrk="0" hangingPunct="1">
                        <a:lnSpc>
                          <a:spcPct val="90000"/>
                        </a:lnSpc>
                        <a:spcBef>
                          <a:spcPts val="0"/>
                        </a:spcBef>
                        <a:spcAft>
                          <a:spcPts val="0"/>
                        </a:spcAft>
                        <a:buClrTx/>
                        <a:buSzTx/>
                        <a:buFontTx/>
                        <a:buNone/>
                        <a:tabLst/>
                        <a:defRPr/>
                      </a:pPr>
                      <a:r>
                        <a:rPr lang="en-GB" sz="1050" dirty="0" smtClean="0"/>
                        <a:t>Q3 2013</a:t>
                      </a:r>
                    </a:p>
                    <a:p>
                      <a:pPr marL="0" marR="0" indent="0" algn="l" defTabSz="457200" rtl="0" eaLnBrk="1" fontAlgn="auto" latinLnBrk="0" hangingPunct="1">
                        <a:lnSpc>
                          <a:spcPct val="90000"/>
                        </a:lnSpc>
                        <a:spcBef>
                          <a:spcPts val="0"/>
                        </a:spcBef>
                        <a:spcAft>
                          <a:spcPts val="0"/>
                        </a:spcAft>
                        <a:buClrTx/>
                        <a:buSzTx/>
                        <a:buFontTx/>
                        <a:buNone/>
                        <a:tabLst/>
                        <a:defRPr/>
                      </a:pPr>
                      <a:endParaRPr lang="en-GB" sz="300" dirty="0" smtClean="0"/>
                    </a:p>
                    <a:p>
                      <a:pPr marL="0" marR="0" indent="0" algn="l" defTabSz="457200" rtl="0" eaLnBrk="1" fontAlgn="auto" latinLnBrk="0" hangingPunct="1">
                        <a:lnSpc>
                          <a:spcPct val="90000"/>
                        </a:lnSpc>
                        <a:spcBef>
                          <a:spcPts val="0"/>
                        </a:spcBef>
                        <a:spcAft>
                          <a:spcPts val="0"/>
                        </a:spcAft>
                        <a:buClrTx/>
                        <a:buSzTx/>
                        <a:buFontTx/>
                        <a:buNone/>
                        <a:tabLst/>
                        <a:defRPr/>
                      </a:pPr>
                      <a:r>
                        <a:rPr lang="en-GB" sz="1050" dirty="0" smtClean="0"/>
                        <a:t>Q4 2013</a:t>
                      </a:r>
                    </a:p>
                    <a:p>
                      <a:pPr>
                        <a:lnSpc>
                          <a:spcPct val="90000"/>
                        </a:lnSpc>
                      </a:pPr>
                      <a:endParaRPr lang="en-GB" sz="1000" dirty="0"/>
                    </a:p>
                  </a:txBody>
                  <a:tcPr marL="68580" marR="68580" marT="0" marB="0"/>
                </a:tc>
              </a:tr>
              <a:tr h="677333">
                <a:tc>
                  <a:txBody>
                    <a:bodyPr/>
                    <a:lstStyle/>
                    <a:p>
                      <a:pPr marL="0" marR="0" lvl="0" indent="0" algn="l" defTabSz="457200" rtl="0" eaLnBrk="1" fontAlgn="auto" latinLnBrk="0" hangingPunct="1">
                        <a:lnSpc>
                          <a:spcPct val="90000"/>
                        </a:lnSpc>
                        <a:spcBef>
                          <a:spcPts val="0"/>
                        </a:spcBef>
                        <a:spcAft>
                          <a:spcPts val="0"/>
                        </a:spcAft>
                        <a:buClrTx/>
                        <a:buSzTx/>
                        <a:buFontTx/>
                        <a:buNone/>
                        <a:tabLst/>
                        <a:defRPr/>
                      </a:pPr>
                      <a:r>
                        <a:rPr lang="en-US" sz="1000" b="0" i="0" kern="1200" dirty="0" smtClean="0">
                          <a:solidFill>
                            <a:schemeClr val="tx1"/>
                          </a:solidFill>
                          <a:effectLst/>
                          <a:latin typeface="+mn-lt"/>
                          <a:ea typeface="+mn-ea"/>
                          <a:cs typeface="+mn-cs"/>
                        </a:rPr>
                        <a:t>Increase influence of Lep WG on other IRAC WGs and CGs and on IRM efforts of member companies</a:t>
                      </a:r>
                      <a:endParaRPr lang="en-GB" sz="1000" b="0" i="0" kern="1200" dirty="0" smtClean="0">
                        <a:solidFill>
                          <a:schemeClr val="tx1"/>
                        </a:solidFill>
                        <a:effectLst/>
                        <a:latin typeface="+mn-lt"/>
                        <a:ea typeface="+mn-ea"/>
                        <a:cs typeface="+mn-cs"/>
                      </a:endParaRPr>
                    </a:p>
                    <a:p>
                      <a:pPr algn="l">
                        <a:lnSpc>
                          <a:spcPct val="90000"/>
                        </a:lnSpc>
                        <a:spcAft>
                          <a:spcPts val="0"/>
                        </a:spcAft>
                      </a:pPr>
                      <a:endParaRPr lang="en-GB" sz="1000" dirty="0">
                        <a:effectLst/>
                        <a:latin typeface="Times New Roman"/>
                        <a:ea typeface="Times New Roman"/>
                      </a:endParaRPr>
                    </a:p>
                  </a:txBody>
                  <a:tcPr marL="68580" marR="68580" marT="0" marB="0"/>
                </a:tc>
                <a:tc>
                  <a:txBody>
                    <a:bodyPr/>
                    <a:lstStyle/>
                    <a:p>
                      <a:pPr marL="171450" lvl="0" indent="-171450">
                        <a:buFont typeface="Arial"/>
                        <a:buChar char="•"/>
                      </a:pPr>
                      <a:r>
                        <a:rPr lang="en-US" sz="1000" b="1" kern="1200" dirty="0" smtClean="0">
                          <a:solidFill>
                            <a:schemeClr val="tx1"/>
                          </a:solidFill>
                          <a:effectLst/>
                          <a:latin typeface="+mn-lt"/>
                          <a:ea typeface="+mn-ea"/>
                          <a:cs typeface="+mn-cs"/>
                        </a:rPr>
                        <a:t>Increase impact of Lep WG through outreach activities</a:t>
                      </a:r>
                      <a:endParaRPr lang="en-GB" sz="1000" kern="1200" dirty="0" smtClean="0">
                        <a:solidFill>
                          <a:schemeClr val="tx1"/>
                        </a:solidFill>
                        <a:effectLst/>
                        <a:latin typeface="+mn-lt"/>
                        <a:ea typeface="+mn-ea"/>
                        <a:cs typeface="+mn-cs"/>
                      </a:endParaRPr>
                    </a:p>
                    <a:p>
                      <a:pPr marL="342000" lvl="1" indent="-171450">
                        <a:buFont typeface="Courier New"/>
                        <a:buChar char="o"/>
                      </a:pPr>
                      <a:r>
                        <a:rPr lang="en-US" sz="1000" kern="1200" dirty="0" smtClean="0">
                          <a:solidFill>
                            <a:schemeClr val="tx1"/>
                          </a:solidFill>
                          <a:effectLst/>
                          <a:latin typeface="+mn-lt"/>
                          <a:ea typeface="+mn-ea"/>
                          <a:cs typeface="+mn-cs"/>
                        </a:rPr>
                        <a:t>Work with CGs to determine which Lep WG materials should be translated into local languages, (Led by JD)</a:t>
                      </a:r>
                    </a:p>
                    <a:p>
                      <a:pPr marL="799200" marR="0" lvl="2" indent="-171450" algn="l" defTabSz="457200" rtl="0" eaLnBrk="1" fontAlgn="auto" latinLnBrk="0" hangingPunct="1">
                        <a:lnSpc>
                          <a:spcPct val="100000"/>
                        </a:lnSpc>
                        <a:spcBef>
                          <a:spcPts val="0"/>
                        </a:spcBef>
                        <a:spcAft>
                          <a:spcPts val="0"/>
                        </a:spcAft>
                        <a:buClrTx/>
                        <a:buSzTx/>
                        <a:buFont typeface="Courier New"/>
                        <a:buChar char="o"/>
                        <a:tabLst/>
                        <a:defRPr/>
                      </a:pPr>
                      <a:r>
                        <a:rPr lang="en-US" sz="1000" kern="1200" dirty="0" smtClean="0">
                          <a:solidFill>
                            <a:schemeClr val="tx1"/>
                          </a:solidFill>
                          <a:effectLst/>
                          <a:latin typeface="+mn-lt"/>
                          <a:ea typeface="+mn-ea"/>
                          <a:cs typeface="+mn-cs"/>
                        </a:rPr>
                        <a:t>Work with IRAC Brazil CG to draft a soybean lep pest IRM poster, with focus on </a:t>
                      </a:r>
                      <a:r>
                        <a:rPr lang="en-US" sz="1000" i="1" kern="1200" dirty="0" smtClean="0">
                          <a:solidFill>
                            <a:schemeClr val="tx1"/>
                          </a:solidFill>
                          <a:effectLst/>
                          <a:latin typeface="+mn-lt"/>
                          <a:ea typeface="+mn-ea"/>
                          <a:cs typeface="+mn-cs"/>
                        </a:rPr>
                        <a:t>Helicoverpa zea</a:t>
                      </a:r>
                      <a:r>
                        <a:rPr lang="en-US" sz="1000" kern="1200" dirty="0" smtClean="0">
                          <a:solidFill>
                            <a:schemeClr val="tx1"/>
                          </a:solidFill>
                          <a:effectLst/>
                          <a:latin typeface="+mn-lt"/>
                          <a:ea typeface="+mn-ea"/>
                          <a:cs typeface="+mn-cs"/>
                        </a:rPr>
                        <a:t>, (JD/LT)</a:t>
                      </a:r>
                    </a:p>
                    <a:p>
                      <a:pPr marL="342000" lvl="1" indent="-171450">
                        <a:buFont typeface="Courier New"/>
                        <a:buChar char="o"/>
                      </a:pPr>
                      <a:r>
                        <a:rPr lang="en-US" sz="1000" kern="1200" dirty="0" smtClean="0">
                          <a:solidFill>
                            <a:schemeClr val="tx1"/>
                          </a:solidFill>
                          <a:effectLst/>
                          <a:latin typeface="+mn-lt"/>
                          <a:ea typeface="+mn-ea"/>
                          <a:cs typeface="+mn-cs"/>
                        </a:rPr>
                        <a:t>Seek opportunities to represent IRAC and the Lep WG at relevant international and national meetings related to Lep pest management.(All)</a:t>
                      </a:r>
                    </a:p>
                    <a:p>
                      <a:pPr marL="342000" lvl="1" indent="-171450">
                        <a:buFont typeface="Courier New"/>
                        <a:buChar char="o"/>
                      </a:pPr>
                      <a:r>
                        <a:rPr lang="en-US" sz="1000" kern="1200" dirty="0" smtClean="0">
                          <a:solidFill>
                            <a:schemeClr val="tx1"/>
                          </a:solidFill>
                          <a:effectLst/>
                          <a:latin typeface="+mn-lt"/>
                          <a:ea typeface="+mn-ea"/>
                          <a:cs typeface="+mn-cs"/>
                        </a:rPr>
                        <a:t> Develop plan to leverage Philippines ‘train-the-trainer’ materials and replicate training in other countries. (Led by JD)</a:t>
                      </a:r>
                      <a:endParaRPr lang="en-GB" sz="1000" kern="1200" dirty="0" smtClean="0">
                        <a:solidFill>
                          <a:schemeClr val="tx1"/>
                        </a:solidFill>
                        <a:effectLst/>
                        <a:latin typeface="+mn-lt"/>
                        <a:ea typeface="+mn-ea"/>
                        <a:cs typeface="+mn-cs"/>
                      </a:endParaRPr>
                    </a:p>
                    <a:p>
                      <a:pPr marL="171450" lvl="0" indent="-171450">
                        <a:buFont typeface="Arial"/>
                        <a:buChar char="•"/>
                      </a:pPr>
                      <a:r>
                        <a:rPr lang="en-US" sz="1000" b="1" kern="1200" dirty="0" smtClean="0">
                          <a:solidFill>
                            <a:schemeClr val="tx1"/>
                          </a:solidFill>
                          <a:effectLst/>
                          <a:latin typeface="+mn-lt"/>
                          <a:ea typeface="+mn-ea"/>
                          <a:cs typeface="+mn-cs"/>
                        </a:rPr>
                        <a:t>Achieve the planned merger of the Diamide WG and Lep WG in 2014</a:t>
                      </a:r>
                      <a:endParaRPr lang="en-GB" sz="1000" kern="1200" dirty="0" smtClean="0">
                        <a:solidFill>
                          <a:schemeClr val="tx1"/>
                        </a:solidFill>
                        <a:effectLst/>
                        <a:latin typeface="+mn-lt"/>
                        <a:ea typeface="+mn-ea"/>
                        <a:cs typeface="+mn-cs"/>
                      </a:endParaRPr>
                    </a:p>
                    <a:p>
                      <a:pPr marL="378000" lvl="1" indent="-171450">
                        <a:buFont typeface="Courier New"/>
                        <a:buChar char="o"/>
                      </a:pPr>
                      <a:r>
                        <a:rPr lang="en-US" sz="1000" kern="1200" dirty="0" smtClean="0">
                          <a:solidFill>
                            <a:schemeClr val="tx1"/>
                          </a:solidFill>
                          <a:effectLst/>
                          <a:latin typeface="+mn-lt"/>
                          <a:ea typeface="+mn-ea"/>
                          <a:cs typeface="+mn-cs"/>
                        </a:rPr>
                        <a:t>Support opening of Diamide CGs to other companies and support the transition of Diamide CGs to general IRM CGs (Led by RS &amp; JD)</a:t>
                      </a:r>
                      <a:endParaRPr lang="en-GB" sz="1000" kern="1200" dirty="0" smtClean="0">
                        <a:solidFill>
                          <a:schemeClr val="tx1"/>
                        </a:solidFill>
                        <a:effectLst/>
                        <a:latin typeface="+mn-lt"/>
                        <a:ea typeface="+mn-ea"/>
                        <a:cs typeface="+mn-cs"/>
                      </a:endParaRPr>
                    </a:p>
                    <a:p>
                      <a:pPr marL="378000" marR="0" lvl="1" indent="-171450" algn="l" defTabSz="457200" rtl="0" eaLnBrk="1" fontAlgn="auto" latinLnBrk="0" hangingPunct="1">
                        <a:lnSpc>
                          <a:spcPct val="100000"/>
                        </a:lnSpc>
                        <a:spcBef>
                          <a:spcPts val="0"/>
                        </a:spcBef>
                        <a:spcAft>
                          <a:spcPts val="0"/>
                        </a:spcAft>
                        <a:buClrTx/>
                        <a:buSzTx/>
                        <a:buFont typeface="Courier New"/>
                        <a:buChar char="o"/>
                        <a:tabLst/>
                        <a:defRPr/>
                      </a:pPr>
                      <a:r>
                        <a:rPr lang="en-US" sz="1000" kern="1200" dirty="0" smtClean="0">
                          <a:solidFill>
                            <a:schemeClr val="tx1"/>
                          </a:solidFill>
                          <a:effectLst/>
                          <a:latin typeface="+mn-lt"/>
                          <a:ea typeface="+mn-ea"/>
                          <a:cs typeface="+mn-cs"/>
                        </a:rPr>
                        <a:t>Increase exchange of information and joint review of materials with Diamide WG,</a:t>
                      </a:r>
                      <a:r>
                        <a:rPr lang="en-US" sz="1000" kern="1200" baseline="0" dirty="0" smtClean="0">
                          <a:solidFill>
                            <a:schemeClr val="tx1"/>
                          </a:solidFill>
                          <a:effectLst/>
                          <a:latin typeface="+mn-lt"/>
                          <a:ea typeface="+mn-ea"/>
                          <a:cs typeface="+mn-cs"/>
                        </a:rPr>
                        <a:t> </a:t>
                      </a:r>
                      <a:r>
                        <a:rPr lang="en-US" sz="1000" kern="1200" dirty="0" smtClean="0">
                          <a:solidFill>
                            <a:schemeClr val="tx1"/>
                          </a:solidFill>
                          <a:effectLst/>
                          <a:latin typeface="+mn-lt"/>
                          <a:ea typeface="+mn-ea"/>
                          <a:cs typeface="+mn-cs"/>
                        </a:rPr>
                        <a:t>other WGs and CGs, (Led by RS &amp; JD)</a:t>
                      </a:r>
                      <a:endParaRPr lang="en-GB" sz="1000" kern="1200" dirty="0" smtClean="0">
                        <a:solidFill>
                          <a:schemeClr val="tx1"/>
                        </a:solidFill>
                        <a:effectLst/>
                        <a:latin typeface="+mn-lt"/>
                        <a:ea typeface="+mn-ea"/>
                        <a:cs typeface="+mn-cs"/>
                      </a:endParaRPr>
                    </a:p>
                    <a:p>
                      <a:pPr marL="171450" lvl="0" indent="-171450">
                        <a:buFont typeface="Arial"/>
                        <a:buChar char="•"/>
                      </a:pPr>
                      <a:r>
                        <a:rPr lang="en-US" sz="1000" b="1" kern="1200" dirty="0" smtClean="0">
                          <a:solidFill>
                            <a:schemeClr val="tx1"/>
                          </a:solidFill>
                          <a:effectLst/>
                          <a:latin typeface="+mn-lt"/>
                          <a:ea typeface="+mn-ea"/>
                          <a:cs typeface="+mn-cs"/>
                        </a:rPr>
                        <a:t>Promote common IRM recommendations on Lep pest insecticide product labels and common bioassays for resistance monitoring</a:t>
                      </a:r>
                      <a:endParaRPr lang="en-GB" sz="1000" kern="1200" dirty="0" smtClean="0">
                        <a:solidFill>
                          <a:schemeClr val="tx1"/>
                        </a:solidFill>
                        <a:effectLst/>
                        <a:latin typeface="+mn-lt"/>
                        <a:ea typeface="+mn-ea"/>
                        <a:cs typeface="+mn-cs"/>
                      </a:endParaRPr>
                    </a:p>
                    <a:p>
                      <a:pPr marL="378000" lvl="1" indent="-171450">
                        <a:buFont typeface="Courier New"/>
                        <a:buChar char="o"/>
                      </a:pPr>
                      <a:r>
                        <a:rPr lang="en-US" sz="1000" kern="1200" dirty="0" smtClean="0">
                          <a:solidFill>
                            <a:schemeClr val="tx1"/>
                          </a:solidFill>
                          <a:effectLst/>
                          <a:latin typeface="+mn-lt"/>
                          <a:ea typeface="+mn-ea"/>
                          <a:cs typeface="+mn-cs"/>
                        </a:rPr>
                        <a:t>Share existing IRM label statements across member companies</a:t>
                      </a:r>
                      <a:endParaRPr lang="en-GB" sz="1000" kern="1200" dirty="0" smtClean="0">
                        <a:solidFill>
                          <a:schemeClr val="tx1"/>
                        </a:solidFill>
                        <a:effectLst/>
                        <a:latin typeface="+mn-lt"/>
                        <a:ea typeface="+mn-ea"/>
                        <a:cs typeface="+mn-cs"/>
                      </a:endParaRPr>
                    </a:p>
                    <a:p>
                      <a:pPr marL="378000" lvl="1" indent="-171450">
                        <a:buFont typeface="Courier New"/>
                        <a:buChar char="o"/>
                      </a:pPr>
                      <a:r>
                        <a:rPr lang="en-US" sz="1000" kern="1200" dirty="0" smtClean="0">
                          <a:solidFill>
                            <a:schemeClr val="tx1"/>
                          </a:solidFill>
                          <a:effectLst/>
                          <a:latin typeface="+mn-lt"/>
                          <a:ea typeface="+mn-ea"/>
                          <a:cs typeface="+mn-cs"/>
                        </a:rPr>
                        <a:t>Review diamide IRM label statements and identify elements that can be recommended across all new product labels, (Led by J. Dripps)</a:t>
                      </a:r>
                      <a:endParaRPr lang="en-GB" sz="1000" kern="1200" dirty="0" smtClean="0">
                        <a:solidFill>
                          <a:schemeClr val="tx1"/>
                        </a:solidFill>
                        <a:effectLst/>
                        <a:latin typeface="+mn-lt"/>
                        <a:ea typeface="+mn-ea"/>
                        <a:cs typeface="+mn-cs"/>
                      </a:endParaRPr>
                    </a:p>
                    <a:p>
                      <a:pPr marL="0" lvl="0" indent="0">
                        <a:buFont typeface="Arial"/>
                        <a:buNone/>
                      </a:pPr>
                      <a:endParaRPr lang="en-GB" sz="1000" kern="1200" dirty="0">
                        <a:solidFill>
                          <a:schemeClr val="tx1"/>
                        </a:solidFill>
                        <a:effectLst/>
                        <a:latin typeface="+mn-lt"/>
                        <a:ea typeface="+mn-ea"/>
                        <a:cs typeface="+mn-cs"/>
                      </a:endParaRPr>
                    </a:p>
                  </a:txBody>
                  <a:tcPr marL="68580" marR="68580" marT="0" marB="0"/>
                </a:tc>
                <a:tc>
                  <a:txBody>
                    <a:bodyPr/>
                    <a:lstStyle/>
                    <a:p>
                      <a:pPr>
                        <a:lnSpc>
                          <a:spcPct val="90000"/>
                        </a:lnSpc>
                      </a:pPr>
                      <a:endParaRPr lang="en-GB" sz="1000" dirty="0" smtClean="0"/>
                    </a:p>
                    <a:p>
                      <a:pPr>
                        <a:lnSpc>
                          <a:spcPct val="90000"/>
                        </a:lnSpc>
                      </a:pPr>
                      <a:r>
                        <a:rPr lang="en-GB" sz="1000" dirty="0" smtClean="0"/>
                        <a:t>Q2 2013</a:t>
                      </a:r>
                    </a:p>
                    <a:p>
                      <a:pPr>
                        <a:lnSpc>
                          <a:spcPct val="90000"/>
                        </a:lnSpc>
                      </a:pPr>
                      <a:endParaRPr lang="en-GB" sz="200" dirty="0" smtClean="0"/>
                    </a:p>
                    <a:p>
                      <a:pPr>
                        <a:lnSpc>
                          <a:spcPct val="90000"/>
                        </a:lnSpc>
                      </a:pPr>
                      <a:r>
                        <a:rPr lang="en-GB" sz="1000" dirty="0" smtClean="0"/>
                        <a:t>Q3,</a:t>
                      </a:r>
                      <a:r>
                        <a:rPr lang="en-GB" sz="1000" baseline="0" dirty="0" smtClean="0"/>
                        <a:t> 2013</a:t>
                      </a:r>
                      <a:endParaRPr lang="en-GB" sz="1000" dirty="0" smtClean="0"/>
                    </a:p>
                    <a:p>
                      <a:pPr>
                        <a:lnSpc>
                          <a:spcPct val="90000"/>
                        </a:lnSpc>
                      </a:pPr>
                      <a:endParaRPr lang="en-GB" sz="1000" dirty="0" smtClean="0"/>
                    </a:p>
                    <a:p>
                      <a:pPr>
                        <a:lnSpc>
                          <a:spcPct val="90000"/>
                        </a:lnSpc>
                      </a:pPr>
                      <a:r>
                        <a:rPr lang="en-GB" sz="1000" dirty="0" smtClean="0"/>
                        <a:t>On-going</a:t>
                      </a:r>
                    </a:p>
                    <a:p>
                      <a:pPr>
                        <a:lnSpc>
                          <a:spcPct val="90000"/>
                        </a:lnSpc>
                      </a:pPr>
                      <a:endParaRPr lang="en-GB" sz="500" dirty="0" smtClean="0"/>
                    </a:p>
                    <a:p>
                      <a:pPr>
                        <a:lnSpc>
                          <a:spcPct val="90000"/>
                        </a:lnSpc>
                      </a:pPr>
                      <a:r>
                        <a:rPr lang="en-GB" sz="1000" dirty="0" smtClean="0"/>
                        <a:t>Q3</a:t>
                      </a:r>
                      <a:r>
                        <a:rPr lang="en-GB" sz="1000" baseline="0" dirty="0" smtClean="0"/>
                        <a:t> 2013</a:t>
                      </a:r>
                    </a:p>
                    <a:p>
                      <a:pPr>
                        <a:lnSpc>
                          <a:spcPct val="90000"/>
                        </a:lnSpc>
                      </a:pPr>
                      <a:endParaRPr lang="en-GB" sz="1000" baseline="0" dirty="0" smtClean="0"/>
                    </a:p>
                    <a:p>
                      <a:pPr>
                        <a:lnSpc>
                          <a:spcPct val="90000"/>
                        </a:lnSpc>
                      </a:pPr>
                      <a:endParaRPr lang="en-GB" sz="1000" baseline="0" dirty="0" smtClean="0"/>
                    </a:p>
                    <a:p>
                      <a:pPr>
                        <a:lnSpc>
                          <a:spcPct val="90000"/>
                        </a:lnSpc>
                      </a:pPr>
                      <a:r>
                        <a:rPr lang="en-GB" sz="1000" baseline="0" dirty="0" smtClean="0"/>
                        <a:t>On-going</a:t>
                      </a:r>
                    </a:p>
                    <a:p>
                      <a:pPr>
                        <a:lnSpc>
                          <a:spcPct val="90000"/>
                        </a:lnSpc>
                      </a:pPr>
                      <a:endParaRPr lang="en-GB" sz="500" baseline="0" dirty="0" smtClean="0"/>
                    </a:p>
                    <a:p>
                      <a:pPr>
                        <a:lnSpc>
                          <a:spcPct val="90000"/>
                        </a:lnSpc>
                      </a:pPr>
                      <a:r>
                        <a:rPr lang="en-GB" sz="1000" baseline="0" dirty="0" smtClean="0"/>
                        <a:t>On-going</a:t>
                      </a:r>
                    </a:p>
                    <a:p>
                      <a:pPr>
                        <a:lnSpc>
                          <a:spcPct val="90000"/>
                        </a:lnSpc>
                      </a:pPr>
                      <a:endParaRPr lang="en-GB" sz="1000" baseline="0" dirty="0" smtClean="0"/>
                    </a:p>
                    <a:p>
                      <a:pPr>
                        <a:lnSpc>
                          <a:spcPct val="90000"/>
                        </a:lnSpc>
                      </a:pPr>
                      <a:endParaRPr lang="en-GB" sz="1000" baseline="0" dirty="0" smtClean="0"/>
                    </a:p>
                    <a:p>
                      <a:pPr>
                        <a:lnSpc>
                          <a:spcPct val="90000"/>
                        </a:lnSpc>
                      </a:pPr>
                      <a:r>
                        <a:rPr lang="en-GB" sz="1000" baseline="0" dirty="0" smtClean="0"/>
                        <a:t>Q3 2013</a:t>
                      </a:r>
                    </a:p>
                    <a:p>
                      <a:pPr>
                        <a:lnSpc>
                          <a:spcPct val="90000"/>
                        </a:lnSpc>
                      </a:pPr>
                      <a:endParaRPr lang="en-GB" sz="1000" baseline="0" dirty="0" smtClean="0"/>
                    </a:p>
                    <a:p>
                      <a:pPr>
                        <a:lnSpc>
                          <a:spcPct val="90000"/>
                        </a:lnSpc>
                      </a:pPr>
                      <a:r>
                        <a:rPr lang="en-GB" sz="1000" baseline="0" dirty="0" smtClean="0"/>
                        <a:t>Q4 2013</a:t>
                      </a:r>
                    </a:p>
                    <a:p>
                      <a:pPr>
                        <a:lnSpc>
                          <a:spcPct val="90000"/>
                        </a:lnSpc>
                      </a:pPr>
                      <a:endParaRPr lang="en-GB" sz="1000" baseline="0" dirty="0" smtClean="0"/>
                    </a:p>
                  </a:txBody>
                  <a:tcPr marL="68580" marR="68580" marT="0" marB="0"/>
                </a:tc>
              </a:tr>
            </a:tbl>
          </a:graphicData>
        </a:graphic>
      </p:graphicFrame>
      <p:sp>
        <p:nvSpPr>
          <p:cNvPr id="13" name="Date Placeholder 9"/>
          <p:cNvSpPr>
            <a:spLocks noGrp="1"/>
          </p:cNvSpPr>
          <p:nvPr>
            <p:ph type="dt" sz="half" idx="10"/>
          </p:nvPr>
        </p:nvSpPr>
        <p:spPr>
          <a:xfrm>
            <a:off x="279392" y="6601893"/>
            <a:ext cx="1305568" cy="226999"/>
          </a:xfrm>
        </p:spPr>
        <p:txBody>
          <a:bodyPr/>
          <a:lstStyle/>
          <a:p>
            <a:fld id="{35C4D792-F842-5B48-949E-6F320FF6DEA0}" type="datetime3">
              <a:rPr lang="en-GB" sz="1000" smtClean="0"/>
              <a:t>7 August 2013</a:t>
            </a:fld>
            <a:endParaRPr lang="en-GB" sz="1000" dirty="0"/>
          </a:p>
        </p:txBody>
      </p:sp>
      <p:cxnSp>
        <p:nvCxnSpPr>
          <p:cNvPr id="5" name="Straight Connector 4"/>
          <p:cNvCxnSpPr/>
          <p:nvPr/>
        </p:nvCxnSpPr>
        <p:spPr>
          <a:xfrm>
            <a:off x="6888480" y="167640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6888480" y="197104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6888480" y="212344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827520" y="273304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6827520" y="287528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6827520" y="300736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827520" y="3149600"/>
            <a:ext cx="12801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5750560" y="3302000"/>
            <a:ext cx="23469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760720" y="3454400"/>
            <a:ext cx="23469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760720" y="3657600"/>
            <a:ext cx="2346960" cy="0"/>
          </a:xfrm>
          <a:prstGeom prst="line">
            <a:avLst/>
          </a:prstGeom>
          <a:ln w="6350">
            <a:solidFill>
              <a:schemeClr val="tx1"/>
            </a:solidFill>
            <a:tailEnd type="stealt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995014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8</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Diamide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1" name="Table 10"/>
          <p:cNvGraphicFramePr>
            <a:graphicFrameLocks noGrp="1"/>
          </p:cNvGraphicFramePr>
          <p:nvPr>
            <p:extLst>
              <p:ext uri="{D42A27DB-BD31-4B8C-83A1-F6EECF244321}">
                <p14:modId xmlns:p14="http://schemas.microsoft.com/office/powerpoint/2010/main" val="3260832755"/>
              </p:ext>
            </p:extLst>
          </p:nvPr>
        </p:nvGraphicFramePr>
        <p:xfrm>
          <a:off x="101600" y="1126066"/>
          <a:ext cx="8953500" cy="5020734"/>
        </p:xfrm>
        <a:graphic>
          <a:graphicData uri="http://schemas.openxmlformats.org/drawingml/2006/table">
            <a:tbl>
              <a:tblPr firstRow="1" bandRow="1">
                <a:tableStyleId>{5940675A-B579-460E-94D1-54222C63F5DA}</a:tableStyleId>
              </a:tblPr>
              <a:tblGrid>
                <a:gridCol w="1481667"/>
                <a:gridCol w="6646333"/>
                <a:gridCol w="825500"/>
              </a:tblGrid>
              <a:tr h="306590">
                <a:tc>
                  <a:txBody>
                    <a:bodyPr/>
                    <a:lstStyle/>
                    <a:p>
                      <a:pPr marL="0" algn="l">
                        <a:lnSpc>
                          <a:spcPct val="90000"/>
                        </a:lnSpc>
                      </a:pPr>
                      <a:r>
                        <a:rPr lang="en-GB" sz="1000" b="1" dirty="0" smtClean="0">
                          <a:latin typeface="+mn-lt"/>
                        </a:rPr>
                        <a:t>Goals</a:t>
                      </a:r>
                      <a:endParaRPr lang="en-GB" sz="1000" b="1" dirty="0">
                        <a:latin typeface="+mn-lt"/>
                      </a:endParaRPr>
                    </a:p>
                  </a:txBody>
                  <a:tcPr>
                    <a:solidFill>
                      <a:schemeClr val="accent3">
                        <a:lumMod val="60000"/>
                        <a:lumOff val="40000"/>
                      </a:schemeClr>
                    </a:solidFill>
                  </a:tcPr>
                </a:tc>
                <a:tc>
                  <a:txBody>
                    <a:bodyPr/>
                    <a:lstStyle/>
                    <a:p>
                      <a:pPr marL="0" algn="l">
                        <a:lnSpc>
                          <a:spcPct val="90000"/>
                        </a:lnSpc>
                      </a:pPr>
                      <a:r>
                        <a:rPr lang="en-GB" sz="1000" b="1" dirty="0" smtClean="0">
                          <a:latin typeface="+mn-lt"/>
                        </a:rPr>
                        <a:t>Objectives</a:t>
                      </a:r>
                      <a:endParaRPr lang="en-GB" sz="1000" b="1" dirty="0">
                        <a:latin typeface="+mn-lt"/>
                      </a:endParaRPr>
                    </a:p>
                  </a:txBody>
                  <a:tcPr>
                    <a:solidFill>
                      <a:schemeClr val="accent3">
                        <a:lumMod val="60000"/>
                        <a:lumOff val="40000"/>
                      </a:schemeClr>
                    </a:solidFill>
                  </a:tcPr>
                </a:tc>
                <a:tc>
                  <a:txBody>
                    <a:bodyPr/>
                    <a:lstStyle/>
                    <a:p>
                      <a:pPr marL="0" algn="l">
                        <a:lnSpc>
                          <a:spcPct val="90000"/>
                        </a:lnSpc>
                      </a:pPr>
                      <a:r>
                        <a:rPr lang="en-GB" sz="1000" b="1" dirty="0" smtClean="0">
                          <a:latin typeface="+mn-lt"/>
                        </a:rPr>
                        <a:t>Date</a:t>
                      </a:r>
                      <a:endParaRPr lang="en-GB" sz="1000" b="1" dirty="0">
                        <a:latin typeface="+mn-lt"/>
                      </a:endParaRPr>
                    </a:p>
                  </a:txBody>
                  <a:tcPr>
                    <a:solidFill>
                      <a:schemeClr val="accent3">
                        <a:lumMod val="60000"/>
                        <a:lumOff val="40000"/>
                      </a:schemeClr>
                    </a:solidFill>
                  </a:tcPr>
                </a:tc>
              </a:tr>
              <a:tr h="785611">
                <a:tc>
                  <a:txBody>
                    <a:body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Maintain currency of the global diamide guidelines based on new experiences and new products</a:t>
                      </a:r>
                    </a:p>
                  </a:txBody>
                  <a:tcPr marT="45725" marB="45725" horzOverflow="overflow"/>
                </a:tc>
                <a:tc>
                  <a:txBody>
                    <a:bodyPr/>
                    <a:lstStyle/>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Review and update our global IRM guidelines (label language, poster) </a:t>
                      </a: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Contact new diamide companies  and inform them about intercompany Global Diamide WG (e.g. Ishihara because of cyclaniliprole)</a:t>
                      </a:r>
                    </a:p>
                  </a:txBody>
                  <a:tcPr marT="45725" marB="45725" horzOverflow="overflow"/>
                </a:tc>
                <a:tc>
                  <a:txBody>
                    <a:bodyPr/>
                    <a:lstStyle/>
                    <a:p>
                      <a:pPr marL="342900" marR="0" lvl="0" indent="-34290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Q3, 2013</a:t>
                      </a:r>
                    </a:p>
                  </a:txBody>
                  <a:tcPr marT="45725" marB="45725" horzOverflow="overflow"/>
                </a:tc>
              </a:tr>
              <a:tr h="838200">
                <a:tc>
                  <a:txBody>
                    <a:body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Refocus country diamide working group support with intent to hasten company’s completion of MoA communication plan, internal and external training plan, IRM implementation strategies, and align IRM label language in high risk markets.</a:t>
                      </a:r>
                    </a:p>
                  </a:txBody>
                  <a:tcPr marT="45725" marB="45725" horzOverflow="overflow"/>
                </a:tc>
                <a:tc>
                  <a:txBody>
                    <a:bodyPr/>
                    <a:lstStyle/>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defRPr/>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Open diamide working group actively to all interested chemical companies </a:t>
                      </a:r>
                      <a:b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br>
                      <a:endPar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endParaRP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Move the existing WGs from planning stage (develop recommendations) to implementation stage (implement IRM recommendations and educational plans) with focus on countries who are still in the planning stages such as Australia, Italy, Japan, Korea, Malaysia, Mexico, Morocco, </a:t>
                      </a: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pPr>
                      <a:endPar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endParaRP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Increase participation of Global Diamide WG members in Country WG meetings </a:t>
                      </a:r>
                      <a:b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br>
                      <a:endPar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endParaRP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defRPr/>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Develop a plan and timeline for all country diamide teams to complete the addition of quality IRM language and Mode of Action identification to their Diamide labels. </a:t>
                      </a: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defRPr/>
                      </a:pP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As soon as suspicious or confirmed resistance is detected in a country ensure the country diamide team develops an investigation or mitigation plan respectively through the guidance of the Global Diamide Team.  </a:t>
                      </a:r>
                    </a:p>
                    <a:p>
                      <a:pPr marL="100800" marR="0" lvl="0" indent="-100800" algn="l" defTabSz="914400" rtl="0" eaLnBrk="0" fontAlgn="base" latinLnBrk="0" hangingPunct="0">
                        <a:lnSpc>
                          <a:spcPct val="90000"/>
                        </a:lnSpc>
                        <a:spcBef>
                          <a:spcPct val="0"/>
                        </a:spcBef>
                        <a:spcAft>
                          <a:spcPct val="0"/>
                        </a:spcAft>
                        <a:buClrTx/>
                        <a:buSzTx/>
                        <a:buFont typeface="Symbol" pitchFamily="18" charset="2"/>
                        <a:buChar char=""/>
                        <a:tabLst/>
                        <a:defRPr/>
                      </a:pP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Decide on the adoption of Chile, Egypt, and other countries as diamide WG’s</a:t>
                      </a:r>
                    </a:p>
                  </a:txBody>
                  <a:tcPr marT="45725" marB="45725" horzOverflow="overflow"/>
                </a:tc>
                <a:tc>
                  <a:txBody>
                    <a:bodyPr/>
                    <a:lstStyle/>
                    <a:p>
                      <a:pPr marL="342900" marR="0" lvl="0" indent="-34290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Q4, 2013</a:t>
                      </a:r>
                    </a:p>
                  </a:txBody>
                  <a:tcPr marT="45725" marB="45725" horzOverflow="overflow"/>
                </a:tc>
              </a:tr>
              <a:tr h="589270">
                <a:tc>
                  <a:txBody>
                    <a:bodyPr/>
                    <a:lstStyle/>
                    <a:p>
                      <a:pPr algn="l">
                        <a:lnSpc>
                          <a:spcPct val="90000"/>
                        </a:lnSpc>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Standardization of new IRAC approved methods</a:t>
                      </a:r>
                      <a:endParaRPr lang="en-GB" sz="1000" noProof="0" dirty="0">
                        <a:latin typeface="+mn-lt"/>
                      </a:endParaRPr>
                    </a:p>
                  </a:txBody>
                  <a:tcPr marT="45725" marB="45725" horzOverflow="overflow"/>
                </a:tc>
                <a:tc>
                  <a:txBody>
                    <a:bodyPr/>
                    <a:lstStyle/>
                    <a:p>
                      <a:pPr marL="100800" marR="0" lvl="0" indent="-100800" algn="l" defTabSz="914400" rtl="0" eaLnBrk="1" fontAlgn="auto" latinLnBrk="0" hangingPunct="1">
                        <a:lnSpc>
                          <a:spcPct val="90000"/>
                        </a:lnSpc>
                        <a:spcBef>
                          <a:spcPts val="0"/>
                        </a:spcBef>
                        <a:spcAft>
                          <a:spcPts val="0"/>
                        </a:spcAft>
                        <a:buClrTx/>
                        <a:buSzPct val="110000"/>
                        <a:buFont typeface="Arial"/>
                        <a:buChar char="•"/>
                        <a:tabLst/>
                        <a:defRPr/>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Determine if additional IRAC approved methods are  available for existing and new diamide products. </a:t>
                      </a:r>
                    </a:p>
                    <a:p>
                      <a:pPr marL="100800" marR="0" lvl="0" indent="-100800" algn="l" defTabSz="914400" rtl="0" eaLnBrk="1" fontAlgn="auto" latinLnBrk="0" hangingPunct="1">
                        <a:lnSpc>
                          <a:spcPct val="90000"/>
                        </a:lnSpc>
                        <a:spcBef>
                          <a:spcPts val="0"/>
                        </a:spcBef>
                        <a:spcAft>
                          <a:spcPts val="0"/>
                        </a:spcAft>
                        <a:buClrTx/>
                        <a:buSzPct val="110000"/>
                        <a:buFont typeface="Arial"/>
                        <a:buChar char="•"/>
                        <a:tabLst/>
                        <a:defRPr/>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If necessary, develop a plan for the Diamide-producing companies to generate new  methods for specific pests such sucking insects.</a:t>
                      </a:r>
                    </a:p>
                  </a:txBody>
                  <a:tcPr marT="45725" marB="45725" horzOverflow="overflow"/>
                </a:tc>
                <a:tc>
                  <a:txBody>
                    <a:bodyPr/>
                    <a:lstStyle/>
                    <a:p>
                      <a:pPr algn="l">
                        <a:lnSpc>
                          <a:spcPct val="90000"/>
                        </a:lnSpc>
                      </a:pPr>
                      <a:r>
                        <a:rPr lang="en-GB" sz="1000" noProof="0" dirty="0" smtClean="0">
                          <a:latin typeface="+mn-lt"/>
                        </a:rPr>
                        <a:t>Q3 2013</a:t>
                      </a:r>
                      <a:endParaRPr lang="en-GB" sz="1000" noProof="0" dirty="0">
                        <a:latin typeface="+mn-lt"/>
                      </a:endParaRPr>
                    </a:p>
                  </a:txBody>
                  <a:tcPr marT="45725" marB="45725" horzOverflow="overflow"/>
                </a:tc>
              </a:tr>
              <a:tr h="762000">
                <a:tc>
                  <a:txBody>
                    <a:body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Create baseline insect susceptibility data for future comparisons.</a:t>
                      </a:r>
                    </a:p>
                  </a:txBody>
                  <a:tcPr marT="45725" marB="45725" horzOverflow="overflow"/>
                </a:tc>
                <a:tc>
                  <a:txBody>
                    <a:bodyPr/>
                    <a:lstStyle/>
                    <a:p>
                      <a:pPr marL="64800" marR="0" lvl="0" indent="-64800" algn="l" defTabSz="914400" rtl="0" eaLnBrk="0" fontAlgn="base" latinLnBrk="0" hangingPunct="0">
                        <a:lnSpc>
                          <a:spcPct val="90000"/>
                        </a:lnSpc>
                        <a:spcBef>
                          <a:spcPct val="0"/>
                        </a:spcBef>
                        <a:spcAft>
                          <a:spcPct val="0"/>
                        </a:spcAft>
                        <a:buClrTx/>
                        <a:buSzTx/>
                        <a:buFont typeface="Arial"/>
                        <a:buChar char="•"/>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Prior to a diamide product launch it is important to establish the baseline susceptibility level of the most important pests of </a:t>
                      </a: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selected</a:t>
                      </a: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 crops. The main objectives of this effort are product stewardship, creating the capacity to respond to </a:t>
                      </a: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performance</a:t>
                      </a: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 issues, and complying with regulatory requirements, if applicable. The Diamide WG recommends that baseline collection occurs and that bioassays be conducted according to the methods approved by IRAC. </a:t>
                      </a:r>
                    </a:p>
                  </a:txBody>
                  <a:tcPr marT="45725" marB="45725" horzOverflow="overflow"/>
                </a:tc>
                <a:tc>
                  <a:txBody>
                    <a:bodyPr/>
                    <a:lstStyle/>
                    <a:p>
                      <a:pPr marL="342900" marR="0" lvl="0" indent="-342900" algn="l" defTabSz="914400" rtl="0" eaLnBrk="0" fontAlgn="base" latinLnBrk="0" hangingPunct="0">
                        <a:lnSpc>
                          <a:spcPct val="90000"/>
                        </a:lnSpc>
                        <a:spcBef>
                          <a:spcPct val="0"/>
                        </a:spcBef>
                        <a:spcAft>
                          <a:spcPct val="0"/>
                        </a:spcAft>
                        <a:buClrTx/>
                        <a:buSzTx/>
                        <a:buFontTx/>
                        <a:buNone/>
                        <a:tabLst/>
                      </a:pPr>
                      <a:r>
                        <a:rPr kumimoji="0" lang="en-GB" sz="1000" b="0" i="0" u="none" strike="noStrike" cap="none" normalizeH="0" baseline="0" noProof="0" dirty="0" smtClean="0">
                          <a:ln>
                            <a:noFill/>
                          </a:ln>
                          <a:solidFill>
                            <a:schemeClr val="tx1"/>
                          </a:solidFill>
                          <a:effectLst/>
                          <a:latin typeface="+mn-lt"/>
                          <a:ea typeface="Times New Roman" pitchFamily="18" charset="0"/>
                          <a:cs typeface="Arial" pitchFamily="34" charset="0"/>
                        </a:rPr>
                        <a:t>Q4, 2013</a:t>
                      </a:r>
                    </a:p>
                  </a:txBody>
                  <a:tcPr marT="45725" marB="45725" horzOverflow="overflow"/>
                </a:tc>
              </a:tr>
              <a:tr h="702733">
                <a:tc>
                  <a:txBody>
                    <a:bodyPr/>
                    <a:lstStyle/>
                    <a:p>
                      <a:pPr marL="0" marR="0" lvl="0" indent="0" algn="l" defTabSz="914400" rtl="0" eaLnBrk="0" fontAlgn="base" latinLnBrk="0" hangingPunct="0">
                        <a:lnSpc>
                          <a:spcPct val="90000"/>
                        </a:lnSpc>
                        <a:spcBef>
                          <a:spcPct val="0"/>
                        </a:spcBef>
                        <a:spcAft>
                          <a:spcPct val="0"/>
                        </a:spcAft>
                        <a:buClrTx/>
                        <a:buSzTx/>
                        <a:buFontTx/>
                        <a:buNone/>
                        <a:tabLst/>
                      </a:pP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Integrate Diamide working group into Lepidoptera working group</a:t>
                      </a:r>
                    </a:p>
                  </a:txBody>
                  <a:tcPr marT="45725" marB="45725" horzOverflow="overflow"/>
                </a:tc>
                <a:tc>
                  <a:txBody>
                    <a:bodyPr/>
                    <a:lstStyle/>
                    <a:p>
                      <a:pPr marL="64800" marR="0" lvl="0" indent="-64800" algn="l" defTabSz="914400" rtl="0" eaLnBrk="0" fontAlgn="base" latinLnBrk="0" hangingPunct="0">
                        <a:lnSpc>
                          <a:spcPct val="90000"/>
                        </a:lnSpc>
                        <a:spcBef>
                          <a:spcPct val="0"/>
                        </a:spcBef>
                        <a:spcAft>
                          <a:spcPct val="0"/>
                        </a:spcAft>
                        <a:buClrTx/>
                        <a:buSzTx/>
                        <a:buFont typeface="Arial"/>
                        <a:buChar char="•"/>
                        <a:tabLst/>
                      </a:pP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The goal is to merge the Lepidoptera working group and the diamide working group by end of 2014. The activities on the sucking activity part of the diamide will be handled by the sucking pest group</a:t>
                      </a:r>
                    </a:p>
                  </a:txBody>
                  <a:tcPr marT="45725" marB="45725" horzOverflow="overflow"/>
                </a:tc>
                <a:tc>
                  <a:txBody>
                    <a:bodyPr/>
                    <a:lstStyle/>
                    <a:p>
                      <a:pPr marL="342900" marR="0" lvl="0" indent="-342900" algn="l" defTabSz="914400" rtl="0" eaLnBrk="0" fontAlgn="base" latinLnBrk="0" hangingPunct="0">
                        <a:lnSpc>
                          <a:spcPct val="90000"/>
                        </a:lnSpc>
                        <a:spcBef>
                          <a:spcPct val="0"/>
                        </a:spcBef>
                        <a:spcAft>
                          <a:spcPct val="0"/>
                        </a:spcAft>
                        <a:buClrTx/>
                        <a:buSzTx/>
                        <a:buFontTx/>
                        <a:buNone/>
                        <a:tabLst/>
                      </a:pPr>
                      <a:r>
                        <a:rPr kumimoji="0" lang="en-GB" sz="1000" b="0" i="0" u="none" strike="noStrike" kern="1200" cap="none" normalizeH="0" baseline="0" noProof="0" dirty="0" smtClean="0">
                          <a:ln>
                            <a:noFill/>
                          </a:ln>
                          <a:solidFill>
                            <a:schemeClr val="tx1"/>
                          </a:solidFill>
                          <a:effectLst/>
                          <a:latin typeface="+mn-lt"/>
                          <a:ea typeface="Times New Roman" pitchFamily="18" charset="0"/>
                          <a:cs typeface="Arial" pitchFamily="34" charset="0"/>
                        </a:rPr>
                        <a:t>Q4 2014</a:t>
                      </a:r>
                    </a:p>
                  </a:txBody>
                  <a:tcPr marT="45725" marB="45725" horzOverflow="overflow"/>
                </a:tc>
              </a:tr>
            </a:tbl>
          </a:graphicData>
        </a:graphic>
      </p:graphicFrame>
      <p:sp>
        <p:nvSpPr>
          <p:cNvPr id="13" name="Date Placeholder 9"/>
          <p:cNvSpPr>
            <a:spLocks noGrp="1"/>
          </p:cNvSpPr>
          <p:nvPr>
            <p:ph type="dt" sz="half" idx="10"/>
          </p:nvPr>
        </p:nvSpPr>
        <p:spPr>
          <a:xfrm>
            <a:off x="279392" y="6601893"/>
            <a:ext cx="1559568" cy="263471"/>
          </a:xfrm>
        </p:spPr>
        <p:txBody>
          <a:bodyPr/>
          <a:lstStyle/>
          <a:p>
            <a:fld id="{35C4D792-F842-5B48-949E-6F320FF6DEA0}" type="datetime3">
              <a:rPr lang="en-GB" sz="1000" smtClean="0"/>
              <a:t>7 August 2013</a:t>
            </a:fld>
            <a:endParaRPr lang="en-GB" sz="1000" dirty="0"/>
          </a:p>
        </p:txBody>
      </p:sp>
    </p:spTree>
    <p:extLst>
      <p:ext uri="{BB962C8B-B14F-4D97-AF65-F5344CB8AC3E}">
        <p14:creationId xmlns:p14="http://schemas.microsoft.com/office/powerpoint/2010/main" val="39616542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5226DDF-C1BA-2943-AE8A-9D79F2449B96}" type="slidenum">
              <a:rPr lang="en-GB" smtClean="0"/>
              <a:t>9</a:t>
            </a:fld>
            <a:endParaRPr lang="en-GB" dirty="0"/>
          </a:p>
        </p:txBody>
      </p:sp>
      <p:sp>
        <p:nvSpPr>
          <p:cNvPr id="4" name="Title 1"/>
          <p:cNvSpPr txBox="1">
            <a:spLocks/>
          </p:cNvSpPr>
          <p:nvPr/>
        </p:nvSpPr>
        <p:spPr>
          <a:xfrm>
            <a:off x="1952457" y="197930"/>
            <a:ext cx="5239085" cy="543739"/>
          </a:xfrm>
          <a:prstGeom prst="rect">
            <a:avLst/>
          </a:prstGeom>
          <a:noFill/>
        </p:spPr>
        <p:txBody>
          <a:bodyPr wrap="square" rtlCol="0">
            <a:spAutoFit/>
          </a:bodyPr>
          <a:lstStyle>
            <a:defPPr>
              <a:defRPr lang="en-US"/>
            </a:defPPr>
            <a:lvl1pPr algn="ctr">
              <a:lnSpc>
                <a:spcPct val="90000"/>
              </a:lnSpc>
              <a:defRPr sz="2600" spc="100">
                <a:solidFill>
                  <a:srgbClr val="008000"/>
                </a:solidFill>
                <a:effectLst>
                  <a:outerShdw blurRad="50800" dist="38100" dir="2700000" algn="tl" rotWithShape="0">
                    <a:srgbClr val="000000">
                      <a:alpha val="43000"/>
                    </a:srgbClr>
                  </a:outerShdw>
                </a:effectLst>
                <a:latin typeface="Arial Rounded MT Bold"/>
                <a:cs typeface="Arial Rounded MT Bold"/>
              </a:defRPr>
            </a:lvl1pPr>
          </a:lstStyle>
          <a:p>
            <a:pPr lvl="0"/>
            <a:r>
              <a:rPr lang="en-GB" sz="3200" b="1" dirty="0" smtClean="0">
                <a:solidFill>
                  <a:schemeClr val="tx1">
                    <a:lumMod val="75000"/>
                    <a:lumOff val="25000"/>
                  </a:schemeClr>
                </a:solidFill>
                <a:latin typeface="+mj-lt"/>
              </a:rPr>
              <a:t>Sucking Pest WG Objectives</a:t>
            </a:r>
            <a:endParaRPr lang="en-GB" sz="3200" b="1" dirty="0">
              <a:solidFill>
                <a:schemeClr val="tx1">
                  <a:lumMod val="75000"/>
                  <a:lumOff val="25000"/>
                </a:schemeClr>
              </a:solidFill>
              <a:latin typeface="+mj-lt"/>
            </a:endParaRPr>
          </a:p>
        </p:txBody>
      </p:sp>
      <p:sp>
        <p:nvSpPr>
          <p:cNvPr id="10" name="Rectangle 9"/>
          <p:cNvSpPr/>
          <p:nvPr/>
        </p:nvSpPr>
        <p:spPr>
          <a:xfrm>
            <a:off x="0" y="1879600"/>
            <a:ext cx="342900" cy="498576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3" name="Date Placeholder 9"/>
          <p:cNvSpPr>
            <a:spLocks noGrp="1"/>
          </p:cNvSpPr>
          <p:nvPr>
            <p:ph type="dt" sz="half" idx="10"/>
          </p:nvPr>
        </p:nvSpPr>
        <p:spPr>
          <a:xfrm>
            <a:off x="279392" y="6601893"/>
            <a:ext cx="1366528" cy="250771"/>
          </a:xfrm>
        </p:spPr>
        <p:txBody>
          <a:bodyPr/>
          <a:lstStyle/>
          <a:p>
            <a:fld id="{35C4D792-F842-5B48-949E-6F320FF6DEA0}" type="datetime3">
              <a:rPr lang="en-GB" sz="1000" smtClean="0"/>
              <a:t>7 August 2013</a:t>
            </a:fld>
            <a:endParaRPr lang="en-GB" sz="1000" dirty="0"/>
          </a:p>
        </p:txBody>
      </p:sp>
      <p:graphicFrame>
        <p:nvGraphicFramePr>
          <p:cNvPr id="3" name="Table 2"/>
          <p:cNvGraphicFramePr>
            <a:graphicFrameLocks noGrp="1"/>
          </p:cNvGraphicFramePr>
          <p:nvPr>
            <p:extLst>
              <p:ext uri="{D42A27DB-BD31-4B8C-83A1-F6EECF244321}">
                <p14:modId xmlns:p14="http://schemas.microsoft.com/office/powerpoint/2010/main" val="3396434579"/>
              </p:ext>
            </p:extLst>
          </p:nvPr>
        </p:nvGraphicFramePr>
        <p:xfrm>
          <a:off x="152400" y="1183641"/>
          <a:ext cx="8879840" cy="5191217"/>
        </p:xfrm>
        <a:graphic>
          <a:graphicData uri="http://schemas.openxmlformats.org/drawingml/2006/table">
            <a:tbl>
              <a:tblPr firstRow="1" firstCol="1" lastRow="1" lastCol="1" bandRow="1" bandCol="1"/>
              <a:tblGrid>
                <a:gridCol w="1513840"/>
                <a:gridCol w="6502400"/>
                <a:gridCol w="863600"/>
              </a:tblGrid>
              <a:tr h="308523">
                <a:tc>
                  <a:txBody>
                    <a:bodyPr/>
                    <a:lstStyle/>
                    <a:p>
                      <a:pPr>
                        <a:lnSpc>
                          <a:spcPct val="120000"/>
                        </a:lnSpc>
                        <a:spcAft>
                          <a:spcPts val="1000"/>
                        </a:spcAft>
                      </a:pPr>
                      <a:r>
                        <a:rPr lang="en-GB" sz="1000" b="1" dirty="0">
                          <a:effectLst/>
                          <a:latin typeface="Calibri"/>
                          <a:ea typeface="Calibri"/>
                          <a:cs typeface="Times New Roman"/>
                        </a:rPr>
                        <a:t>Goals</a:t>
                      </a:r>
                      <a:endParaRPr lang="de-CH" sz="1000" b="1"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nSpc>
                          <a:spcPct val="120000"/>
                        </a:lnSpc>
                        <a:spcAft>
                          <a:spcPts val="1000"/>
                        </a:spcAft>
                      </a:pPr>
                      <a:r>
                        <a:rPr lang="en-GB" sz="1000" b="1" dirty="0">
                          <a:effectLst/>
                          <a:latin typeface="Calibri"/>
                          <a:ea typeface="Calibri"/>
                          <a:cs typeface="Times New Roman"/>
                        </a:rPr>
                        <a:t>Objectives</a:t>
                      </a:r>
                      <a:endParaRPr lang="de-CH" sz="1000" b="1"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c>
                  <a:txBody>
                    <a:bodyPr/>
                    <a:lstStyle/>
                    <a:p>
                      <a:pPr>
                        <a:lnSpc>
                          <a:spcPct val="120000"/>
                        </a:lnSpc>
                        <a:spcAft>
                          <a:spcPts val="1000"/>
                        </a:spcAft>
                      </a:pPr>
                      <a:r>
                        <a:rPr lang="en-GB" sz="1000" b="1" kern="1200" dirty="0">
                          <a:solidFill>
                            <a:schemeClr val="tx1"/>
                          </a:solidFill>
                          <a:latin typeface="+mn-lt"/>
                          <a:ea typeface="+mn-ea"/>
                          <a:cs typeface="+mn-cs"/>
                        </a:rPr>
                        <a:t>Timeline</a:t>
                      </a:r>
                      <a:endParaRPr lang="de-CH" sz="1000" b="1" kern="1200" dirty="0">
                        <a:solidFill>
                          <a:schemeClr val="tx1"/>
                        </a:solidFill>
                        <a:latin typeface="+mn-lt"/>
                        <a:ea typeface="+mn-ea"/>
                        <a:cs typeface="+mn-cs"/>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60000"/>
                        <a:lumOff val="40000"/>
                      </a:schemeClr>
                    </a:solidFill>
                  </a:tcPr>
                </a:tc>
              </a:tr>
              <a:tr h="1520576">
                <a:tc>
                  <a:txBody>
                    <a:bodyPr/>
                    <a:lstStyle/>
                    <a:p>
                      <a:pPr>
                        <a:lnSpc>
                          <a:spcPct val="115000"/>
                        </a:lnSpc>
                        <a:spcAft>
                          <a:spcPts val="1000"/>
                        </a:spcAft>
                      </a:pPr>
                      <a:r>
                        <a:rPr lang="en-GB" sz="1000" b="1" dirty="0">
                          <a:effectLst/>
                          <a:latin typeface="Calibri"/>
                          <a:ea typeface="Calibri"/>
                          <a:cs typeface="Times New Roman"/>
                        </a:rPr>
                        <a:t>Short term actions to minimise spread of resistant pests </a:t>
                      </a:r>
                      <a:endParaRPr lang="de-CH" sz="1000" b="1"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6213" lvl="0" indent="-166688" algn="just">
                        <a:lnSpc>
                          <a:spcPct val="115000"/>
                        </a:lnSpc>
                        <a:spcAft>
                          <a:spcPts val="0"/>
                        </a:spcAft>
                        <a:buFont typeface="Symbol"/>
                        <a:buChar char=""/>
                        <a:tabLst/>
                      </a:pPr>
                      <a:r>
                        <a:rPr lang="de-CH" sz="1000" b="1" i="1" dirty="0" smtClean="0">
                          <a:solidFill>
                            <a:srgbClr val="FF0000"/>
                          </a:solidFill>
                          <a:effectLst/>
                          <a:latin typeface="Calibri"/>
                          <a:ea typeface="Calibri"/>
                          <a:cs typeface="Times New Roman"/>
                        </a:rPr>
                        <a:t>Myzus persicae  </a:t>
                      </a:r>
                      <a:r>
                        <a:rPr lang="de-CH" sz="1000" dirty="0" smtClean="0">
                          <a:effectLst/>
                          <a:latin typeface="Calibri"/>
                          <a:ea typeface="Calibri"/>
                          <a:cs typeface="Times New Roman"/>
                        </a:rPr>
                        <a:t>NNI resistance in Europe  –  Investigate possibility for specific</a:t>
                      </a:r>
                      <a:r>
                        <a:rPr lang="de-CH" sz="1000" baseline="0" dirty="0" smtClean="0">
                          <a:effectLst/>
                          <a:latin typeface="Calibri"/>
                          <a:ea typeface="Calibri"/>
                          <a:cs typeface="Times New Roman"/>
                        </a:rPr>
                        <a:t> market research via CropLife and also IRAC Spain on MOA use in Peaches in Spain in 2013.  Reissue new guidelines in Dec 2013.</a:t>
                      </a:r>
                    </a:p>
                    <a:p>
                      <a:pPr marL="176213" lvl="0" indent="-166688" algn="just">
                        <a:lnSpc>
                          <a:spcPct val="115000"/>
                        </a:lnSpc>
                        <a:spcAft>
                          <a:spcPts val="0"/>
                        </a:spcAft>
                        <a:buFont typeface="Symbol"/>
                        <a:buChar char=""/>
                        <a:tabLst/>
                      </a:pPr>
                      <a:r>
                        <a:rPr lang="de-CH" sz="1000" b="1" i="1" baseline="0" dirty="0" smtClean="0">
                          <a:solidFill>
                            <a:srgbClr val="FF0000"/>
                          </a:solidFill>
                          <a:effectLst/>
                          <a:latin typeface="Calibri"/>
                          <a:ea typeface="Calibri"/>
                          <a:cs typeface="Times New Roman"/>
                        </a:rPr>
                        <a:t>Sitobion avenae </a:t>
                      </a:r>
                      <a:r>
                        <a:rPr lang="de-CH" sz="1000" baseline="0" dirty="0" smtClean="0">
                          <a:effectLst/>
                          <a:latin typeface="Calibri"/>
                          <a:ea typeface="Calibri"/>
                          <a:cs typeface="Times New Roman"/>
                        </a:rPr>
                        <a:t>PYR target site resistance in UK </a:t>
                      </a:r>
                      <a:r>
                        <a:rPr lang="de-CH" sz="1000" baseline="0" dirty="0" smtClean="0">
                          <a:effectLst/>
                          <a:latin typeface="+mn-lt"/>
                          <a:ea typeface="Calibri"/>
                          <a:cs typeface="Times New Roman"/>
                        </a:rPr>
                        <a:t>– Communicate guidelines of </a:t>
                      </a:r>
                      <a:r>
                        <a:rPr lang="de-CH" sz="1000" baseline="0" dirty="0" smtClean="0">
                          <a:effectLst/>
                          <a:latin typeface="Calibri"/>
                          <a:ea typeface="Calibri"/>
                          <a:cs typeface="Times New Roman"/>
                        </a:rPr>
                        <a:t>IRAG to member companies. Support IRAG as necessary</a:t>
                      </a:r>
                    </a:p>
                    <a:p>
                      <a:pPr marL="176213" lvl="0" indent="-166688" algn="just">
                        <a:lnSpc>
                          <a:spcPct val="115000"/>
                        </a:lnSpc>
                        <a:spcAft>
                          <a:spcPts val="0"/>
                        </a:spcAft>
                        <a:buFont typeface="Symbol"/>
                        <a:buChar char=""/>
                        <a:tabLst/>
                      </a:pPr>
                      <a:r>
                        <a:rPr lang="de-CH" sz="1000" b="1" i="1" baseline="0" dirty="0" smtClean="0">
                          <a:solidFill>
                            <a:srgbClr val="FF0000"/>
                          </a:solidFill>
                          <a:effectLst/>
                          <a:latin typeface="Calibri"/>
                          <a:ea typeface="Calibri"/>
                          <a:cs typeface="Times New Roman"/>
                        </a:rPr>
                        <a:t>Bemisia tabaci  </a:t>
                      </a:r>
                      <a:r>
                        <a:rPr lang="de-CH" sz="1000" baseline="0" dirty="0" smtClean="0">
                          <a:effectLst/>
                          <a:latin typeface="Calibri"/>
                          <a:ea typeface="Calibri"/>
                          <a:cs typeface="Times New Roman"/>
                        </a:rPr>
                        <a:t>– update resistance status for different MOAs with IRAC Brazil. Elaborate IPM/IRM program with IRAC Brazil</a:t>
                      </a:r>
                    </a:p>
                    <a:p>
                      <a:pPr marL="176213" lvl="0" indent="-166688" algn="just">
                        <a:lnSpc>
                          <a:spcPct val="115000"/>
                        </a:lnSpc>
                        <a:spcAft>
                          <a:spcPts val="0"/>
                        </a:spcAft>
                        <a:buFont typeface="Symbol"/>
                        <a:buChar char=""/>
                        <a:tabLst/>
                      </a:pPr>
                      <a:r>
                        <a:rPr lang="de-CH" sz="1000" b="1" i="0" baseline="0" dirty="0" smtClean="0">
                          <a:solidFill>
                            <a:srgbClr val="FF0000"/>
                          </a:solidFill>
                          <a:effectLst/>
                          <a:latin typeface="Calibri"/>
                          <a:ea typeface="Calibri"/>
                          <a:cs typeface="Times New Roman"/>
                        </a:rPr>
                        <a:t>Rice Plant Hoppers </a:t>
                      </a:r>
                      <a:r>
                        <a:rPr lang="de-CH" sz="1000" baseline="0" dirty="0" smtClean="0">
                          <a:effectLst/>
                          <a:latin typeface="Calibri"/>
                          <a:ea typeface="Calibri"/>
                          <a:cs typeface="Times New Roman"/>
                        </a:rPr>
                        <a:t>– support Crop Life/IRRI/GIZ initiative to promote Hopper IPM by reviewing proposed training material</a:t>
                      </a:r>
                      <a:endParaRPr lang="de-CH" sz="1000"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n-GB" sz="1000" dirty="0" smtClean="0">
                        <a:effectLst/>
                        <a:latin typeface="Calibri"/>
                        <a:ea typeface="Calibri"/>
                        <a:cs typeface="Times New Roman"/>
                      </a:endParaRPr>
                    </a:p>
                    <a:p>
                      <a:pPr>
                        <a:lnSpc>
                          <a:spcPct val="115000"/>
                        </a:lnSpc>
                        <a:spcAft>
                          <a:spcPts val="0"/>
                        </a:spcAft>
                      </a:pPr>
                      <a:endParaRPr lang="en-GB" sz="1000" dirty="0" smtClean="0">
                        <a:effectLst/>
                        <a:latin typeface="Calibri"/>
                        <a:ea typeface="Calibri"/>
                        <a:cs typeface="Times New Roman"/>
                      </a:endParaRPr>
                    </a:p>
                    <a:p>
                      <a:pPr>
                        <a:lnSpc>
                          <a:spcPct val="115000"/>
                        </a:lnSpc>
                        <a:spcAft>
                          <a:spcPts val="0"/>
                        </a:spcAft>
                      </a:pPr>
                      <a:r>
                        <a:rPr lang="en-GB" sz="1000" dirty="0" smtClean="0">
                          <a:effectLst/>
                          <a:latin typeface="Calibri"/>
                          <a:ea typeface="Calibri"/>
                          <a:cs typeface="Times New Roman"/>
                        </a:rPr>
                        <a:t>Q2  2013</a:t>
                      </a:r>
                      <a:r>
                        <a:rPr lang="en-GB" sz="1000" dirty="0">
                          <a:effectLst/>
                          <a:latin typeface="Calibri"/>
                          <a:ea typeface="Calibri"/>
                          <a:cs typeface="Times New Roman"/>
                        </a:rPr>
                        <a:t/>
                      </a:r>
                      <a:br>
                        <a:rPr lang="en-GB" sz="1000" dirty="0">
                          <a:effectLst/>
                          <a:latin typeface="Calibri"/>
                          <a:ea typeface="Calibri"/>
                          <a:cs typeface="Times New Roman"/>
                        </a:rPr>
                      </a:br>
                      <a:endParaRPr lang="en-GB" sz="1000" dirty="0" smtClean="0">
                        <a:effectLst/>
                        <a:latin typeface="Calibri"/>
                        <a:ea typeface="Calibri"/>
                        <a:cs typeface="Times New Roman"/>
                      </a:endParaRPr>
                    </a:p>
                    <a:p>
                      <a:pPr>
                        <a:lnSpc>
                          <a:spcPct val="115000"/>
                        </a:lnSpc>
                        <a:spcAft>
                          <a:spcPts val="0"/>
                        </a:spcAft>
                      </a:pPr>
                      <a:r>
                        <a:rPr lang="en-GB" sz="1000" dirty="0" smtClean="0">
                          <a:effectLst/>
                          <a:latin typeface="Calibri"/>
                          <a:ea typeface="Calibri"/>
                          <a:cs typeface="Times New Roman"/>
                        </a:rPr>
                        <a:t>Q3</a:t>
                      </a:r>
                      <a:r>
                        <a:rPr lang="en-GB" sz="1000" baseline="0" dirty="0" smtClean="0">
                          <a:effectLst/>
                          <a:latin typeface="Calibri"/>
                          <a:ea typeface="Calibri"/>
                          <a:cs typeface="Times New Roman"/>
                        </a:rPr>
                        <a:t> 2013</a:t>
                      </a:r>
                    </a:p>
                    <a:p>
                      <a:pPr>
                        <a:lnSpc>
                          <a:spcPct val="115000"/>
                        </a:lnSpc>
                        <a:spcAft>
                          <a:spcPts val="0"/>
                        </a:spcAft>
                      </a:pPr>
                      <a:endParaRPr lang="en-GB" sz="1000" baseline="0" dirty="0" smtClean="0">
                        <a:effectLst/>
                        <a:latin typeface="Calibri"/>
                        <a:ea typeface="Calibri"/>
                        <a:cs typeface="Times New Roman"/>
                      </a:endParaRPr>
                    </a:p>
                    <a:p>
                      <a:pPr>
                        <a:lnSpc>
                          <a:spcPct val="115000"/>
                        </a:lnSpc>
                        <a:spcAft>
                          <a:spcPts val="0"/>
                        </a:spcAft>
                      </a:pPr>
                      <a:r>
                        <a:rPr lang="en-GB" sz="1000" baseline="0" dirty="0" smtClean="0">
                          <a:effectLst/>
                          <a:latin typeface="Calibri"/>
                          <a:ea typeface="Calibri"/>
                          <a:cs typeface="Times New Roman"/>
                        </a:rPr>
                        <a:t>Q4 2013</a:t>
                      </a:r>
                    </a:p>
                    <a:p>
                      <a:pPr>
                        <a:lnSpc>
                          <a:spcPct val="115000"/>
                        </a:lnSpc>
                        <a:spcAft>
                          <a:spcPts val="0"/>
                        </a:spcAft>
                      </a:pPr>
                      <a:endParaRPr lang="en-GB" sz="1000" baseline="0" dirty="0" smtClean="0">
                        <a:effectLst/>
                        <a:latin typeface="Calibri"/>
                        <a:ea typeface="Calibri"/>
                        <a:cs typeface="Times New Roman"/>
                      </a:endParaRPr>
                    </a:p>
                    <a:p>
                      <a:pPr>
                        <a:lnSpc>
                          <a:spcPct val="115000"/>
                        </a:lnSpc>
                        <a:spcAft>
                          <a:spcPts val="0"/>
                        </a:spcAft>
                      </a:pPr>
                      <a:r>
                        <a:rPr lang="de-CH" sz="1000" dirty="0" smtClean="0">
                          <a:effectLst/>
                          <a:latin typeface="Calibri"/>
                          <a:ea typeface="Calibri"/>
                          <a:cs typeface="Times New Roman"/>
                        </a:rPr>
                        <a:t>Q4 2013</a:t>
                      </a:r>
                      <a:endParaRPr lang="de-CH" sz="1000"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3056">
                <a:tc>
                  <a:txBody>
                    <a:bodyPr/>
                    <a:lstStyle/>
                    <a:p>
                      <a:pPr>
                        <a:lnSpc>
                          <a:spcPct val="115000"/>
                        </a:lnSpc>
                        <a:spcAft>
                          <a:spcPts val="1000"/>
                        </a:spcAft>
                      </a:pPr>
                      <a:r>
                        <a:rPr lang="en-GB" sz="1000" b="1" dirty="0">
                          <a:effectLst/>
                          <a:latin typeface="Calibri"/>
                          <a:ea typeface="Calibri"/>
                          <a:cs typeface="Times New Roman"/>
                        </a:rPr>
                        <a:t>Prepare IRM guidelines for pests with, or at risk of developing resistance in the mid term</a:t>
                      </a:r>
                      <a:endParaRPr lang="de-CH" sz="1000" b="1"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6213" lvl="0" indent="-166688" algn="just">
                        <a:lnSpc>
                          <a:spcPct val="115000"/>
                        </a:lnSpc>
                        <a:spcAft>
                          <a:spcPts val="0"/>
                        </a:spcAft>
                        <a:buFont typeface="Symbol"/>
                        <a:buChar char=""/>
                        <a:tabLst/>
                      </a:pPr>
                      <a:r>
                        <a:rPr lang="en-GB" sz="1000" b="1" i="1" dirty="0">
                          <a:solidFill>
                            <a:srgbClr val="FF0000"/>
                          </a:solidFill>
                          <a:effectLst/>
                          <a:latin typeface="Calibri"/>
                          <a:ea typeface="Calibri"/>
                          <a:cs typeface="Times New Roman"/>
                        </a:rPr>
                        <a:t>Myzus persicae</a:t>
                      </a:r>
                      <a:r>
                        <a:rPr lang="en-GB" sz="1000" b="1" dirty="0">
                          <a:solidFill>
                            <a:srgbClr val="FF0000"/>
                          </a:solidFill>
                          <a:effectLst/>
                          <a:latin typeface="Calibri"/>
                          <a:ea typeface="Calibri"/>
                          <a:cs typeface="Times New Roman"/>
                        </a:rPr>
                        <a:t> </a:t>
                      </a:r>
                      <a:r>
                        <a:rPr lang="en-GB" sz="1000" b="1" dirty="0" smtClean="0">
                          <a:solidFill>
                            <a:srgbClr val="FF0000"/>
                          </a:solidFill>
                          <a:effectLst/>
                          <a:latin typeface="Calibri"/>
                          <a:ea typeface="Calibri"/>
                          <a:cs typeface="Times New Roman"/>
                        </a:rPr>
                        <a:t> </a:t>
                      </a:r>
                      <a:r>
                        <a:rPr lang="en-GB" sz="1000" dirty="0" smtClean="0">
                          <a:solidFill>
                            <a:srgbClr val="000000"/>
                          </a:solidFill>
                          <a:effectLst/>
                          <a:latin typeface="Calibri"/>
                          <a:ea typeface="Calibri"/>
                          <a:cs typeface="Times New Roman"/>
                        </a:rPr>
                        <a:t>update poster </a:t>
                      </a:r>
                      <a:r>
                        <a:rPr lang="en-GB" sz="1000" dirty="0">
                          <a:solidFill>
                            <a:srgbClr val="000000"/>
                          </a:solidFill>
                          <a:effectLst/>
                          <a:latin typeface="Calibri"/>
                          <a:ea typeface="Calibri"/>
                          <a:cs typeface="Times New Roman"/>
                        </a:rPr>
                        <a:t>to reflect new </a:t>
                      </a:r>
                      <a:r>
                        <a:rPr lang="en-GB" sz="1000" dirty="0" smtClean="0">
                          <a:solidFill>
                            <a:srgbClr val="000000"/>
                          </a:solidFill>
                          <a:effectLst/>
                          <a:latin typeface="Calibri"/>
                          <a:ea typeface="Calibri"/>
                          <a:cs typeface="Times New Roman"/>
                        </a:rPr>
                        <a:t>situation in 2013</a:t>
                      </a:r>
                    </a:p>
                    <a:p>
                      <a:pPr marL="176213" lvl="0" indent="-166688" algn="just">
                        <a:lnSpc>
                          <a:spcPct val="115000"/>
                        </a:lnSpc>
                        <a:spcAft>
                          <a:spcPts val="0"/>
                        </a:spcAft>
                        <a:buFont typeface="Symbol"/>
                        <a:buChar char=""/>
                        <a:tabLst/>
                      </a:pPr>
                      <a:r>
                        <a:rPr lang="en-GB" sz="1000" b="1" i="1" dirty="0" smtClean="0">
                          <a:solidFill>
                            <a:srgbClr val="FF0000"/>
                          </a:solidFill>
                          <a:effectLst/>
                          <a:latin typeface="Calibri"/>
                          <a:ea typeface="Calibri"/>
                          <a:cs typeface="Times New Roman"/>
                        </a:rPr>
                        <a:t>Diaphorina </a:t>
                      </a:r>
                      <a:r>
                        <a:rPr lang="en-GB" sz="1000" b="1" i="1" dirty="0">
                          <a:solidFill>
                            <a:srgbClr val="FF0000"/>
                          </a:solidFill>
                          <a:effectLst/>
                          <a:latin typeface="Calibri"/>
                          <a:ea typeface="Calibri"/>
                          <a:cs typeface="Times New Roman"/>
                        </a:rPr>
                        <a:t>citri,</a:t>
                      </a:r>
                      <a:r>
                        <a:rPr lang="en-GB" sz="1000" b="1" dirty="0">
                          <a:solidFill>
                            <a:srgbClr val="FF0000"/>
                          </a:solidFill>
                          <a:effectLst/>
                          <a:latin typeface="Calibri"/>
                          <a:ea typeface="Calibri"/>
                          <a:cs typeface="Times New Roman"/>
                        </a:rPr>
                        <a:t> </a:t>
                      </a:r>
                      <a:r>
                        <a:rPr lang="en-GB" sz="1000" dirty="0">
                          <a:effectLst/>
                          <a:latin typeface="Calibri"/>
                          <a:ea typeface="Calibri"/>
                          <a:cs typeface="Times New Roman"/>
                        </a:rPr>
                        <a:t>Asian Citrus Psyllid </a:t>
                      </a:r>
                      <a:r>
                        <a:rPr lang="en-GB" sz="1000" dirty="0" smtClean="0">
                          <a:effectLst/>
                          <a:latin typeface="Calibri"/>
                          <a:ea typeface="Calibri"/>
                          <a:cs typeface="Times New Roman"/>
                        </a:rPr>
                        <a:t>–</a:t>
                      </a:r>
                      <a:r>
                        <a:rPr lang="en-GB" sz="1000" baseline="0" dirty="0" smtClean="0">
                          <a:effectLst/>
                          <a:latin typeface="Calibri"/>
                          <a:ea typeface="Calibri"/>
                          <a:cs typeface="Times New Roman"/>
                        </a:rPr>
                        <a:t>  Brazil specific poster IRAC Brazil. Clarification of methodology</a:t>
                      </a: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dirty="0" smtClean="0">
                          <a:effectLst/>
                          <a:latin typeface="Calibri"/>
                          <a:ea typeface="Calibri"/>
                          <a:cs typeface="Times New Roman"/>
                        </a:rPr>
                        <a:t>Q4 2013</a:t>
                      </a:r>
                    </a:p>
                    <a:p>
                      <a:pPr marL="0" algn="l" defTabSz="914400" rtl="0" eaLnBrk="1" latinLnBrk="0" hangingPunct="1">
                        <a:lnSpc>
                          <a:spcPct val="115000"/>
                        </a:lnSpc>
                        <a:spcAft>
                          <a:spcPts val="0"/>
                        </a:spcAft>
                      </a:pPr>
                      <a:r>
                        <a:rPr lang="en-GB" sz="1000" kern="1200" baseline="0" dirty="0" smtClean="0">
                          <a:solidFill>
                            <a:schemeClr val="tx1"/>
                          </a:solidFill>
                          <a:effectLst/>
                          <a:latin typeface="Calibri"/>
                          <a:ea typeface="Calibri"/>
                          <a:cs typeface="Times New Roman"/>
                        </a:rPr>
                        <a:t>Q3 2013</a:t>
                      </a:r>
                      <a:r>
                        <a:rPr lang="en-GB" sz="1000" kern="1200" dirty="0">
                          <a:solidFill>
                            <a:schemeClr val="tx1"/>
                          </a:solidFill>
                          <a:effectLst/>
                          <a:latin typeface="Calibri"/>
                          <a:ea typeface="Calibri"/>
                          <a:cs typeface="Times New Roman"/>
                        </a:rPr>
                        <a:t/>
                      </a:r>
                      <a:br>
                        <a:rPr lang="en-GB" sz="1000" kern="1200" dirty="0">
                          <a:solidFill>
                            <a:schemeClr val="tx1"/>
                          </a:solidFill>
                          <a:effectLst/>
                          <a:latin typeface="Calibri"/>
                          <a:ea typeface="Calibri"/>
                          <a:cs typeface="Times New Roman"/>
                        </a:rPr>
                      </a:br>
                      <a:endParaRPr lang="de-CH" sz="1000" kern="1200" dirty="0">
                        <a:solidFill>
                          <a:schemeClr val="tx1"/>
                        </a:solidFill>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02298">
                <a:tc>
                  <a:txBody>
                    <a:bodyPr/>
                    <a:lstStyle/>
                    <a:p>
                      <a:pPr>
                        <a:lnSpc>
                          <a:spcPct val="115000"/>
                        </a:lnSpc>
                        <a:spcAft>
                          <a:spcPts val="1000"/>
                        </a:spcAft>
                      </a:pPr>
                      <a:r>
                        <a:rPr lang="en-GB" sz="1000" b="1" dirty="0">
                          <a:effectLst/>
                          <a:latin typeface="Calibri"/>
                          <a:ea typeface="Calibri"/>
                          <a:cs typeface="Times New Roman"/>
                        </a:rPr>
                        <a:t>Prepare for future Sucking Pest problems long </a:t>
                      </a:r>
                      <a:r>
                        <a:rPr lang="en-GB" sz="1000" b="1" dirty="0" smtClean="0">
                          <a:effectLst/>
                          <a:latin typeface="Calibri"/>
                          <a:ea typeface="Calibri"/>
                          <a:cs typeface="Times New Roman"/>
                        </a:rPr>
                        <a:t>term (avoiding resistance development)</a:t>
                      </a:r>
                      <a:endParaRPr lang="de-CH" sz="1000" b="1"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6213" lvl="0" indent="-166688" algn="just">
                        <a:lnSpc>
                          <a:spcPct val="115000"/>
                        </a:lnSpc>
                        <a:spcAft>
                          <a:spcPts val="0"/>
                        </a:spcAft>
                        <a:buFont typeface="Symbol"/>
                        <a:buChar char=""/>
                        <a:tabLst/>
                      </a:pPr>
                      <a:r>
                        <a:rPr lang="en-GB" sz="1000" dirty="0">
                          <a:effectLst/>
                          <a:latin typeface="Calibri"/>
                          <a:ea typeface="Calibri"/>
                          <a:cs typeface="Times New Roman"/>
                        </a:rPr>
                        <a:t>Action plans for </a:t>
                      </a:r>
                      <a:r>
                        <a:rPr lang="en-GB" sz="1000" dirty="0" smtClean="0">
                          <a:effectLst/>
                          <a:latin typeface="Calibri"/>
                          <a:ea typeface="Calibri"/>
                          <a:cs typeface="Times New Roman"/>
                        </a:rPr>
                        <a:t>pests </a:t>
                      </a:r>
                      <a:r>
                        <a:rPr lang="en-GB" sz="1000" dirty="0">
                          <a:effectLst/>
                          <a:latin typeface="Calibri"/>
                          <a:ea typeface="Calibri"/>
                          <a:cs typeface="Times New Roman"/>
                        </a:rPr>
                        <a:t>that </a:t>
                      </a:r>
                      <a:r>
                        <a:rPr lang="en-GB" sz="1000" dirty="0" smtClean="0">
                          <a:effectLst/>
                          <a:latin typeface="Calibri"/>
                          <a:ea typeface="Calibri"/>
                          <a:cs typeface="Times New Roman"/>
                        </a:rPr>
                        <a:t>are at risk of </a:t>
                      </a:r>
                      <a:r>
                        <a:rPr lang="en-GB" sz="1000" dirty="0">
                          <a:effectLst/>
                          <a:latin typeface="Calibri"/>
                          <a:ea typeface="Calibri"/>
                          <a:cs typeface="Times New Roman"/>
                        </a:rPr>
                        <a:t>developing resistance.</a:t>
                      </a:r>
                      <a:endParaRPr lang="de-CH" sz="1000" dirty="0">
                        <a:effectLst/>
                        <a:latin typeface="Calibri"/>
                        <a:ea typeface="Calibri"/>
                        <a:cs typeface="Times New Roman"/>
                      </a:endParaRPr>
                    </a:p>
                    <a:p>
                      <a:pPr marL="357188" lvl="1" indent="-206375" algn="just" defTabSz="457200" rtl="0" eaLnBrk="1" latinLnBrk="0" hangingPunct="1">
                        <a:lnSpc>
                          <a:spcPct val="115000"/>
                        </a:lnSpc>
                        <a:spcAft>
                          <a:spcPts val="0"/>
                        </a:spcAft>
                        <a:buFont typeface="Courier New"/>
                        <a:buChar char="o"/>
                        <a:tabLst/>
                      </a:pPr>
                      <a:r>
                        <a:rPr lang="en-GB" sz="1000" b="1" i="1" kern="1200" dirty="0" smtClean="0">
                          <a:solidFill>
                            <a:srgbClr val="FF0000"/>
                          </a:solidFill>
                          <a:effectLst/>
                          <a:latin typeface="Calibri"/>
                          <a:ea typeface="Calibri"/>
                          <a:cs typeface="Times New Roman"/>
                        </a:rPr>
                        <a:t>Diaphorina </a:t>
                      </a:r>
                      <a:r>
                        <a:rPr lang="en-GB" sz="1000" b="1" i="1" kern="1200" dirty="0">
                          <a:solidFill>
                            <a:srgbClr val="FF0000"/>
                          </a:solidFill>
                          <a:effectLst/>
                          <a:latin typeface="Calibri"/>
                          <a:ea typeface="Calibri"/>
                          <a:cs typeface="Times New Roman"/>
                        </a:rPr>
                        <a:t>citri </a:t>
                      </a:r>
                      <a:r>
                        <a:rPr lang="en-GB" sz="1000" b="1" i="1" kern="1200" dirty="0" smtClean="0">
                          <a:solidFill>
                            <a:srgbClr val="FF0000"/>
                          </a:solidFill>
                          <a:effectLst/>
                          <a:latin typeface="Calibri"/>
                          <a:ea typeface="Calibri"/>
                          <a:cs typeface="Times New Roman"/>
                        </a:rPr>
                        <a:t> </a:t>
                      </a:r>
                      <a:r>
                        <a:rPr lang="en-GB" sz="1000" i="0" kern="1200" dirty="0" smtClean="0">
                          <a:solidFill>
                            <a:srgbClr val="000000"/>
                          </a:solidFill>
                          <a:effectLst/>
                          <a:latin typeface="Calibri"/>
                          <a:ea typeface="Calibri"/>
                          <a:cs typeface="Times New Roman"/>
                        </a:rPr>
                        <a:t>(ACP) (neonicotinoids</a:t>
                      </a:r>
                      <a:r>
                        <a:rPr lang="en-GB" sz="1000" i="0" kern="1200" dirty="0">
                          <a:solidFill>
                            <a:srgbClr val="000000"/>
                          </a:solidFill>
                          <a:effectLst/>
                          <a:latin typeface="Calibri"/>
                          <a:ea typeface="Calibri"/>
                          <a:cs typeface="Times New Roman"/>
                        </a:rPr>
                        <a:t>, pyrethroids, Florida, USA, Brazil)</a:t>
                      </a:r>
                      <a:endParaRPr lang="de-CH" sz="1000" i="0" kern="1200" dirty="0">
                        <a:solidFill>
                          <a:srgbClr val="000000"/>
                        </a:solidFill>
                        <a:effectLst/>
                        <a:latin typeface="Calibri"/>
                        <a:ea typeface="Calibri"/>
                        <a:cs typeface="Times New Roman"/>
                      </a:endParaRPr>
                    </a:p>
                    <a:p>
                      <a:pPr marL="533400" lvl="2" indent="-173038" algn="just" defTabSz="457200" rtl="0" eaLnBrk="1" latinLnBrk="0" hangingPunct="1">
                        <a:lnSpc>
                          <a:spcPct val="115000"/>
                        </a:lnSpc>
                        <a:spcAft>
                          <a:spcPts val="0"/>
                        </a:spcAft>
                        <a:buFont typeface="Wingdings" pitchFamily="2" charset="2"/>
                        <a:buChar char="§"/>
                        <a:tabLst/>
                      </a:pPr>
                      <a:r>
                        <a:rPr lang="en-GB" sz="1000" kern="1200" baseline="0" dirty="0">
                          <a:solidFill>
                            <a:schemeClr val="tx1"/>
                          </a:solidFill>
                          <a:effectLst/>
                          <a:latin typeface="+mn-lt"/>
                          <a:ea typeface="Calibri"/>
                          <a:cs typeface="Times New Roman"/>
                        </a:rPr>
                        <a:t>Elaborate </a:t>
                      </a:r>
                      <a:r>
                        <a:rPr lang="en-GB" sz="1000" kern="1200" baseline="0" dirty="0" smtClean="0">
                          <a:solidFill>
                            <a:schemeClr val="tx1"/>
                          </a:solidFill>
                          <a:effectLst/>
                          <a:latin typeface="+mn-lt"/>
                          <a:ea typeface="Calibri"/>
                          <a:cs typeface="Times New Roman"/>
                        </a:rPr>
                        <a:t>methodology </a:t>
                      </a:r>
                      <a:r>
                        <a:rPr lang="en-GB" sz="1000" kern="1200" baseline="0" dirty="0">
                          <a:solidFill>
                            <a:schemeClr val="tx1"/>
                          </a:solidFill>
                          <a:effectLst/>
                          <a:latin typeface="+mn-lt"/>
                          <a:ea typeface="Calibri"/>
                          <a:cs typeface="Times New Roman"/>
                        </a:rPr>
                        <a:t>for </a:t>
                      </a:r>
                      <a:r>
                        <a:rPr lang="en-GB" sz="1000" kern="1200" baseline="0" dirty="0" smtClean="0">
                          <a:solidFill>
                            <a:schemeClr val="tx1"/>
                          </a:solidFill>
                          <a:effectLst/>
                          <a:latin typeface="+mn-lt"/>
                          <a:ea typeface="Calibri"/>
                          <a:cs typeface="Times New Roman"/>
                        </a:rPr>
                        <a:t>ACP </a:t>
                      </a:r>
                      <a:r>
                        <a:rPr lang="en-GB" sz="1000" kern="1200" baseline="0" dirty="0">
                          <a:solidFill>
                            <a:schemeClr val="tx1"/>
                          </a:solidFill>
                          <a:effectLst/>
                          <a:latin typeface="+mn-lt"/>
                          <a:ea typeface="Calibri"/>
                          <a:cs typeface="Times New Roman"/>
                        </a:rPr>
                        <a:t>(Tatjana Sikuljak – MOA group)</a:t>
                      </a:r>
                      <a:endParaRPr lang="de-CH" sz="1000" kern="1200" baseline="0" dirty="0">
                        <a:solidFill>
                          <a:schemeClr val="tx1"/>
                        </a:solidFill>
                        <a:effectLst/>
                        <a:latin typeface="+mn-lt"/>
                        <a:ea typeface="Calibri"/>
                        <a:cs typeface="Times New Roman"/>
                      </a:endParaRPr>
                    </a:p>
                    <a:p>
                      <a:pPr marL="533400" lvl="2" indent="-173038" algn="just" defTabSz="457200" rtl="0" eaLnBrk="1" latinLnBrk="0" hangingPunct="1">
                        <a:lnSpc>
                          <a:spcPct val="115000"/>
                        </a:lnSpc>
                        <a:spcAft>
                          <a:spcPts val="0"/>
                        </a:spcAft>
                        <a:buFont typeface="Wingdings" pitchFamily="2" charset="2"/>
                        <a:buChar char="§"/>
                        <a:tabLst/>
                      </a:pPr>
                      <a:r>
                        <a:rPr lang="en-GB" sz="1000" kern="1200" baseline="0" dirty="0">
                          <a:solidFill>
                            <a:schemeClr val="tx1"/>
                          </a:solidFill>
                          <a:effectLst/>
                          <a:latin typeface="+mn-lt"/>
                          <a:ea typeface="Calibri"/>
                          <a:cs typeface="Times New Roman"/>
                        </a:rPr>
                        <a:t>Obtain results of monitoring in Florida (Lucas </a:t>
                      </a:r>
                      <a:r>
                        <a:rPr lang="en-GB" sz="1000" kern="1200" baseline="0" dirty="0" smtClean="0">
                          <a:solidFill>
                            <a:schemeClr val="tx1"/>
                          </a:solidFill>
                          <a:effectLst/>
                          <a:latin typeface="+mn-lt"/>
                          <a:ea typeface="Calibri"/>
                          <a:cs typeface="Times New Roman"/>
                        </a:rPr>
                        <a:t> Stallinski </a:t>
                      </a:r>
                      <a:r>
                        <a:rPr lang="en-GB" sz="1000" kern="1200" baseline="0" dirty="0">
                          <a:solidFill>
                            <a:schemeClr val="tx1"/>
                          </a:solidFill>
                          <a:effectLst/>
                          <a:latin typeface="+mn-lt"/>
                          <a:ea typeface="Calibri"/>
                          <a:cs typeface="Times New Roman"/>
                        </a:rPr>
                        <a:t>Univ Florida)</a:t>
                      </a:r>
                      <a:endParaRPr lang="de-CH" sz="1000" kern="1200" baseline="0" dirty="0">
                        <a:solidFill>
                          <a:schemeClr val="tx1"/>
                        </a:solidFill>
                        <a:effectLst/>
                        <a:latin typeface="+mn-lt"/>
                        <a:ea typeface="Calibri"/>
                        <a:cs typeface="Times New Roman"/>
                      </a:endParaRPr>
                    </a:p>
                    <a:p>
                      <a:pPr marL="533400" lvl="2" indent="-173038" algn="just" defTabSz="457200" rtl="0" eaLnBrk="1" latinLnBrk="0" hangingPunct="1">
                        <a:lnSpc>
                          <a:spcPct val="115000"/>
                        </a:lnSpc>
                        <a:spcAft>
                          <a:spcPts val="0"/>
                        </a:spcAft>
                        <a:buFont typeface="Wingdings" pitchFamily="2" charset="2"/>
                        <a:buChar char="§"/>
                        <a:tabLst/>
                      </a:pPr>
                      <a:r>
                        <a:rPr lang="en-GB" sz="1000" kern="1200" baseline="0" dirty="0">
                          <a:solidFill>
                            <a:schemeClr val="tx1"/>
                          </a:solidFill>
                          <a:effectLst/>
                          <a:latin typeface="+mn-lt"/>
                          <a:ea typeface="Calibri"/>
                          <a:cs typeface="Times New Roman"/>
                        </a:rPr>
                        <a:t>Establish baselines </a:t>
                      </a:r>
                      <a:r>
                        <a:rPr lang="en-GB" sz="1000" kern="1200" baseline="0" dirty="0" smtClean="0">
                          <a:solidFill>
                            <a:schemeClr val="tx1"/>
                          </a:solidFill>
                          <a:effectLst/>
                          <a:latin typeface="+mn-lt"/>
                          <a:ea typeface="Calibri"/>
                          <a:cs typeface="Times New Roman"/>
                        </a:rPr>
                        <a:t>using </a:t>
                      </a:r>
                      <a:r>
                        <a:rPr lang="en-GB" sz="1000" kern="1200" baseline="0" dirty="0">
                          <a:solidFill>
                            <a:schemeClr val="tx1"/>
                          </a:solidFill>
                          <a:effectLst/>
                          <a:latin typeface="+mn-lt"/>
                          <a:ea typeface="Calibri"/>
                          <a:cs typeface="Times New Roman"/>
                        </a:rPr>
                        <a:t>agreed method (IRAC members responsibility</a:t>
                      </a:r>
                      <a:r>
                        <a:rPr lang="en-GB" sz="1000" kern="1200" baseline="0" dirty="0" smtClean="0">
                          <a:solidFill>
                            <a:schemeClr val="tx1"/>
                          </a:solidFill>
                          <a:effectLst/>
                          <a:latin typeface="+mn-lt"/>
                          <a:ea typeface="Calibri"/>
                          <a:cs typeface="Times New Roman"/>
                        </a:rPr>
                        <a:t>)</a:t>
                      </a:r>
                    </a:p>
                    <a:p>
                      <a:pPr marL="76200" lvl="1" indent="-173038" algn="just" defTabSz="457200" rtl="0" eaLnBrk="1" latinLnBrk="0" hangingPunct="1">
                        <a:lnSpc>
                          <a:spcPct val="115000"/>
                        </a:lnSpc>
                        <a:spcAft>
                          <a:spcPts val="0"/>
                        </a:spcAft>
                        <a:buFont typeface="Wingdings" pitchFamily="2" charset="2"/>
                        <a:buChar char="§"/>
                        <a:tabLst/>
                      </a:pPr>
                      <a:r>
                        <a:rPr lang="de-CH" sz="1000" b="1" i="1" dirty="0" smtClean="0">
                          <a:solidFill>
                            <a:srgbClr val="FF0000"/>
                          </a:solidFill>
                          <a:effectLst/>
                          <a:latin typeface="+mn-lt"/>
                          <a:ea typeface="Calibri"/>
                          <a:cs typeface="Times New Roman"/>
                        </a:rPr>
                        <a:t>Euschistus heros</a:t>
                      </a:r>
                      <a:r>
                        <a:rPr lang="de-CH" sz="1000" dirty="0" smtClean="0">
                          <a:solidFill>
                            <a:srgbClr val="000000"/>
                          </a:solidFill>
                          <a:effectLst/>
                          <a:latin typeface="+mn-lt"/>
                          <a:ea typeface="Calibri"/>
                          <a:cs typeface="Times New Roman"/>
                        </a:rPr>
                        <a:t>,</a:t>
                      </a:r>
                      <a:r>
                        <a:rPr lang="de-CH" sz="1000" i="1" dirty="0" smtClean="0">
                          <a:solidFill>
                            <a:srgbClr val="FF0000"/>
                          </a:solidFill>
                          <a:effectLst/>
                          <a:latin typeface="+mn-lt"/>
                          <a:ea typeface="Calibri"/>
                          <a:cs typeface="Times New Roman"/>
                        </a:rPr>
                        <a:t> Dichelops</a:t>
                      </a:r>
                      <a:r>
                        <a:rPr lang="de-CH" sz="1000" dirty="0" smtClean="0">
                          <a:solidFill>
                            <a:srgbClr val="000000"/>
                          </a:solidFill>
                          <a:effectLst/>
                          <a:latin typeface="+mn-lt"/>
                          <a:ea typeface="Calibri"/>
                          <a:cs typeface="Times New Roman"/>
                        </a:rPr>
                        <a:t>  </a:t>
                      </a:r>
                      <a:r>
                        <a:rPr lang="en-GB" sz="1000" i="0" kern="1200" dirty="0" smtClean="0">
                          <a:solidFill>
                            <a:srgbClr val="000000"/>
                          </a:solidFill>
                          <a:effectLst/>
                          <a:latin typeface="+mn-lt"/>
                          <a:ea typeface="Calibri"/>
                          <a:cs typeface="Times New Roman"/>
                        </a:rPr>
                        <a:t>(neonicotinoids, pyrethroids, Brazil)</a:t>
                      </a:r>
                    </a:p>
                    <a:p>
                      <a:pPr marL="536575" marR="0" lvl="2" indent="-206375" algn="just" defTabSz="457200" rtl="0" eaLnBrk="1" fontAlgn="auto" latinLnBrk="0" hangingPunct="1">
                        <a:lnSpc>
                          <a:spcPct val="115000"/>
                        </a:lnSpc>
                        <a:spcBef>
                          <a:spcPts val="0"/>
                        </a:spcBef>
                        <a:spcAft>
                          <a:spcPts val="0"/>
                        </a:spcAft>
                        <a:buClrTx/>
                        <a:buSzTx/>
                        <a:buFont typeface="Wingdings" pitchFamily="2" charset="2"/>
                        <a:buChar char="§"/>
                        <a:tabLst/>
                        <a:defRPr/>
                      </a:pPr>
                      <a:r>
                        <a:rPr lang="en-GB" sz="1000" i="0" kern="1200" dirty="0" smtClean="0">
                          <a:solidFill>
                            <a:srgbClr val="000000"/>
                          </a:solidFill>
                          <a:effectLst/>
                          <a:latin typeface="+mn-lt"/>
                          <a:ea typeface="Calibri"/>
                          <a:cs typeface="Times New Roman"/>
                        </a:rPr>
                        <a:t> D</a:t>
                      </a:r>
                      <a:r>
                        <a:rPr lang="de-CH" sz="1000" dirty="0" smtClean="0">
                          <a:solidFill>
                            <a:srgbClr val="000000"/>
                          </a:solidFill>
                          <a:effectLst/>
                          <a:latin typeface="+mn-lt"/>
                          <a:ea typeface="Calibri"/>
                          <a:cs typeface="Times New Roman"/>
                        </a:rPr>
                        <a:t>ecide on baseline</a:t>
                      </a:r>
                      <a:r>
                        <a:rPr lang="de-CH" sz="1000" baseline="0" dirty="0" smtClean="0">
                          <a:solidFill>
                            <a:srgbClr val="000000"/>
                          </a:solidFill>
                          <a:effectLst/>
                          <a:latin typeface="+mn-lt"/>
                          <a:ea typeface="Calibri"/>
                          <a:cs typeface="Times New Roman"/>
                        </a:rPr>
                        <a:t> and </a:t>
                      </a:r>
                      <a:r>
                        <a:rPr lang="de-CH" sz="1000" dirty="0" smtClean="0">
                          <a:solidFill>
                            <a:srgbClr val="000000"/>
                          </a:solidFill>
                          <a:effectLst/>
                          <a:latin typeface="+mn-lt"/>
                          <a:ea typeface="Calibri"/>
                          <a:cs typeface="Times New Roman"/>
                        </a:rPr>
                        <a:t>monitoring</a:t>
                      </a:r>
                      <a:r>
                        <a:rPr lang="de-CH" sz="1000" baseline="0" dirty="0" smtClean="0">
                          <a:solidFill>
                            <a:srgbClr val="000000"/>
                          </a:solidFill>
                          <a:effectLst/>
                          <a:latin typeface="+mn-lt"/>
                          <a:ea typeface="Calibri"/>
                          <a:cs typeface="Times New Roman"/>
                        </a:rPr>
                        <a:t> </a:t>
                      </a:r>
                      <a:r>
                        <a:rPr lang="de-CH" sz="1000" dirty="0" smtClean="0">
                          <a:solidFill>
                            <a:srgbClr val="000000"/>
                          </a:solidFill>
                          <a:effectLst/>
                          <a:latin typeface="+mn-lt"/>
                          <a:ea typeface="Calibri"/>
                          <a:cs typeface="Times New Roman"/>
                        </a:rPr>
                        <a:t>methods with Methods Team</a:t>
                      </a:r>
                    </a:p>
                    <a:p>
                      <a:pPr marL="536575" marR="0" lvl="2" indent="-206375" algn="just" defTabSz="457200" rtl="0" eaLnBrk="1" fontAlgn="auto" latinLnBrk="0" hangingPunct="1">
                        <a:lnSpc>
                          <a:spcPct val="115000"/>
                        </a:lnSpc>
                        <a:spcBef>
                          <a:spcPts val="0"/>
                        </a:spcBef>
                        <a:spcAft>
                          <a:spcPts val="0"/>
                        </a:spcAft>
                        <a:buClrTx/>
                        <a:buSzTx/>
                        <a:buFont typeface="Wingdings" pitchFamily="2" charset="2"/>
                        <a:buChar char="§"/>
                        <a:tabLst/>
                        <a:defRPr/>
                      </a:pPr>
                      <a:r>
                        <a:rPr lang="de-CH" sz="1000" i="0" kern="1200" dirty="0" smtClean="0">
                          <a:solidFill>
                            <a:srgbClr val="000000"/>
                          </a:solidFill>
                          <a:effectLst/>
                          <a:latin typeface="+mn-lt"/>
                          <a:ea typeface="Calibri"/>
                          <a:cs typeface="Times New Roman"/>
                        </a:rPr>
                        <a:t>Poster with IRM guidelines in collaboration with IRAC Brazil</a:t>
                      </a:r>
                      <a:endParaRPr lang="en-GB" sz="1000" i="0" kern="1200" dirty="0" smtClean="0">
                        <a:solidFill>
                          <a:srgbClr val="000000"/>
                        </a:solidFill>
                        <a:effectLst/>
                        <a:latin typeface="Calibri"/>
                        <a:ea typeface="Calibri"/>
                        <a:cs typeface="Times New Roman"/>
                      </a:endParaRPr>
                    </a:p>
                    <a:p>
                      <a:pPr marL="357188" lvl="1" indent="-206375" algn="just" defTabSz="457200" rtl="0" eaLnBrk="1" latinLnBrk="0" hangingPunct="1">
                        <a:lnSpc>
                          <a:spcPct val="115000"/>
                        </a:lnSpc>
                        <a:spcAft>
                          <a:spcPts val="0"/>
                        </a:spcAft>
                        <a:buFont typeface="Courier New"/>
                        <a:buChar char="o"/>
                        <a:tabLst/>
                      </a:pPr>
                      <a:r>
                        <a:rPr lang="en-GB" sz="1000" b="1" i="1" kern="1200" dirty="0" smtClean="0">
                          <a:solidFill>
                            <a:srgbClr val="FF0000"/>
                          </a:solidFill>
                          <a:effectLst/>
                          <a:latin typeface="Calibri"/>
                          <a:ea typeface="Calibri"/>
                          <a:cs typeface="Times New Roman"/>
                        </a:rPr>
                        <a:t>Aphis </a:t>
                      </a:r>
                      <a:r>
                        <a:rPr lang="en-GB" sz="1000" b="1" i="1" kern="1200" dirty="0">
                          <a:solidFill>
                            <a:srgbClr val="FF0000"/>
                          </a:solidFill>
                          <a:effectLst/>
                          <a:latin typeface="Calibri"/>
                          <a:ea typeface="Calibri"/>
                          <a:cs typeface="Times New Roman"/>
                        </a:rPr>
                        <a:t>gossypii </a:t>
                      </a:r>
                      <a:r>
                        <a:rPr lang="en-GB" sz="1000" b="1" i="1" kern="1200" dirty="0" smtClean="0">
                          <a:solidFill>
                            <a:srgbClr val="FF0000"/>
                          </a:solidFill>
                          <a:effectLst/>
                          <a:latin typeface="Calibri"/>
                          <a:ea typeface="Calibri"/>
                          <a:cs typeface="Times New Roman"/>
                        </a:rPr>
                        <a:t> </a:t>
                      </a:r>
                      <a:r>
                        <a:rPr lang="en-GB" sz="1000" i="0" kern="1200" dirty="0" smtClean="0">
                          <a:solidFill>
                            <a:srgbClr val="000000"/>
                          </a:solidFill>
                          <a:effectLst/>
                          <a:latin typeface="Calibri"/>
                          <a:ea typeface="Calibri"/>
                          <a:cs typeface="Times New Roman"/>
                        </a:rPr>
                        <a:t>(</a:t>
                      </a:r>
                      <a:r>
                        <a:rPr lang="en-GB" sz="1000" i="0" kern="1200" dirty="0">
                          <a:solidFill>
                            <a:srgbClr val="000000"/>
                          </a:solidFill>
                          <a:effectLst/>
                          <a:latin typeface="Calibri"/>
                          <a:ea typeface="Calibri"/>
                          <a:cs typeface="Times New Roman"/>
                        </a:rPr>
                        <a:t>neonicotinoid target site </a:t>
                      </a:r>
                      <a:r>
                        <a:rPr lang="en-GB" sz="1000" i="0" kern="1200" dirty="0" smtClean="0">
                          <a:solidFill>
                            <a:srgbClr val="000000"/>
                          </a:solidFill>
                          <a:effectLst/>
                          <a:latin typeface="Calibri"/>
                          <a:ea typeface="Calibri"/>
                          <a:cs typeface="Times New Roman"/>
                        </a:rPr>
                        <a:t>resistance)</a:t>
                      </a:r>
                      <a:endParaRPr lang="de-CH" sz="1000" i="0" kern="1200" dirty="0">
                        <a:solidFill>
                          <a:srgbClr val="000000"/>
                        </a:solidFill>
                        <a:effectLst/>
                        <a:latin typeface="Calibri"/>
                        <a:ea typeface="Calibri"/>
                        <a:cs typeface="Times New Roman"/>
                      </a:endParaRPr>
                    </a:p>
                    <a:p>
                      <a:pPr marL="533400" lvl="2" indent="-173038" algn="just" defTabSz="457200" rtl="0" eaLnBrk="1" latinLnBrk="0" hangingPunct="1">
                        <a:lnSpc>
                          <a:spcPct val="115000"/>
                        </a:lnSpc>
                        <a:spcAft>
                          <a:spcPts val="0"/>
                        </a:spcAft>
                        <a:buFont typeface="Wingdings" pitchFamily="2" charset="2"/>
                        <a:buChar char="§"/>
                        <a:tabLst/>
                      </a:pPr>
                      <a:r>
                        <a:rPr lang="de-CH" sz="1000" kern="1200" baseline="0" dirty="0" smtClean="0">
                          <a:solidFill>
                            <a:schemeClr val="tx1"/>
                          </a:solidFill>
                          <a:effectLst/>
                          <a:latin typeface="+mn-lt"/>
                          <a:ea typeface="Calibri"/>
                          <a:cs typeface="Times New Roman"/>
                        </a:rPr>
                        <a:t>Monitor complaints globally and report liaise with researchers</a:t>
                      </a:r>
                    </a:p>
                    <a:p>
                      <a:pPr marL="357188" marR="0" lvl="1" indent="-206375" algn="just" defTabSz="457200" rtl="0" eaLnBrk="1" fontAlgn="auto" latinLnBrk="0" hangingPunct="1">
                        <a:lnSpc>
                          <a:spcPct val="115000"/>
                        </a:lnSpc>
                        <a:spcBef>
                          <a:spcPts val="0"/>
                        </a:spcBef>
                        <a:spcAft>
                          <a:spcPts val="0"/>
                        </a:spcAft>
                        <a:buClrTx/>
                        <a:buSzTx/>
                        <a:buFont typeface="Courier New"/>
                        <a:buChar char="o"/>
                        <a:tabLst/>
                        <a:defRPr/>
                      </a:pPr>
                      <a:r>
                        <a:rPr lang="de-CH" sz="1000" b="1" i="1" kern="1200" dirty="0" smtClean="0">
                          <a:solidFill>
                            <a:srgbClr val="FF0000"/>
                          </a:solidFill>
                          <a:effectLst/>
                          <a:latin typeface="Calibri"/>
                          <a:ea typeface="Calibri"/>
                          <a:cs typeface="Times New Roman"/>
                        </a:rPr>
                        <a:t>Bactericera cokerelli </a:t>
                      </a:r>
                      <a:r>
                        <a:rPr lang="de-CH" sz="1000" b="0" i="0" kern="1200" dirty="0" smtClean="0">
                          <a:solidFill>
                            <a:schemeClr val="tx1"/>
                          </a:solidFill>
                          <a:effectLst/>
                          <a:latin typeface="Calibri"/>
                          <a:ea typeface="Calibri"/>
                          <a:cs typeface="Times New Roman"/>
                        </a:rPr>
                        <a:t>Potato Zebrachip Psyllid? Texas/Mexico</a:t>
                      </a:r>
                    </a:p>
                    <a:p>
                      <a:pPr marL="357188" marR="0" lvl="1" indent="-206375" algn="just" defTabSz="457200" rtl="0" eaLnBrk="1" fontAlgn="auto" latinLnBrk="0" hangingPunct="1">
                        <a:lnSpc>
                          <a:spcPct val="115000"/>
                        </a:lnSpc>
                        <a:spcBef>
                          <a:spcPts val="0"/>
                        </a:spcBef>
                        <a:spcAft>
                          <a:spcPts val="0"/>
                        </a:spcAft>
                        <a:buClrTx/>
                        <a:buSzTx/>
                        <a:buFont typeface="Courier New"/>
                        <a:buChar char="o"/>
                        <a:tabLst/>
                        <a:defRPr/>
                      </a:pPr>
                      <a:r>
                        <a:rPr lang="de-CH" sz="1000" b="1" i="1" kern="1200" baseline="0" dirty="0" smtClean="0">
                          <a:solidFill>
                            <a:srgbClr val="FF0000"/>
                          </a:solidFill>
                          <a:effectLst/>
                          <a:latin typeface="Calibri"/>
                          <a:ea typeface="Calibri"/>
                          <a:cs typeface="Times New Roman"/>
                        </a:rPr>
                        <a:t>Mealybug </a:t>
                      </a:r>
                      <a:r>
                        <a:rPr lang="de-CH" sz="1000" b="0" i="0" kern="1200" baseline="0" dirty="0" smtClean="0">
                          <a:solidFill>
                            <a:schemeClr val="tx1"/>
                          </a:solidFill>
                          <a:effectLst/>
                          <a:latin typeface="Calibri"/>
                          <a:ea typeface="Calibri"/>
                          <a:cs typeface="Times New Roman"/>
                        </a:rPr>
                        <a:t>on Grapevine in South Africa – NNI reistance?</a:t>
                      </a:r>
                      <a:endParaRPr lang="de-CH" sz="1000" b="0" i="0" kern="1200" baseline="0" dirty="0">
                        <a:solidFill>
                          <a:schemeClr val="tx1"/>
                        </a:solidFill>
                        <a:effectLst/>
                        <a:latin typeface="+mn-lt"/>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000" dirty="0">
                          <a:effectLst/>
                          <a:latin typeface="Calibri"/>
                          <a:ea typeface="Calibri"/>
                          <a:cs typeface="Times New Roman"/>
                        </a:rPr>
                        <a:t/>
                      </a:r>
                      <a:br>
                        <a:rPr lang="en-GB" sz="1000" dirty="0">
                          <a:effectLst/>
                          <a:latin typeface="Calibri"/>
                          <a:ea typeface="Calibri"/>
                          <a:cs typeface="Times New Roman"/>
                        </a:rPr>
                      </a:br>
                      <a:r>
                        <a:rPr lang="en-GB" sz="1000" dirty="0">
                          <a:effectLst/>
                          <a:latin typeface="Calibri"/>
                          <a:ea typeface="Calibri"/>
                          <a:cs typeface="Times New Roman"/>
                        </a:rPr>
                        <a:t/>
                      </a:r>
                      <a:br>
                        <a:rPr lang="en-GB" sz="1000" dirty="0">
                          <a:effectLst/>
                          <a:latin typeface="Calibri"/>
                          <a:ea typeface="Calibri"/>
                          <a:cs typeface="Times New Roman"/>
                        </a:rPr>
                      </a:br>
                      <a:r>
                        <a:rPr lang="en-GB" sz="1000" dirty="0" smtClean="0">
                          <a:effectLst/>
                          <a:latin typeface="Calibri"/>
                          <a:ea typeface="Calibri"/>
                          <a:cs typeface="Times New Roman"/>
                        </a:rPr>
                        <a:t>2013</a:t>
                      </a:r>
                      <a:r>
                        <a:rPr lang="en-GB" sz="1000" dirty="0">
                          <a:effectLst/>
                          <a:latin typeface="Calibri"/>
                          <a:ea typeface="Calibri"/>
                          <a:cs typeface="Times New Roman"/>
                        </a:rPr>
                        <a:t/>
                      </a:r>
                      <a:br>
                        <a:rPr lang="en-GB" sz="1000" dirty="0">
                          <a:effectLst/>
                          <a:latin typeface="Calibri"/>
                          <a:ea typeface="Calibri"/>
                          <a:cs typeface="Times New Roman"/>
                        </a:rPr>
                      </a:br>
                      <a:r>
                        <a:rPr lang="en-GB" sz="1000" dirty="0" smtClean="0">
                          <a:effectLst/>
                          <a:latin typeface="Calibri"/>
                          <a:ea typeface="Calibri"/>
                          <a:cs typeface="Times New Roman"/>
                        </a:rPr>
                        <a:t>Q1 2013</a:t>
                      </a:r>
                      <a:endParaRPr lang="de-CH" sz="1000" dirty="0">
                        <a:effectLst/>
                        <a:latin typeface="Calibri"/>
                        <a:ea typeface="Calibri"/>
                        <a:cs typeface="Times New Roman"/>
                      </a:endParaRPr>
                    </a:p>
                    <a:p>
                      <a:pPr>
                        <a:lnSpc>
                          <a:spcPct val="115000"/>
                        </a:lnSpc>
                        <a:spcAft>
                          <a:spcPts val="0"/>
                        </a:spcAft>
                      </a:pPr>
                      <a:r>
                        <a:rPr lang="en-GB" sz="1000" dirty="0" smtClean="0">
                          <a:effectLst/>
                          <a:latin typeface="Calibri"/>
                          <a:ea typeface="Calibri"/>
                          <a:cs typeface="Times New Roman"/>
                        </a:rPr>
                        <a:t>Q4 2013</a:t>
                      </a:r>
                      <a:endParaRPr lang="de-CH" sz="1000" dirty="0">
                        <a:effectLst/>
                        <a:latin typeface="Calibri"/>
                        <a:ea typeface="Calibri"/>
                        <a:cs typeface="Times New Roman"/>
                      </a:endParaRPr>
                    </a:p>
                    <a:p>
                      <a:pPr>
                        <a:lnSpc>
                          <a:spcPct val="115000"/>
                        </a:lnSpc>
                        <a:spcAft>
                          <a:spcPts val="0"/>
                        </a:spcAft>
                      </a:pPr>
                      <a:endParaRPr lang="de-CH" sz="1000" dirty="0" smtClean="0">
                        <a:effectLst/>
                        <a:latin typeface="Calibri"/>
                        <a:ea typeface="Calibri"/>
                        <a:cs typeface="Times New Roman"/>
                      </a:endParaRPr>
                    </a:p>
                    <a:p>
                      <a:pPr>
                        <a:lnSpc>
                          <a:spcPct val="115000"/>
                        </a:lnSpc>
                        <a:spcAft>
                          <a:spcPts val="0"/>
                        </a:spcAft>
                      </a:pPr>
                      <a:r>
                        <a:rPr lang="de-CH" sz="1000" dirty="0" smtClean="0">
                          <a:effectLst/>
                          <a:latin typeface="Calibri"/>
                          <a:ea typeface="Calibri"/>
                          <a:cs typeface="Times New Roman"/>
                        </a:rPr>
                        <a:t>Q2 2013</a:t>
                      </a:r>
                    </a:p>
                    <a:p>
                      <a:pPr>
                        <a:lnSpc>
                          <a:spcPct val="115000"/>
                        </a:lnSpc>
                        <a:spcAft>
                          <a:spcPts val="0"/>
                        </a:spcAft>
                      </a:pPr>
                      <a:r>
                        <a:rPr lang="de-CH" sz="1000" dirty="0" smtClean="0">
                          <a:effectLst/>
                          <a:latin typeface="Calibri"/>
                          <a:ea typeface="Calibri"/>
                          <a:cs typeface="Times New Roman"/>
                        </a:rPr>
                        <a:t>Q3 2013</a:t>
                      </a:r>
                      <a:endParaRPr lang="de-CH" sz="1000" dirty="0">
                        <a:effectLst/>
                        <a:latin typeface="Calibri"/>
                        <a:ea typeface="Calibri"/>
                        <a:cs typeface="Times New Roman"/>
                      </a:endParaRPr>
                    </a:p>
                    <a:p>
                      <a:pPr>
                        <a:lnSpc>
                          <a:spcPct val="115000"/>
                        </a:lnSpc>
                        <a:spcAft>
                          <a:spcPts val="0"/>
                        </a:spcAft>
                      </a:pPr>
                      <a:endParaRPr lang="de-CH" sz="1000" dirty="0" smtClean="0">
                        <a:effectLst/>
                        <a:latin typeface="Calibri"/>
                        <a:ea typeface="Calibri"/>
                        <a:cs typeface="Times New Roman"/>
                      </a:endParaRPr>
                    </a:p>
                    <a:p>
                      <a:pPr>
                        <a:lnSpc>
                          <a:spcPct val="115000"/>
                        </a:lnSpc>
                        <a:spcAft>
                          <a:spcPts val="0"/>
                        </a:spcAft>
                      </a:pPr>
                      <a:r>
                        <a:rPr lang="de-CH" sz="1000" dirty="0" smtClean="0">
                          <a:effectLst/>
                          <a:latin typeface="Calibri"/>
                          <a:ea typeface="Calibri"/>
                          <a:cs typeface="Times New Roman"/>
                        </a:rPr>
                        <a:t>Q3 2013</a:t>
                      </a:r>
                      <a:endParaRPr lang="de-CH" sz="1000" dirty="0">
                        <a:effectLst/>
                        <a:latin typeface="Calibri"/>
                        <a:ea typeface="Calibri"/>
                        <a:cs typeface="Times New Roman"/>
                      </a:endParaRPr>
                    </a:p>
                    <a:p>
                      <a:pPr>
                        <a:lnSpc>
                          <a:spcPct val="115000"/>
                        </a:lnSpc>
                        <a:spcAft>
                          <a:spcPts val="0"/>
                        </a:spcAft>
                      </a:pPr>
                      <a:r>
                        <a:rPr lang="en-GB" sz="1000" dirty="0" smtClean="0">
                          <a:effectLst/>
                          <a:latin typeface="Calibri"/>
                          <a:ea typeface="Calibri"/>
                          <a:cs typeface="Times New Roman"/>
                        </a:rPr>
                        <a:t>Q4 2013</a:t>
                      </a:r>
                    </a:p>
                    <a:p>
                      <a:pPr>
                        <a:lnSpc>
                          <a:spcPct val="115000"/>
                        </a:lnSpc>
                        <a:spcAft>
                          <a:spcPts val="0"/>
                        </a:spcAft>
                      </a:pPr>
                      <a:r>
                        <a:rPr lang="en-GB" sz="1000" dirty="0" smtClean="0">
                          <a:effectLst/>
                          <a:latin typeface="Calibri"/>
                          <a:ea typeface="Calibri"/>
                          <a:cs typeface="Times New Roman"/>
                        </a:rPr>
                        <a:t>Q3 2013</a:t>
                      </a:r>
                      <a:endParaRPr lang="de-CH" sz="1000" dirty="0">
                        <a:effectLst/>
                        <a:latin typeface="Calibri"/>
                        <a:ea typeface="Calibri"/>
                        <a:cs typeface="Times New Roman"/>
                      </a:endParaRPr>
                    </a:p>
                  </a:txBody>
                  <a:tcPr marL="48882" marR="488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3326927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IRAC New Template potx_file_May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IRAC New Template potx_file_May12.potx</Template>
  <TotalTime>14985</TotalTime>
  <Words>4050</Words>
  <Application>Microsoft Macintosh PowerPoint</Application>
  <PresentationFormat>On-screen Show (4:3)</PresentationFormat>
  <Paragraphs>544</Paragraphs>
  <Slides>15</Slides>
  <Notes>0</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IRAC New Template potx_file_May12</vt:lpstr>
      <vt:lpstr>Custom Design</vt:lpstr>
      <vt:lpstr>SMART GOALS &amp; OBJECTIVES 2013 - 2014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APA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IRAC Template May 2012</dc:subject>
  <dc:creator>Alan Porter</dc:creator>
  <cp:keywords/>
  <dc:description/>
  <cp:lastModifiedBy>Alan Porter</cp:lastModifiedBy>
  <cp:revision>254</cp:revision>
  <cp:lastPrinted>2012-11-30T14:14:04Z</cp:lastPrinted>
  <dcterms:created xsi:type="dcterms:W3CDTF">2012-04-06T12:33:57Z</dcterms:created>
  <dcterms:modified xsi:type="dcterms:W3CDTF">2013-08-07T12:49:54Z</dcterms:modified>
  <cp:category/>
</cp:coreProperties>
</file>