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"/>
  </p:notesMasterIdLst>
  <p:sldIdLst>
    <p:sldId id="263" r:id="rId2"/>
  </p:sldIdLst>
  <p:sldSz cx="9906000" cy="6858000" type="A4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00"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333333"/>
    <a:srgbClr val="33CC33"/>
    <a:srgbClr val="FFFF99"/>
    <a:srgbClr val="00CC66"/>
    <a:srgbClr val="009900"/>
    <a:srgbClr val="008000"/>
    <a:srgbClr val="48845F"/>
    <a:srgbClr val="557768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51" autoAdjust="0"/>
    <p:restoredTop sz="94660"/>
  </p:normalViewPr>
  <p:slideViewPr>
    <p:cSldViewPr snapToGrid="0">
      <p:cViewPr>
        <p:scale>
          <a:sx n="200" d="100"/>
          <a:sy n="200" d="100"/>
        </p:scale>
        <p:origin x="-592" y="24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2730E1-9E7E-431F-B73C-F788F4BA5FBB}" type="datetimeFigureOut">
              <a:rPr lang="en-US"/>
              <a:pPr>
                <a:defRPr/>
              </a:pPr>
              <a:t>10/04/2014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6113" y="744538"/>
            <a:ext cx="537686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5B0F029-161B-4F45-B48B-D428073F5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69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D71D04-024F-4CC3-9960-9F3F17CD3880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55A27-30D9-4A59-84BC-597FAAA13D1D}" type="datetimeFigureOut">
              <a:rPr lang="en-US"/>
              <a:pPr>
                <a:defRPr/>
              </a:pPr>
              <a:t>10/04/2014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42259-3852-4FCE-B8E1-D7934A512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972BE-9C96-4084-941B-9910AC9DB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10EB6-E5B3-4B4D-AE10-274B8CE62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8B83B-5819-424C-B5C9-6ABC155C1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96F98-D9AB-42E4-8C4F-973453767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D2BD-55FD-4366-B471-58F67F019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EF0C8-AA91-4368-AAA3-57132D603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CB7E-44DB-4D94-8AAF-5EC280138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345F7-7381-4B73-88A6-A23D62BF4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55B9-7DAC-4896-B3C8-05A283182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7A5D8-0537-4E1F-B23D-443D9D533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F8F40C7-8D10-406D-8A09-C55CE81F2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jpeg"/><Relationship Id="rId7" Type="http://schemas.openxmlformats.org/officeDocument/2006/relationships/image" Target="../media/image5.jpeg"/><Relationship Id="rId8" Type="http://schemas.openxmlformats.org/officeDocument/2006/relationships/image" Target="../media/image6.jpeg"/><Relationship Id="rId9" Type="http://schemas.openxmlformats.org/officeDocument/2006/relationships/image" Target="../media/image7.jpeg"/><Relationship Id="rId1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5"/>
          <p:cNvSpPr>
            <a:spLocks noChangeArrowheads="1"/>
          </p:cNvSpPr>
          <p:nvPr/>
        </p:nvSpPr>
        <p:spPr bwMode="auto">
          <a:xfrm>
            <a:off x="6381750" y="2800350"/>
            <a:ext cx="3430588" cy="3613150"/>
          </a:xfrm>
          <a:prstGeom prst="roundRect">
            <a:avLst>
              <a:gd name="adj" fmla="val 5704"/>
            </a:avLst>
          </a:prstGeom>
          <a:gradFill rotWithShape="1">
            <a:gsLst>
              <a:gs pos="0">
                <a:srgbClr val="CCFFC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63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600" b="0"/>
              <a:t>. </a:t>
            </a:r>
          </a:p>
        </p:txBody>
      </p:sp>
      <p:sp>
        <p:nvSpPr>
          <p:cNvPr id="3075" name="AutoShape 15"/>
          <p:cNvSpPr>
            <a:spLocks noChangeArrowheads="1"/>
          </p:cNvSpPr>
          <p:nvPr/>
        </p:nvSpPr>
        <p:spPr bwMode="auto">
          <a:xfrm>
            <a:off x="76200" y="1066800"/>
            <a:ext cx="3098800" cy="4086225"/>
          </a:xfrm>
          <a:prstGeom prst="roundRect">
            <a:avLst>
              <a:gd name="adj" fmla="val 4185"/>
            </a:avLst>
          </a:prstGeom>
          <a:gradFill rotWithShape="1">
            <a:gsLst>
              <a:gs pos="0">
                <a:srgbClr val="CCFFC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63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600" b="0"/>
              <a:t>. </a:t>
            </a:r>
          </a:p>
        </p:txBody>
      </p:sp>
      <p:sp>
        <p:nvSpPr>
          <p:cNvPr id="3076" name="AutoShape 6"/>
          <p:cNvSpPr>
            <a:spLocks noChangeArrowheads="1"/>
          </p:cNvSpPr>
          <p:nvPr/>
        </p:nvSpPr>
        <p:spPr bwMode="auto">
          <a:xfrm>
            <a:off x="76200" y="57150"/>
            <a:ext cx="9740798" cy="952348"/>
          </a:xfrm>
          <a:prstGeom prst="roundRect">
            <a:avLst>
              <a:gd name="adj" fmla="val 6685"/>
            </a:avLst>
          </a:prstGeom>
          <a:gradFill rotWithShape="1">
            <a:gsLst>
              <a:gs pos="0">
                <a:srgbClr val="CCFFCC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2536825" y="90488"/>
            <a:ext cx="7145338" cy="717550"/>
          </a:xfrm>
          <a:prstGeom prst="rect">
            <a:avLst/>
          </a:prstGeom>
          <a:noFill/>
          <a:ln w="63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sz="23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 Diamondback Moth, </a:t>
            </a:r>
            <a:r>
              <a:rPr lang="en-GB" sz="23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Plutella xylostella:</a:t>
            </a:r>
          </a:p>
          <a:p>
            <a:pPr algn="ctr" eaLnBrk="1" hangingPunct="1">
              <a:defRPr/>
            </a:pPr>
            <a:r>
              <a:rPr lang="en-GB" sz="18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Resistance Management is Key for Sustainable Control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161925" y="755650"/>
            <a:ext cx="3006725" cy="274638"/>
          </a:xfrm>
          <a:prstGeom prst="rect">
            <a:avLst/>
          </a:prstGeom>
          <a:noFill/>
          <a:ln w="63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 b="0"/>
              <a:t>Insecticide Resistance Action Committee  </a:t>
            </a:r>
            <a:endParaRPr lang="en-GB" sz="900" b="0">
              <a:solidFill>
                <a:schemeClr val="accent2"/>
              </a:solidFill>
            </a:endParaRPr>
          </a:p>
        </p:txBody>
      </p:sp>
      <p:sp>
        <p:nvSpPr>
          <p:cNvPr id="3079" name="Rectangle 19"/>
          <p:cNvSpPr>
            <a:spLocks noChangeArrowheads="1"/>
          </p:cNvSpPr>
          <p:nvPr/>
        </p:nvSpPr>
        <p:spPr bwMode="auto">
          <a:xfrm>
            <a:off x="8252790" y="732118"/>
            <a:ext cx="1527175" cy="260350"/>
          </a:xfrm>
          <a:prstGeom prst="rect">
            <a:avLst/>
          </a:prstGeom>
          <a:gradFill rotWithShape="0">
            <a:gsLst>
              <a:gs pos="0">
                <a:srgbClr val="669900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63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sz="1100" dirty="0">
                <a:solidFill>
                  <a:srgbClr val="005400"/>
                </a:solidFill>
              </a:rPr>
              <a:t>www.irac-online.org</a:t>
            </a:r>
          </a:p>
        </p:txBody>
      </p:sp>
      <p:sp>
        <p:nvSpPr>
          <p:cNvPr id="3080" name="AutoShape 21"/>
          <p:cNvSpPr>
            <a:spLocks noChangeArrowheads="1"/>
          </p:cNvSpPr>
          <p:nvPr/>
        </p:nvSpPr>
        <p:spPr bwMode="auto">
          <a:xfrm>
            <a:off x="96838" y="6484938"/>
            <a:ext cx="9715500" cy="3063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endParaRPr lang="en-US" sz="500" b="0"/>
          </a:p>
        </p:txBody>
      </p:sp>
      <p:sp>
        <p:nvSpPr>
          <p:cNvPr id="3081" name="TextBox 69"/>
          <p:cNvSpPr txBox="1">
            <a:spLocks noChangeArrowheads="1"/>
          </p:cNvSpPr>
          <p:nvPr/>
        </p:nvSpPr>
        <p:spPr bwMode="auto">
          <a:xfrm>
            <a:off x="152401" y="6537325"/>
            <a:ext cx="45593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763" tIns="10881" rIns="21763" bIns="10881">
            <a:spAutoFit/>
          </a:bodyPr>
          <a:lstStyle/>
          <a:p>
            <a:pPr>
              <a:lnSpc>
                <a:spcPct val="120000"/>
              </a:lnSpc>
            </a:pPr>
            <a:r>
              <a:rPr lang="en-GB" sz="500" b="0" dirty="0"/>
              <a:t>This poster is for educational purposes only. Details are accurate to the best of our knowledge but IRAC and its member companies cannot accept responsibility</a:t>
            </a:r>
          </a:p>
          <a:p>
            <a:pPr>
              <a:lnSpc>
                <a:spcPct val="120000"/>
              </a:lnSpc>
            </a:pPr>
            <a:r>
              <a:rPr lang="en-GB" sz="500" b="0" dirty="0"/>
              <a:t>for how this information is used or interpreted. Advice should always be sought from local experts or advisors and health and safety recommendations followed.</a:t>
            </a:r>
            <a:endParaRPr lang="en-US" sz="500" b="0" dirty="0"/>
          </a:p>
        </p:txBody>
      </p:sp>
      <p:sp>
        <p:nvSpPr>
          <p:cNvPr id="3082" name="TextBox 69"/>
          <p:cNvSpPr txBox="1">
            <a:spLocks noChangeArrowheads="1"/>
          </p:cNvSpPr>
          <p:nvPr/>
        </p:nvSpPr>
        <p:spPr bwMode="auto">
          <a:xfrm>
            <a:off x="5024438" y="6497638"/>
            <a:ext cx="4318000" cy="26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763" tIns="10881" rIns="21763" bIns="10881">
            <a:spAutoFit/>
          </a:bodyPr>
          <a:lstStyle/>
          <a:p>
            <a:pPr algn="r"/>
            <a:r>
              <a:rPr lang="en-GB" sz="500" b="0" dirty="0"/>
              <a:t>Designed by IRAC Lepidoptera WG, March </a:t>
            </a:r>
            <a:r>
              <a:rPr lang="en-GB" sz="500" b="0" dirty="0" smtClean="0"/>
              <a:t>2013, </a:t>
            </a:r>
            <a:r>
              <a:rPr lang="en-GB" sz="500" b="0" dirty="0"/>
              <a:t>Poster Ver. </a:t>
            </a:r>
            <a:r>
              <a:rPr lang="en-GB" sz="500" b="0" dirty="0" smtClean="0"/>
              <a:t>3.1   </a:t>
            </a:r>
            <a:r>
              <a:rPr lang="en-GB" sz="500" b="0" dirty="0"/>
              <a:t>For further information visit the IRAC website:</a:t>
            </a:r>
            <a:r>
              <a:rPr lang="en-GB" sz="600" b="0" dirty="0"/>
              <a:t> </a:t>
            </a:r>
            <a:r>
              <a:rPr lang="en-GB" sz="500" dirty="0">
                <a:solidFill>
                  <a:srgbClr val="008000"/>
                </a:solidFill>
              </a:rPr>
              <a:t>www.irac-online.org</a:t>
            </a:r>
          </a:p>
          <a:p>
            <a:pPr algn="r"/>
            <a:r>
              <a:rPr lang="en-GB" sz="500" b="0" dirty="0" err="1"/>
              <a:t>Photograhs</a:t>
            </a:r>
            <a:r>
              <a:rPr lang="en-GB" sz="500" b="0" dirty="0"/>
              <a:t> courtesy :     Russ </a:t>
            </a:r>
            <a:r>
              <a:rPr lang="en-GB" sz="500" b="0" dirty="0" err="1"/>
              <a:t>Ottens</a:t>
            </a:r>
            <a:r>
              <a:rPr lang="en-GB" sz="500" b="0" dirty="0"/>
              <a:t>, University of Georgia,     Whitney </a:t>
            </a:r>
            <a:r>
              <a:rPr lang="en-GB" sz="500" b="0" dirty="0" err="1"/>
              <a:t>Cranshaw</a:t>
            </a:r>
            <a:r>
              <a:rPr lang="en-GB" sz="500" b="0" dirty="0"/>
              <a:t>, Colorado State University;  Bugwood.org       </a:t>
            </a:r>
            <a:r>
              <a:rPr lang="en-GB" sz="500" b="0" dirty="0" err="1"/>
              <a:t>BayerCrop</a:t>
            </a:r>
            <a:r>
              <a:rPr lang="en-GB" sz="500" b="0" dirty="0"/>
              <a:t> </a:t>
            </a:r>
            <a:r>
              <a:rPr lang="en-GB" sz="500" b="0" dirty="0" smtClean="0"/>
              <a:t>Science</a:t>
            </a:r>
          </a:p>
          <a:p>
            <a:pPr algn="r"/>
            <a:r>
              <a:rPr lang="en-GB" sz="500" b="0" dirty="0"/>
              <a:t>IRAC document protected by © Copyright </a:t>
            </a:r>
            <a:r>
              <a:rPr lang="en-GB" sz="500" b="0" dirty="0" smtClean="0"/>
              <a:t>                             </a:t>
            </a:r>
            <a:endParaRPr lang="en-GB" sz="500" b="0" dirty="0"/>
          </a:p>
        </p:txBody>
      </p:sp>
      <p:sp>
        <p:nvSpPr>
          <p:cNvPr id="3083" name="Text Box 83"/>
          <p:cNvSpPr txBox="1">
            <a:spLocks noChangeArrowheads="1"/>
          </p:cNvSpPr>
          <p:nvPr/>
        </p:nvSpPr>
        <p:spPr bwMode="auto">
          <a:xfrm>
            <a:off x="365125" y="3524250"/>
            <a:ext cx="24590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/>
          </a:p>
        </p:txBody>
      </p:sp>
      <p:sp>
        <p:nvSpPr>
          <p:cNvPr id="3084" name="Rectangle 109"/>
          <p:cNvSpPr>
            <a:spLocks noChangeArrowheads="1"/>
          </p:cNvSpPr>
          <p:nvPr/>
        </p:nvSpPr>
        <p:spPr bwMode="auto">
          <a:xfrm>
            <a:off x="3532188" y="1075640"/>
            <a:ext cx="260359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i="1" dirty="0" err="1">
                <a:solidFill>
                  <a:srgbClr val="005400"/>
                </a:solidFill>
              </a:rPr>
              <a:t>Plutella</a:t>
            </a:r>
            <a:r>
              <a:rPr lang="en-GB" sz="1000" i="1" dirty="0">
                <a:solidFill>
                  <a:srgbClr val="005400"/>
                </a:solidFill>
              </a:rPr>
              <a:t> </a:t>
            </a:r>
            <a:r>
              <a:rPr lang="en-GB" sz="1000" i="1" dirty="0" err="1">
                <a:solidFill>
                  <a:srgbClr val="005400"/>
                </a:solidFill>
              </a:rPr>
              <a:t>xylostella</a:t>
            </a:r>
            <a:r>
              <a:rPr lang="en-GB" sz="1000" dirty="0">
                <a:solidFill>
                  <a:srgbClr val="005400"/>
                </a:solidFill>
              </a:rPr>
              <a:t> Damage in </a:t>
            </a:r>
            <a:r>
              <a:rPr lang="en-GB" sz="1000" dirty="0" smtClean="0">
                <a:solidFill>
                  <a:srgbClr val="005400"/>
                </a:solidFill>
              </a:rPr>
              <a:t>Cabbage</a:t>
            </a:r>
            <a:endParaRPr lang="en-US" sz="1000" dirty="0">
              <a:solidFill>
                <a:srgbClr val="005400"/>
              </a:solidFill>
            </a:endParaRPr>
          </a:p>
        </p:txBody>
      </p:sp>
      <p:grpSp>
        <p:nvGrpSpPr>
          <p:cNvPr id="3085" name="Group 842"/>
          <p:cNvGrpSpPr>
            <a:grpSpLocks/>
          </p:cNvGrpSpPr>
          <p:nvPr/>
        </p:nvGrpSpPr>
        <p:grpSpPr bwMode="auto">
          <a:xfrm>
            <a:off x="76200" y="5181600"/>
            <a:ext cx="3157538" cy="1277938"/>
            <a:chOff x="56" y="3428"/>
            <a:chExt cx="1989" cy="718"/>
          </a:xfrm>
        </p:grpSpPr>
        <p:sp>
          <p:nvSpPr>
            <p:cNvPr id="3217" name="AutoShape 15"/>
            <p:cNvSpPr>
              <a:spLocks noChangeArrowheads="1"/>
            </p:cNvSpPr>
            <p:nvPr/>
          </p:nvSpPr>
          <p:spPr bwMode="auto">
            <a:xfrm>
              <a:off x="63" y="3445"/>
              <a:ext cx="1945" cy="678"/>
            </a:xfrm>
            <a:prstGeom prst="roundRect">
              <a:avLst>
                <a:gd name="adj" fmla="val 4185"/>
              </a:avLst>
            </a:prstGeom>
            <a:gradFill rotWithShape="1">
              <a:gsLst>
                <a:gs pos="0">
                  <a:srgbClr val="CCFFCC"/>
                </a:gs>
                <a:gs pos="100000">
                  <a:srgbClr val="FFFFFF"/>
                </a:gs>
              </a:gsLst>
              <a:path path="rect">
                <a:fillToRect l="100000" t="100000"/>
              </a:path>
            </a:gradFill>
            <a:ln w="63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GB" sz="600" b="0"/>
                <a:t>. </a:t>
              </a:r>
            </a:p>
          </p:txBody>
        </p:sp>
        <p:sp>
          <p:nvSpPr>
            <p:cNvPr id="3218" name="Text Box 125"/>
            <p:cNvSpPr txBox="1">
              <a:spLocks noChangeArrowheads="1"/>
            </p:cNvSpPr>
            <p:nvPr/>
          </p:nvSpPr>
          <p:spPr bwMode="auto">
            <a:xfrm>
              <a:off x="56" y="3428"/>
              <a:ext cx="1989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33350" indent="-133350"/>
              <a:endParaRPr lang="de-DE" sz="600" dirty="0">
                <a:solidFill>
                  <a:srgbClr val="48845F"/>
                </a:solidFill>
              </a:endParaRPr>
            </a:p>
            <a:p>
              <a:pPr marL="133350" indent="-133350"/>
              <a:r>
                <a:rPr lang="de-DE" sz="600" dirty="0">
                  <a:solidFill>
                    <a:srgbClr val="48845F"/>
                  </a:solidFill>
                </a:rPr>
                <a:t>References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 err="1">
                  <a:latin typeface="Arial Narrow" pitchFamily="34" charset="0"/>
                </a:rPr>
                <a:t>Gryzwacz</a:t>
              </a:r>
              <a:r>
                <a:rPr lang="en-GB" sz="500" b="0" dirty="0">
                  <a:latin typeface="Arial Narrow" pitchFamily="34" charset="0"/>
                </a:rPr>
                <a:t>, D., A. </a:t>
              </a:r>
              <a:r>
                <a:rPr lang="en-GB" sz="500" b="0" dirty="0" err="1">
                  <a:latin typeface="Arial Narrow" pitchFamily="34" charset="0"/>
                </a:rPr>
                <a:t>Rossbach</a:t>
              </a:r>
              <a:r>
                <a:rPr lang="en-GB" sz="500" b="0" dirty="0">
                  <a:latin typeface="Arial Narrow" pitchFamily="34" charset="0"/>
                </a:rPr>
                <a:t>, D. Russell, R. </a:t>
              </a:r>
              <a:r>
                <a:rPr lang="en-GB" sz="500" b="0" dirty="0" err="1">
                  <a:latin typeface="Arial Narrow" pitchFamily="34" charset="0"/>
                </a:rPr>
                <a:t>Srinivasan</a:t>
              </a:r>
              <a:r>
                <a:rPr lang="en-GB" sz="500" b="0" dirty="0">
                  <a:latin typeface="Arial Narrow" pitchFamily="34" charset="0"/>
                </a:rPr>
                <a:t>, A.M. Shelton. 2010. </a:t>
              </a:r>
              <a:r>
                <a:rPr lang="en-GB" sz="500" b="0" i="1" dirty="0">
                  <a:latin typeface="Arial Narrow" pitchFamily="34" charset="0"/>
                </a:rPr>
                <a:t>Crop Protection</a:t>
              </a:r>
              <a:r>
                <a:rPr lang="en-GB" sz="500" b="0" dirty="0">
                  <a:latin typeface="Arial Narrow" pitchFamily="34" charset="0"/>
                </a:rPr>
                <a:t> </a:t>
              </a:r>
              <a:r>
                <a:rPr lang="en-GB" sz="500" b="0" u="sng" dirty="0">
                  <a:latin typeface="Arial Narrow" pitchFamily="34" charset="0"/>
                </a:rPr>
                <a:t>29</a:t>
              </a:r>
              <a:r>
                <a:rPr lang="en-GB" sz="500" b="0" dirty="0">
                  <a:latin typeface="Arial Narrow" pitchFamily="34" charset="0"/>
                </a:rPr>
                <a:t> (1): 68-79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Chapman, J.W., D.R. Reynolds, A.D. Smith, J.R. Riley, D.E. </a:t>
              </a:r>
              <a:r>
                <a:rPr lang="en-GB" sz="500" b="0" dirty="0" err="1">
                  <a:latin typeface="Arial Narrow" pitchFamily="34" charset="0"/>
                </a:rPr>
                <a:t>Pedgley</a:t>
              </a:r>
              <a:r>
                <a:rPr lang="en-GB" sz="500" b="0" dirty="0">
                  <a:latin typeface="Arial Narrow" pitchFamily="34" charset="0"/>
                </a:rPr>
                <a:t>, I.P. </a:t>
              </a:r>
              <a:r>
                <a:rPr lang="en-GB" sz="500" b="0" dirty="0" err="1">
                  <a:latin typeface="Arial Narrow" pitchFamily="34" charset="0"/>
                </a:rPr>
                <a:t>Woiwod</a:t>
              </a:r>
              <a:r>
                <a:rPr lang="en-GB" sz="500" b="0" dirty="0">
                  <a:latin typeface="Arial Narrow" pitchFamily="34" charset="0"/>
                </a:rPr>
                <a:t>. 2002. </a:t>
              </a:r>
              <a:r>
                <a:rPr lang="en-GB" sz="500" b="0" i="1" dirty="0">
                  <a:latin typeface="Arial Narrow" pitchFamily="34" charset="0"/>
                </a:rPr>
                <a:t>Ecol. </a:t>
              </a:r>
              <a:r>
                <a:rPr lang="en-GB" sz="500" b="0" i="1" dirty="0" err="1">
                  <a:latin typeface="Arial Narrow" pitchFamily="34" charset="0"/>
                </a:rPr>
                <a:t>Entomol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27</a:t>
              </a:r>
              <a:r>
                <a:rPr lang="en-GB" sz="500" b="0" dirty="0">
                  <a:latin typeface="Arial Narrow" pitchFamily="34" charset="0"/>
                </a:rPr>
                <a:t>: 641-650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Zhao, J.Z., L.H. Collins, X.Y. Li, R.F.L Mau, G.D. Thompson et al. 2006. </a:t>
              </a:r>
              <a:r>
                <a:rPr lang="en-GB" sz="500" b="0" i="1" dirty="0">
                  <a:latin typeface="Arial Narrow" pitchFamily="34" charset="0"/>
                </a:rPr>
                <a:t>J. Econ. </a:t>
              </a:r>
              <a:r>
                <a:rPr lang="en-GB" sz="500" b="0" i="1" dirty="0" err="1">
                  <a:latin typeface="Arial Narrow" pitchFamily="34" charset="0"/>
                </a:rPr>
                <a:t>Entomol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99</a:t>
              </a:r>
              <a:r>
                <a:rPr lang="en-GB" sz="500" b="0" dirty="0">
                  <a:latin typeface="Arial Narrow" pitchFamily="34" charset="0"/>
                </a:rPr>
                <a:t>: 176-181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Hung, C.F., C.H. Kao. C.C. Liu, J.G. Lin, and C.N. Sun. 1990. </a:t>
              </a:r>
              <a:r>
                <a:rPr lang="en-GB" sz="500" b="0" i="1" dirty="0" err="1">
                  <a:latin typeface="Arial Narrow" pitchFamily="34" charset="0"/>
                </a:rPr>
                <a:t>J.Econ.Entomol</a:t>
              </a:r>
              <a:r>
                <a:rPr lang="en-GB" sz="500" b="0" i="1" dirty="0">
                  <a:latin typeface="Arial Narrow" pitchFamily="34" charset="0"/>
                </a:rPr>
                <a:t>.</a:t>
              </a:r>
              <a:r>
                <a:rPr lang="en-GB" sz="500" b="0" dirty="0">
                  <a:latin typeface="Arial Narrow" pitchFamily="34" charset="0"/>
                </a:rPr>
                <a:t> </a:t>
              </a:r>
              <a:r>
                <a:rPr lang="en-GB" sz="500" b="0" u="sng" dirty="0">
                  <a:latin typeface="Arial Narrow" pitchFamily="34" charset="0"/>
                </a:rPr>
                <a:t>83</a:t>
              </a:r>
              <a:r>
                <a:rPr lang="en-GB" sz="500" b="0" dirty="0">
                  <a:latin typeface="Arial Narrow" pitchFamily="34" charset="0"/>
                </a:rPr>
                <a:t>: 361-365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Liu,  Y.B., B.E. </a:t>
              </a:r>
              <a:r>
                <a:rPr lang="en-GB" sz="500" b="0" dirty="0" err="1">
                  <a:latin typeface="Arial Narrow" pitchFamily="34" charset="0"/>
                </a:rPr>
                <a:t>Tabashnik</a:t>
              </a:r>
              <a:r>
                <a:rPr lang="en-GB" sz="500" b="0" dirty="0">
                  <a:latin typeface="Arial Narrow" pitchFamily="34" charset="0"/>
                </a:rPr>
                <a:t>, L. Mason, B. </a:t>
              </a:r>
              <a:r>
                <a:rPr lang="en-GB" sz="500" b="0" dirty="0" err="1">
                  <a:latin typeface="Arial Narrow" pitchFamily="34" charset="0"/>
                </a:rPr>
                <a:t>Escriche</a:t>
              </a:r>
              <a:r>
                <a:rPr lang="en-GB" sz="500" b="0" dirty="0">
                  <a:latin typeface="Arial Narrow" pitchFamily="34" charset="0"/>
                </a:rPr>
                <a:t>, and J. </a:t>
              </a:r>
              <a:r>
                <a:rPr lang="en-GB" sz="500" b="0" dirty="0" err="1">
                  <a:latin typeface="Arial Narrow" pitchFamily="34" charset="0"/>
                </a:rPr>
                <a:t>Ferre</a:t>
              </a:r>
              <a:r>
                <a:rPr lang="en-GB" sz="500" b="0" dirty="0">
                  <a:latin typeface="Arial Narrow" pitchFamily="34" charset="0"/>
                </a:rPr>
                <a:t>. 2000. </a:t>
              </a:r>
              <a:r>
                <a:rPr lang="en-GB" sz="500" b="0" i="1" dirty="0">
                  <a:latin typeface="Arial Narrow" pitchFamily="34" charset="0"/>
                </a:rPr>
                <a:t>J. Econ. </a:t>
              </a:r>
              <a:r>
                <a:rPr lang="en-GB" sz="500" b="0" i="1" dirty="0" err="1">
                  <a:latin typeface="Arial Narrow" pitchFamily="34" charset="0"/>
                </a:rPr>
                <a:t>Entomol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93</a:t>
              </a:r>
              <a:r>
                <a:rPr lang="en-GB" sz="500" b="0" dirty="0">
                  <a:latin typeface="Arial Narrow" pitchFamily="34" charset="0"/>
                </a:rPr>
                <a:t>: 1-6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 err="1">
                  <a:latin typeface="Arial Narrow" pitchFamily="34" charset="0"/>
                </a:rPr>
                <a:t>Noppun</a:t>
              </a:r>
              <a:r>
                <a:rPr lang="en-GB" sz="500" b="0" dirty="0">
                  <a:latin typeface="Arial Narrow" pitchFamily="34" charset="0"/>
                </a:rPr>
                <a:t>, V., Saito, T., Miyata, T., 1989. </a:t>
              </a:r>
              <a:r>
                <a:rPr lang="en-GB" sz="500" b="0" i="1" dirty="0" err="1">
                  <a:latin typeface="Arial Narrow" pitchFamily="34" charset="0"/>
                </a:rPr>
                <a:t>Pestic</a:t>
              </a:r>
              <a:r>
                <a:rPr lang="en-GB" sz="500" b="0" i="1" dirty="0">
                  <a:latin typeface="Arial Narrow" pitchFamily="34" charset="0"/>
                </a:rPr>
                <a:t>. </a:t>
              </a:r>
              <a:r>
                <a:rPr lang="en-GB" sz="500" b="0" i="1" dirty="0" err="1">
                  <a:latin typeface="Arial Narrow" pitchFamily="34" charset="0"/>
                </a:rPr>
                <a:t>Biochem</a:t>
              </a:r>
              <a:r>
                <a:rPr lang="en-GB" sz="500" b="0" i="1" dirty="0">
                  <a:latin typeface="Arial Narrow" pitchFamily="34" charset="0"/>
                </a:rPr>
                <a:t>. Physiol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33</a:t>
              </a:r>
              <a:r>
                <a:rPr lang="en-GB" sz="500" b="0" dirty="0">
                  <a:latin typeface="Arial Narrow" pitchFamily="34" charset="0"/>
                </a:rPr>
                <a:t>, 83-87.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Li, A., </a:t>
              </a:r>
              <a:r>
                <a:rPr lang="en-GB" sz="500" b="0" dirty="0" err="1">
                  <a:latin typeface="Arial Narrow" pitchFamily="34" charset="0"/>
                </a:rPr>
                <a:t>Y.Yang</a:t>
              </a:r>
              <a:r>
                <a:rPr lang="en-GB" sz="500" b="0" dirty="0">
                  <a:latin typeface="Arial Narrow" pitchFamily="34" charset="0"/>
                </a:rPr>
                <a:t>, S. Wu, C. Li., and Y. Wu. 2006. </a:t>
              </a:r>
              <a:r>
                <a:rPr lang="en-GB" sz="500" b="0" i="1" dirty="0" err="1">
                  <a:latin typeface="Arial Narrow" pitchFamily="34" charset="0"/>
                </a:rPr>
                <a:t>J.Econ.Entomol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99</a:t>
              </a:r>
              <a:r>
                <a:rPr lang="en-GB" sz="500" b="0" dirty="0">
                  <a:latin typeface="Arial Narrow" pitchFamily="34" charset="0"/>
                </a:rPr>
                <a:t>: 914-919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>
                  <a:latin typeface="Arial Narrow" pitchFamily="34" charset="0"/>
                </a:rPr>
                <a:t>Baxter, S.W., Chen, M., Dawson, A., Zhao, J.Z., Vogel, H., Shelton, A.M., </a:t>
              </a:r>
              <a:r>
                <a:rPr lang="en-GB" sz="500" b="0" dirty="0" err="1">
                  <a:latin typeface="Arial Narrow" pitchFamily="34" charset="0"/>
                </a:rPr>
                <a:t>Heckel</a:t>
              </a:r>
              <a:r>
                <a:rPr lang="en-GB" sz="500" b="0" dirty="0">
                  <a:latin typeface="Arial Narrow" pitchFamily="34" charset="0"/>
                </a:rPr>
                <a:t>, D.G., </a:t>
              </a:r>
              <a:r>
                <a:rPr lang="en-GB" sz="500" b="0" dirty="0" err="1">
                  <a:latin typeface="Arial Narrow" pitchFamily="34" charset="0"/>
                </a:rPr>
                <a:t>Jiggins</a:t>
              </a:r>
              <a:r>
                <a:rPr lang="en-GB" sz="500" b="0" dirty="0">
                  <a:latin typeface="Arial Narrow" pitchFamily="34" charset="0"/>
                </a:rPr>
                <a:t>, C.D., 2010.. </a:t>
              </a:r>
              <a:r>
                <a:rPr lang="en-GB" sz="500" b="0" i="1" dirty="0" err="1">
                  <a:latin typeface="Arial Narrow" pitchFamily="34" charset="0"/>
                </a:rPr>
                <a:t>PloS</a:t>
              </a:r>
              <a:r>
                <a:rPr lang="en-GB" sz="500" b="0" i="1" dirty="0">
                  <a:latin typeface="Arial Narrow" pitchFamily="34" charset="0"/>
                </a:rPr>
                <a:t> Genetics </a:t>
              </a:r>
              <a:r>
                <a:rPr lang="en-GB" sz="500" b="0" dirty="0">
                  <a:latin typeface="Arial Narrow" pitchFamily="34" charset="0"/>
                </a:rPr>
                <a:t>6, e1000802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 err="1">
                  <a:latin typeface="Arial Narrow" pitchFamily="34" charset="0"/>
                </a:rPr>
                <a:t>Sonoda</a:t>
              </a:r>
              <a:r>
                <a:rPr lang="en-GB" sz="500" b="0" dirty="0">
                  <a:latin typeface="Arial Narrow" pitchFamily="34" charset="0"/>
                </a:rPr>
                <a:t>, S., 2010. </a:t>
              </a:r>
              <a:r>
                <a:rPr lang="en-GB" sz="500" b="0" i="1" dirty="0">
                  <a:latin typeface="Arial Narrow" pitchFamily="34" charset="0"/>
                </a:rPr>
                <a:t>Pest. </a:t>
              </a:r>
              <a:r>
                <a:rPr lang="en-GB" sz="500" b="0" i="1" dirty="0" err="1">
                  <a:latin typeface="Arial Narrow" pitchFamily="34" charset="0"/>
                </a:rPr>
                <a:t>Manag</a:t>
              </a:r>
              <a:r>
                <a:rPr lang="en-GB" sz="500" b="0" i="1" dirty="0">
                  <a:latin typeface="Arial Narrow" pitchFamily="34" charset="0"/>
                </a:rPr>
                <a:t>. Sci</a:t>
              </a:r>
              <a:r>
                <a:rPr lang="en-GB" sz="500" b="0" dirty="0">
                  <a:latin typeface="Arial Narrow" pitchFamily="34" charset="0"/>
                </a:rPr>
                <a:t>. </a:t>
              </a:r>
              <a:r>
                <a:rPr lang="en-GB" sz="500" b="0" u="sng" dirty="0">
                  <a:latin typeface="Arial Narrow" pitchFamily="34" charset="0"/>
                </a:rPr>
                <a:t>66</a:t>
              </a:r>
              <a:r>
                <a:rPr lang="en-GB" sz="500" b="0" dirty="0">
                  <a:latin typeface="Arial Narrow" pitchFamily="34" charset="0"/>
                </a:rPr>
                <a:t>, 572-575</a:t>
              </a:r>
            </a:p>
            <a:p>
              <a:pPr marL="133350" indent="-133350">
                <a:buFontTx/>
                <a:buAutoNum type="arabicPeriod"/>
              </a:pPr>
              <a:r>
                <a:rPr lang="en-GB" sz="500" b="0" dirty="0" err="1">
                  <a:latin typeface="Arial Narrow" pitchFamily="34" charset="0"/>
                </a:rPr>
                <a:t>Troczka</a:t>
              </a:r>
              <a:r>
                <a:rPr lang="en-GB" sz="500" b="0" dirty="0">
                  <a:latin typeface="Arial Narrow" pitchFamily="34" charset="0"/>
                </a:rPr>
                <a:t>, B., C.T. Zimmer, J. Elias, C. </a:t>
              </a:r>
              <a:r>
                <a:rPr lang="en-GB" sz="500" b="0" dirty="0" err="1">
                  <a:latin typeface="Arial Narrow" pitchFamily="34" charset="0"/>
                </a:rPr>
                <a:t>Schorn</a:t>
              </a:r>
              <a:r>
                <a:rPr lang="en-GB" sz="500" b="0" dirty="0">
                  <a:latin typeface="Arial Narrow" pitchFamily="34" charset="0"/>
                </a:rPr>
                <a:t>, C. Bass, T.G.E. Davies, L.M. Field, M.S. Williamson, R. Slater, R. Nauen. 2012. </a:t>
              </a:r>
              <a:r>
                <a:rPr lang="en-GB" sz="500" b="0" i="1" dirty="0">
                  <a:latin typeface="Arial Narrow" pitchFamily="34" charset="0"/>
                </a:rPr>
                <a:t>Insect </a:t>
              </a:r>
              <a:r>
                <a:rPr lang="en-GB" sz="500" b="0" i="1" dirty="0" err="1">
                  <a:latin typeface="Arial Narrow" pitchFamily="34" charset="0"/>
                </a:rPr>
                <a:t>Biochem</a:t>
              </a:r>
              <a:r>
                <a:rPr lang="en-GB" sz="500" b="0" i="1" dirty="0">
                  <a:latin typeface="Arial Narrow" pitchFamily="34" charset="0"/>
                </a:rPr>
                <a:t> </a:t>
              </a:r>
              <a:r>
                <a:rPr lang="en-GB" sz="500" b="0" i="1" dirty="0" err="1">
                  <a:latin typeface="Arial Narrow" pitchFamily="34" charset="0"/>
                </a:rPr>
                <a:t>Mol</a:t>
              </a:r>
              <a:r>
                <a:rPr lang="en-GB" sz="500" b="0" i="1" dirty="0">
                  <a:latin typeface="Arial Narrow" pitchFamily="34" charset="0"/>
                </a:rPr>
                <a:t> </a:t>
              </a:r>
              <a:r>
                <a:rPr lang="en-GB" sz="500" b="0" i="1" dirty="0" err="1">
                  <a:latin typeface="Arial Narrow" pitchFamily="34" charset="0"/>
                </a:rPr>
                <a:t>Biol</a:t>
              </a:r>
              <a:r>
                <a:rPr lang="en-GB" sz="500" b="0" dirty="0">
                  <a:latin typeface="Arial Narrow" pitchFamily="34" charset="0"/>
                </a:rPr>
                <a:t> </a:t>
              </a:r>
              <a:r>
                <a:rPr lang="en-GB" sz="500" b="0" u="sng" dirty="0">
                  <a:latin typeface="Arial Narrow" pitchFamily="34" charset="0"/>
                </a:rPr>
                <a:t>42</a:t>
              </a:r>
              <a:r>
                <a:rPr lang="en-GB" sz="500" b="0" dirty="0">
                  <a:latin typeface="Arial Narrow" pitchFamily="34" charset="0"/>
                </a:rPr>
                <a:t>, 873-880 </a:t>
              </a:r>
            </a:p>
            <a:p>
              <a:pPr marL="133350" indent="-133350">
                <a:buFontTx/>
                <a:buAutoNum type="arabicPeriod"/>
              </a:pPr>
              <a:endParaRPr lang="en-GB" sz="500" b="0" dirty="0">
                <a:latin typeface="Arial Narrow" pitchFamily="34" charset="0"/>
              </a:endParaRPr>
            </a:p>
          </p:txBody>
        </p:sp>
      </p:grpSp>
      <p:sp>
        <p:nvSpPr>
          <p:cNvPr id="3086" name="AutoShape 86"/>
          <p:cNvSpPr>
            <a:spLocks noChangeArrowheads="1"/>
          </p:cNvSpPr>
          <p:nvPr/>
        </p:nvSpPr>
        <p:spPr bwMode="auto">
          <a:xfrm>
            <a:off x="6372225" y="1092200"/>
            <a:ext cx="3424238" cy="1616075"/>
          </a:xfrm>
          <a:prstGeom prst="roundRect">
            <a:avLst>
              <a:gd name="adj" fmla="val 6231"/>
            </a:avLst>
          </a:prstGeom>
          <a:gradFill rotWithShape="1">
            <a:gsLst>
              <a:gs pos="0">
                <a:srgbClr val="C2F4BE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635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marL="180975" indent="-180975"/>
            <a:endParaRPr lang="en-GB" sz="1900" b="0" baseline="-25000"/>
          </a:p>
          <a:p>
            <a:pPr marL="180975" indent="-180975"/>
            <a:endParaRPr lang="en-GB" sz="1900" b="0" baseline="-25000"/>
          </a:p>
        </p:txBody>
      </p:sp>
      <p:sp>
        <p:nvSpPr>
          <p:cNvPr id="3087" name="TextBox 91"/>
          <p:cNvSpPr txBox="1">
            <a:spLocks noChangeArrowheads="1"/>
          </p:cNvSpPr>
          <p:nvPr/>
        </p:nvSpPr>
        <p:spPr bwMode="auto">
          <a:xfrm>
            <a:off x="6372225" y="1295400"/>
            <a:ext cx="30670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b="0" dirty="0"/>
              <a:t>A combination of all available tools for </a:t>
            </a:r>
            <a:r>
              <a:rPr lang="de-DE" b="0" i="1" dirty="0"/>
              <a:t>P. xylostella</a:t>
            </a:r>
            <a:r>
              <a:rPr lang="de-DE" b="0" dirty="0"/>
              <a:t> management should be used to prevent the development of insecticide resistance: </a:t>
            </a:r>
          </a:p>
          <a:p>
            <a:pPr marL="87313" lvl="1" indent="95250">
              <a:buClr>
                <a:srgbClr val="2D4553"/>
              </a:buClr>
              <a:buFontTx/>
              <a:buChar char="•"/>
            </a:pPr>
            <a:r>
              <a:rPr lang="de-DE" b="0" dirty="0" smtClean="0"/>
              <a:t>resistant </a:t>
            </a:r>
            <a:r>
              <a:rPr lang="de-DE" b="0" dirty="0"/>
              <a:t>varieties </a:t>
            </a:r>
          </a:p>
          <a:p>
            <a:pPr marL="87313" lvl="1" indent="95250">
              <a:buClr>
                <a:srgbClr val="2D4553"/>
              </a:buClr>
              <a:buFontTx/>
              <a:buChar char="•"/>
            </a:pPr>
            <a:r>
              <a:rPr lang="de-DE" b="0" dirty="0" smtClean="0"/>
              <a:t>refuge </a:t>
            </a:r>
            <a:r>
              <a:rPr lang="de-DE" b="0" dirty="0"/>
              <a:t>crops</a:t>
            </a:r>
          </a:p>
          <a:p>
            <a:pPr marL="87313" lvl="1" indent="95250">
              <a:buClr>
                <a:srgbClr val="2D4553"/>
              </a:buClr>
              <a:buFontTx/>
              <a:buChar char="•"/>
            </a:pPr>
            <a:r>
              <a:rPr lang="de-DE" b="0" dirty="0" smtClean="0"/>
              <a:t>biological </a:t>
            </a:r>
            <a:r>
              <a:rPr lang="de-DE" b="0" dirty="0"/>
              <a:t>control with natural enemies,</a:t>
            </a:r>
          </a:p>
          <a:p>
            <a:pPr marL="87313" lvl="1" indent="95250">
              <a:buClr>
                <a:srgbClr val="2D4553"/>
              </a:buClr>
            </a:pPr>
            <a:r>
              <a:rPr lang="de-DE" b="0" dirty="0"/>
              <a:t> e.g. </a:t>
            </a:r>
            <a:r>
              <a:rPr lang="de-DE" b="0" i="1" dirty="0"/>
              <a:t>Cotesia plutellae</a:t>
            </a:r>
          </a:p>
          <a:p>
            <a:pPr marL="87313" lvl="1" indent="95250">
              <a:buClr>
                <a:srgbClr val="2D4553"/>
              </a:buClr>
              <a:buFontTx/>
              <a:buChar char="•"/>
            </a:pPr>
            <a:r>
              <a:rPr lang="de-DE" b="0" dirty="0" smtClean="0"/>
              <a:t>insecticide </a:t>
            </a:r>
            <a:r>
              <a:rPr lang="de-DE" b="0" dirty="0"/>
              <a:t>applications with mode of action</a:t>
            </a:r>
          </a:p>
          <a:p>
            <a:pPr marL="87313" lvl="1" indent="95250">
              <a:buClr>
                <a:srgbClr val="2D4553"/>
              </a:buClr>
            </a:pPr>
            <a:r>
              <a:rPr lang="de-DE" b="0" dirty="0"/>
              <a:t> rotation and windows approach</a:t>
            </a:r>
          </a:p>
          <a:p>
            <a:pPr marL="87313" lvl="1" indent="95250">
              <a:buClr>
                <a:srgbClr val="2D4553"/>
              </a:buClr>
              <a:buFontTx/>
              <a:buChar char="•"/>
            </a:pPr>
            <a:r>
              <a:rPr lang="de-DE" b="0" dirty="0" smtClean="0"/>
              <a:t>crop </a:t>
            </a:r>
            <a:r>
              <a:rPr lang="de-DE" b="0" dirty="0"/>
              <a:t>hygiene</a:t>
            </a:r>
          </a:p>
        </p:txBody>
      </p:sp>
      <p:sp>
        <p:nvSpPr>
          <p:cNvPr id="3089" name="TextBox 595"/>
          <p:cNvSpPr txBox="1">
            <a:spLocks noChangeArrowheads="1"/>
          </p:cNvSpPr>
          <p:nvPr/>
        </p:nvSpPr>
        <p:spPr bwMode="auto">
          <a:xfrm>
            <a:off x="3313113" y="3640138"/>
            <a:ext cx="3209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solidFill>
                  <a:schemeClr val="bg1"/>
                </a:solidFill>
              </a:rPr>
              <a:t>Resistance Mechanisms</a:t>
            </a:r>
          </a:p>
          <a:p>
            <a:endParaRPr lang="en-GB" sz="1200" b="0" baseline="-25000">
              <a:solidFill>
                <a:schemeClr val="bg1"/>
              </a:solidFill>
            </a:endParaRPr>
          </a:p>
        </p:txBody>
      </p:sp>
      <p:sp>
        <p:nvSpPr>
          <p:cNvPr id="3090" name="TextBox 91"/>
          <p:cNvSpPr txBox="1">
            <a:spLocks noChangeArrowheads="1"/>
          </p:cNvSpPr>
          <p:nvPr/>
        </p:nvSpPr>
        <p:spPr bwMode="auto">
          <a:xfrm>
            <a:off x="6391275" y="3021013"/>
            <a:ext cx="31178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Clr>
                <a:srgbClr val="2D4553"/>
              </a:buClr>
              <a:buFontTx/>
              <a:buChar char="•"/>
            </a:pPr>
            <a:r>
              <a:rPr lang="en-GB" b="0" dirty="0"/>
              <a:t>  Select insecticides based on known local effectiveness and selectivity</a:t>
            </a:r>
          </a:p>
          <a:p>
            <a:pPr algn="just">
              <a:lnSpc>
                <a:spcPct val="90000"/>
              </a:lnSpc>
              <a:buClr>
                <a:srgbClr val="2D4553"/>
              </a:buClr>
              <a:buFontTx/>
              <a:buChar char="•"/>
            </a:pPr>
            <a:r>
              <a:rPr lang="en-GB" b="0" dirty="0"/>
              <a:t>  Rotate insecticides by mode of action group, using a window approach</a:t>
            </a:r>
          </a:p>
          <a:p>
            <a:pPr algn="just">
              <a:lnSpc>
                <a:spcPct val="90000"/>
              </a:lnSpc>
              <a:buClr>
                <a:srgbClr val="2D4553"/>
              </a:buClr>
              <a:buFontTx/>
              <a:buChar char="•"/>
            </a:pPr>
            <a:r>
              <a:rPr lang="en-GB" b="0" dirty="0"/>
              <a:t>  Use only insecticides registered for diamondback moth control</a:t>
            </a:r>
          </a:p>
          <a:p>
            <a:pPr algn="just">
              <a:lnSpc>
                <a:spcPct val="90000"/>
              </a:lnSpc>
              <a:buClr>
                <a:srgbClr val="2D4553"/>
              </a:buClr>
              <a:buFontTx/>
              <a:buChar char="•"/>
            </a:pPr>
            <a:r>
              <a:rPr lang="en-GB" b="0" dirty="0"/>
              <a:t>  Always follow the directions for use on the label of each product</a:t>
            </a:r>
          </a:p>
        </p:txBody>
      </p:sp>
      <p:sp>
        <p:nvSpPr>
          <p:cNvPr id="3091" name="TextBox 91"/>
          <p:cNvSpPr txBox="1">
            <a:spLocks noChangeArrowheads="1"/>
          </p:cNvSpPr>
          <p:nvPr/>
        </p:nvSpPr>
        <p:spPr bwMode="auto">
          <a:xfrm>
            <a:off x="69850" y="1293813"/>
            <a:ext cx="306705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</a:pPr>
            <a:r>
              <a:rPr lang="en-GB" altLang="ja-JP" b="0" dirty="0"/>
              <a:t>Diamondback moth (</a:t>
            </a:r>
            <a:r>
              <a:rPr lang="en-GB" altLang="ja-JP" b="0" i="1" dirty="0"/>
              <a:t>Plutella xylostella</a:t>
            </a:r>
            <a:r>
              <a:rPr lang="en-GB" altLang="ja-JP" b="0" dirty="0"/>
              <a:t> L.) is a highly </a:t>
            </a:r>
            <a:r>
              <a:rPr lang="en-GB" altLang="ja-JP" b="0" dirty="0" smtClean="0"/>
              <a:t>migratory and </a:t>
            </a:r>
            <a:r>
              <a:rPr lang="en-GB" altLang="ja-JP" b="0" dirty="0"/>
              <a:t>cosmopolitan </a:t>
            </a:r>
            <a:r>
              <a:rPr lang="en-GB" altLang="ja-JP" b="0" dirty="0" smtClean="0"/>
              <a:t>species, </a:t>
            </a:r>
            <a:r>
              <a:rPr lang="en-GB" altLang="ja-JP" b="0" dirty="0"/>
              <a:t>and </a:t>
            </a:r>
            <a:r>
              <a:rPr lang="en-GB" altLang="ja-JP" b="0" dirty="0" smtClean="0"/>
              <a:t>is one </a:t>
            </a:r>
            <a:r>
              <a:rPr lang="en-GB" altLang="ja-JP" b="0" dirty="0"/>
              <a:t>of the most important </a:t>
            </a:r>
            <a:r>
              <a:rPr lang="en-GB" altLang="ja-JP" b="0" dirty="0" smtClean="0"/>
              <a:t>insect pests </a:t>
            </a:r>
            <a:r>
              <a:rPr lang="en-GB" altLang="ja-JP" b="0" dirty="0"/>
              <a:t>of cruciferous crops worldwide. Globally, direct losses and control costs are estimated to be US$ 1 billion (1). </a:t>
            </a:r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r>
              <a:rPr lang="en-GB" altLang="ja-JP" dirty="0"/>
              <a:t>Life cycle:</a:t>
            </a:r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sz="400" b="0" dirty="0"/>
          </a:p>
          <a:p>
            <a:pPr algn="just">
              <a:buFont typeface="Arial" charset="0"/>
              <a:buNone/>
            </a:pPr>
            <a:r>
              <a:rPr lang="en-GB" altLang="ja-JP" b="0" dirty="0"/>
              <a:t>In temperate regions, </a:t>
            </a:r>
            <a:r>
              <a:rPr lang="en-GB" altLang="ja-JP" b="0" i="1" dirty="0"/>
              <a:t>P. </a:t>
            </a:r>
            <a:r>
              <a:rPr lang="en-GB" altLang="ja-JP" b="0" i="1" dirty="0" err="1"/>
              <a:t>xylostella</a:t>
            </a:r>
            <a:r>
              <a:rPr lang="en-GB" altLang="ja-JP" b="0" dirty="0"/>
              <a:t> </a:t>
            </a:r>
            <a:r>
              <a:rPr lang="en-GB" altLang="ja-JP" b="0" dirty="0" smtClean="0"/>
              <a:t>is </a:t>
            </a:r>
            <a:r>
              <a:rPr lang="en-GB" altLang="ja-JP" b="0" dirty="0"/>
              <a:t>unable to overwinter and therefore annual outbreaks are attributed to migration, but in tropical and </a:t>
            </a:r>
            <a:r>
              <a:rPr lang="en-GB" altLang="ja-JP" b="0" dirty="0" smtClean="0"/>
              <a:t>sub-tropical </a:t>
            </a:r>
            <a:r>
              <a:rPr lang="en-GB" altLang="ja-JP" b="0" dirty="0"/>
              <a:t>regions there can be a large number of continuous generations per year (</a:t>
            </a:r>
            <a:r>
              <a:rPr lang="en-GB" altLang="ja-JP" b="0" i="1" dirty="0"/>
              <a:t>e.g.</a:t>
            </a:r>
            <a:r>
              <a:rPr lang="en-GB" altLang="ja-JP" b="0" dirty="0"/>
              <a:t> up to 21 in Taiwan) (2) . </a:t>
            </a:r>
          </a:p>
          <a:p>
            <a:pPr algn="just">
              <a:buFont typeface="Arial" charset="0"/>
              <a:buNone/>
            </a:pPr>
            <a:r>
              <a:rPr lang="en-GB" altLang="ja-JP" sz="200" b="0" dirty="0"/>
              <a:t> </a:t>
            </a:r>
          </a:p>
          <a:p>
            <a:pPr algn="just">
              <a:buFont typeface="Arial" charset="0"/>
              <a:buNone/>
            </a:pPr>
            <a:r>
              <a:rPr lang="en-GB" altLang="ja-JP" b="0" i="1" dirty="0"/>
              <a:t>P. </a:t>
            </a:r>
            <a:r>
              <a:rPr lang="en-GB" altLang="ja-JP" b="0" i="1" dirty="0" err="1"/>
              <a:t>xylostella</a:t>
            </a:r>
            <a:r>
              <a:rPr lang="en-GB" altLang="ja-JP" b="0" dirty="0"/>
              <a:t> is considered to be one of the most difficult pests to </a:t>
            </a:r>
            <a:r>
              <a:rPr lang="en-GB" altLang="ja-JP" b="0" dirty="0" smtClean="0"/>
              <a:t>control. Continuous </a:t>
            </a:r>
            <a:r>
              <a:rPr lang="en-GB" altLang="ja-JP" b="0" dirty="0"/>
              <a:t>insecticide </a:t>
            </a:r>
            <a:r>
              <a:rPr lang="en-GB" altLang="ja-JP" b="0" dirty="0" smtClean="0"/>
              <a:t>applications </a:t>
            </a:r>
            <a:r>
              <a:rPr lang="en-GB" altLang="ja-JP" b="0" dirty="0"/>
              <a:t>have </a:t>
            </a:r>
            <a:r>
              <a:rPr lang="en-GB" altLang="ja-JP" b="0" dirty="0" smtClean="0"/>
              <a:t>been, and in many regions still are, the main tool employed for crop protection.</a:t>
            </a:r>
            <a:endParaRPr lang="en-GB" altLang="ja-JP" b="0" dirty="0"/>
          </a:p>
          <a:p>
            <a:pPr algn="just">
              <a:buFont typeface="Arial" charset="0"/>
              <a:buNone/>
            </a:pPr>
            <a:endParaRPr lang="en-GB" altLang="ja-JP" sz="200" b="0" dirty="0"/>
          </a:p>
          <a:p>
            <a:pPr algn="just">
              <a:buFont typeface="Arial" charset="0"/>
              <a:buNone/>
            </a:pPr>
            <a:r>
              <a:rPr lang="en-GB" altLang="ja-JP" b="0" dirty="0" smtClean="0"/>
              <a:t>Cases </a:t>
            </a:r>
            <a:r>
              <a:rPr lang="en-GB" altLang="ja-JP" b="0" dirty="0"/>
              <a:t>of </a:t>
            </a:r>
            <a:r>
              <a:rPr lang="en-GB" altLang="ja-JP" b="0" i="1" dirty="0"/>
              <a:t>P. xylostella</a:t>
            </a:r>
            <a:r>
              <a:rPr lang="en-GB" altLang="ja-JP" b="0" dirty="0"/>
              <a:t> </a:t>
            </a:r>
            <a:r>
              <a:rPr lang="en-GB" altLang="ja-JP" b="0" dirty="0" smtClean="0"/>
              <a:t>resistance to insecticides </a:t>
            </a:r>
            <a:r>
              <a:rPr lang="en-GB" altLang="ja-JP" b="0" dirty="0"/>
              <a:t>were reported </a:t>
            </a:r>
            <a:r>
              <a:rPr lang="en-GB" altLang="ja-JP" b="0" dirty="0" smtClean="0"/>
              <a:t>in the 1950’s.  Today </a:t>
            </a:r>
            <a:r>
              <a:rPr lang="en-GB" altLang="ja-JP" b="0" dirty="0"/>
              <a:t>this species shows resistance to </a:t>
            </a:r>
            <a:r>
              <a:rPr lang="en-GB" altLang="ja-JP" b="0" dirty="0" smtClean="0"/>
              <a:t>most insecticide classes</a:t>
            </a:r>
            <a:r>
              <a:rPr lang="en-GB" altLang="ja-JP" b="0" dirty="0"/>
              <a:t>, including recently introduced compounds with new modes of action (3).</a:t>
            </a:r>
            <a:endParaRPr lang="en-US" altLang="ja-JP" b="0" dirty="0"/>
          </a:p>
        </p:txBody>
      </p:sp>
      <p:sp>
        <p:nvSpPr>
          <p:cNvPr id="3092" name="AutoShape 1715"/>
          <p:cNvSpPr>
            <a:spLocks noChangeArrowheads="1"/>
          </p:cNvSpPr>
          <p:nvPr/>
        </p:nvSpPr>
        <p:spPr bwMode="auto">
          <a:xfrm rot="1719997">
            <a:off x="2138363" y="3198813"/>
            <a:ext cx="285750" cy="476250"/>
          </a:xfrm>
          <a:prstGeom prst="curvedLeftArrow">
            <a:avLst>
              <a:gd name="adj1" fmla="val 33333"/>
              <a:gd name="adj2" fmla="val 6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1716"/>
          <p:cNvSpPr>
            <a:spLocks noChangeArrowheads="1"/>
          </p:cNvSpPr>
          <p:nvPr/>
        </p:nvSpPr>
        <p:spPr bwMode="auto">
          <a:xfrm rot="19099266">
            <a:off x="2176183" y="2046288"/>
            <a:ext cx="265112" cy="439737"/>
          </a:xfrm>
          <a:prstGeom prst="curvedLeftArrow">
            <a:avLst>
              <a:gd name="adj1" fmla="val 33174"/>
              <a:gd name="adj2" fmla="val 6634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AutoShape 1717"/>
          <p:cNvSpPr>
            <a:spLocks noChangeArrowheads="1"/>
          </p:cNvSpPr>
          <p:nvPr/>
        </p:nvSpPr>
        <p:spPr bwMode="auto">
          <a:xfrm rot="-8724166">
            <a:off x="858838" y="2014538"/>
            <a:ext cx="265112" cy="439737"/>
          </a:xfrm>
          <a:prstGeom prst="curvedLeftArrow">
            <a:avLst>
              <a:gd name="adj1" fmla="val 33174"/>
              <a:gd name="adj2" fmla="val 6634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1718"/>
          <p:cNvSpPr>
            <a:spLocks noChangeArrowheads="1"/>
          </p:cNvSpPr>
          <p:nvPr/>
        </p:nvSpPr>
        <p:spPr bwMode="auto">
          <a:xfrm rot="8973378">
            <a:off x="833438" y="3182938"/>
            <a:ext cx="265112" cy="439737"/>
          </a:xfrm>
          <a:prstGeom prst="curvedLeftArrow">
            <a:avLst>
              <a:gd name="adj1" fmla="val 33174"/>
              <a:gd name="adj2" fmla="val 6634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1719"/>
          <p:cNvSpPr txBox="1">
            <a:spLocks noChangeArrowheads="1"/>
          </p:cNvSpPr>
          <p:nvPr/>
        </p:nvSpPr>
        <p:spPr bwMode="auto">
          <a:xfrm>
            <a:off x="2397125" y="3090863"/>
            <a:ext cx="3778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Adult</a:t>
            </a:r>
            <a:endParaRPr lang="en-US" sz="600"/>
          </a:p>
        </p:txBody>
      </p:sp>
      <p:sp>
        <p:nvSpPr>
          <p:cNvPr id="3097" name="Text Box 1720"/>
          <p:cNvSpPr txBox="1">
            <a:spLocks noChangeArrowheads="1"/>
          </p:cNvSpPr>
          <p:nvPr/>
        </p:nvSpPr>
        <p:spPr bwMode="auto">
          <a:xfrm>
            <a:off x="1755775" y="3670300"/>
            <a:ext cx="3698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Eggs</a:t>
            </a:r>
            <a:endParaRPr lang="en-US" sz="600"/>
          </a:p>
        </p:txBody>
      </p:sp>
      <p:sp>
        <p:nvSpPr>
          <p:cNvPr id="3098" name="Text Box 1721"/>
          <p:cNvSpPr txBox="1">
            <a:spLocks noChangeArrowheads="1"/>
          </p:cNvSpPr>
          <p:nvPr/>
        </p:nvSpPr>
        <p:spPr bwMode="auto">
          <a:xfrm>
            <a:off x="461963" y="3081338"/>
            <a:ext cx="4318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Larvae</a:t>
            </a:r>
            <a:endParaRPr lang="en-US" sz="600"/>
          </a:p>
        </p:txBody>
      </p:sp>
      <p:sp>
        <p:nvSpPr>
          <p:cNvPr id="3099" name="Text Box 1722"/>
          <p:cNvSpPr txBox="1">
            <a:spLocks noChangeArrowheads="1"/>
          </p:cNvSpPr>
          <p:nvPr/>
        </p:nvSpPr>
        <p:spPr bwMode="auto">
          <a:xfrm>
            <a:off x="1698625" y="1795463"/>
            <a:ext cx="4127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Pupae</a:t>
            </a:r>
            <a:endParaRPr lang="en-US" sz="600"/>
          </a:p>
        </p:txBody>
      </p:sp>
      <p:sp>
        <p:nvSpPr>
          <p:cNvPr id="3100" name="Text Box 1724"/>
          <p:cNvSpPr txBox="1">
            <a:spLocks noChangeArrowheads="1"/>
          </p:cNvSpPr>
          <p:nvPr/>
        </p:nvSpPr>
        <p:spPr bwMode="auto">
          <a:xfrm>
            <a:off x="333375" y="3376613"/>
            <a:ext cx="533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5-10 days</a:t>
            </a:r>
            <a:endParaRPr lang="en-US" sz="600"/>
          </a:p>
        </p:txBody>
      </p:sp>
      <p:sp>
        <p:nvSpPr>
          <p:cNvPr id="3101" name="Text Box 1725"/>
          <p:cNvSpPr txBox="1">
            <a:spLocks noChangeArrowheads="1"/>
          </p:cNvSpPr>
          <p:nvPr/>
        </p:nvSpPr>
        <p:spPr bwMode="auto">
          <a:xfrm>
            <a:off x="2416175" y="2125663"/>
            <a:ext cx="533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7-15 days</a:t>
            </a:r>
            <a:endParaRPr lang="en-US" sz="600"/>
          </a:p>
        </p:txBody>
      </p:sp>
      <p:sp>
        <p:nvSpPr>
          <p:cNvPr id="3102" name="Text Box 1726"/>
          <p:cNvSpPr txBox="1">
            <a:spLocks noChangeArrowheads="1"/>
          </p:cNvSpPr>
          <p:nvPr/>
        </p:nvSpPr>
        <p:spPr bwMode="auto">
          <a:xfrm>
            <a:off x="104775" y="2138363"/>
            <a:ext cx="784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"/>
              <a:t>10 days-4 weeks</a:t>
            </a:r>
            <a:endParaRPr lang="en-US" sz="600"/>
          </a:p>
        </p:txBody>
      </p:sp>
      <p:pic>
        <p:nvPicPr>
          <p:cNvPr id="3103" name="Picture 2113" descr="Garden Insects Kurokawa - Imported Cabbageworm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6797" y="1352985"/>
            <a:ext cx="1435100" cy="1074738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104" name="Picture 2114" descr="Garden Insects Kurokawa - Imported Cabbagewor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12726" y="1356160"/>
            <a:ext cx="1446213" cy="1057275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2" name="Round Same Side Corner Rectangle 61"/>
          <p:cNvSpPr/>
          <p:nvPr/>
        </p:nvSpPr>
        <p:spPr bwMode="auto">
          <a:xfrm>
            <a:off x="79375" y="1069975"/>
            <a:ext cx="3098800" cy="254000"/>
          </a:xfrm>
          <a:prstGeom prst="round2SameRect">
            <a:avLst>
              <a:gd name="adj1" fmla="val 41250"/>
              <a:gd name="adj2" fmla="val 0"/>
            </a:avLst>
          </a:prstGeom>
          <a:solidFill>
            <a:srgbClr val="008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00" b="0" baseline="-25000" dirty="0"/>
          </a:p>
        </p:txBody>
      </p:sp>
      <p:sp>
        <p:nvSpPr>
          <p:cNvPr id="3106" name="TextBox 91"/>
          <p:cNvSpPr txBox="1">
            <a:spLocks noChangeArrowheads="1"/>
          </p:cNvSpPr>
          <p:nvPr/>
        </p:nvSpPr>
        <p:spPr bwMode="auto">
          <a:xfrm>
            <a:off x="87313" y="1049338"/>
            <a:ext cx="314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1200" dirty="0">
                <a:solidFill>
                  <a:schemeClr val="bg1"/>
                </a:solidFill>
              </a:rPr>
              <a:t>Introduction and Biological Background</a:t>
            </a:r>
          </a:p>
          <a:p>
            <a:pPr algn="just"/>
            <a:endParaRPr lang="en-GB" sz="200" dirty="0">
              <a:solidFill>
                <a:srgbClr val="005400"/>
              </a:solidFill>
            </a:endParaRPr>
          </a:p>
        </p:txBody>
      </p:sp>
      <p:sp>
        <p:nvSpPr>
          <p:cNvPr id="3107" name="AutoShape 86"/>
          <p:cNvSpPr>
            <a:spLocks noChangeArrowheads="1"/>
          </p:cNvSpPr>
          <p:nvPr/>
        </p:nvSpPr>
        <p:spPr bwMode="auto">
          <a:xfrm>
            <a:off x="3278188" y="2606675"/>
            <a:ext cx="3009900" cy="1606550"/>
          </a:xfrm>
          <a:prstGeom prst="roundRect">
            <a:avLst>
              <a:gd name="adj" fmla="val 4690"/>
            </a:avLst>
          </a:prstGeom>
          <a:gradFill rotWithShape="1">
            <a:gsLst>
              <a:gs pos="0">
                <a:srgbClr val="C2F4BE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635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marL="180975" indent="-180975"/>
            <a:endParaRPr lang="en-GB" sz="1900" b="0" baseline="-25000"/>
          </a:p>
          <a:p>
            <a:pPr marL="180975" indent="-180975"/>
            <a:endParaRPr lang="en-GB" sz="1900" b="0" baseline="-25000"/>
          </a:p>
        </p:txBody>
      </p:sp>
      <p:sp>
        <p:nvSpPr>
          <p:cNvPr id="3108" name="TextBox 91"/>
          <p:cNvSpPr txBox="1">
            <a:spLocks noChangeArrowheads="1"/>
          </p:cNvSpPr>
          <p:nvPr/>
        </p:nvSpPr>
        <p:spPr bwMode="auto">
          <a:xfrm>
            <a:off x="3271838" y="2913063"/>
            <a:ext cx="30448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None/>
            </a:pPr>
            <a:r>
              <a:rPr lang="en-GB" altLang="ja-JP" b="0" dirty="0"/>
              <a:t>Several biochemical mechanisms are described as conferring resistance to insecticides in diamondback </a:t>
            </a:r>
            <a:r>
              <a:rPr lang="en-GB" altLang="ja-JP" b="0" dirty="0" smtClean="0"/>
              <a:t>moth populations. </a:t>
            </a:r>
            <a:r>
              <a:rPr lang="en-GB" altLang="ja-JP" b="0" dirty="0"/>
              <a:t>Many of these mechanisms listed below act in concert and can provide resistance factors of 1000-fold or greater.</a:t>
            </a:r>
          </a:p>
          <a:p>
            <a:pPr algn="just">
              <a:buFont typeface="Arial" charset="0"/>
              <a:buNone/>
            </a:pPr>
            <a:endParaRPr lang="en-GB" altLang="ja-JP" sz="600" b="0" dirty="0"/>
          </a:p>
          <a:p>
            <a:pPr algn="just">
              <a:buFont typeface="Arial" charset="0"/>
              <a:buAutoNum type="arabicPeriod"/>
            </a:pPr>
            <a:r>
              <a:rPr lang="en-GB" altLang="ja-JP" dirty="0"/>
              <a:t> Enhanced metabolic detoxification mechanisms</a:t>
            </a:r>
            <a:r>
              <a:rPr lang="en-GB" altLang="ja-JP" b="0" dirty="0"/>
              <a:t> (3,4)</a:t>
            </a:r>
          </a:p>
          <a:p>
            <a:pPr algn="just">
              <a:buFont typeface="Arial" charset="0"/>
              <a:buAutoNum type="arabicPeriod" startAt="2"/>
            </a:pPr>
            <a:r>
              <a:rPr lang="en-GB" altLang="ja-JP" dirty="0"/>
              <a:t> Insensitive </a:t>
            </a:r>
            <a:r>
              <a:rPr lang="en-GB" altLang="ja-JP" dirty="0" err="1"/>
              <a:t>acetylcholinesterase</a:t>
            </a:r>
            <a:endParaRPr lang="en-GB" altLang="ja-JP" dirty="0"/>
          </a:p>
          <a:p>
            <a:pPr algn="just">
              <a:buFont typeface="Arial" charset="0"/>
              <a:buNone/>
            </a:pPr>
            <a:r>
              <a:rPr lang="en-GB" altLang="ja-JP" dirty="0"/>
              <a:t>3. Reduced Cry1C binding to target site in </a:t>
            </a:r>
            <a:r>
              <a:rPr lang="en-GB" altLang="ja-JP" dirty="0" err="1"/>
              <a:t>midgut</a:t>
            </a:r>
            <a:r>
              <a:rPr lang="en-GB" altLang="ja-JP" dirty="0"/>
              <a:t> membrane and</a:t>
            </a:r>
          </a:p>
          <a:p>
            <a:pPr algn="just">
              <a:buFont typeface="Arial" charset="0"/>
              <a:buNone/>
            </a:pPr>
            <a:r>
              <a:rPr lang="en-GB" altLang="ja-JP" dirty="0"/>
              <a:t>    reduced conversion of Cry1C </a:t>
            </a:r>
            <a:r>
              <a:rPr lang="en-GB" altLang="ja-JP" dirty="0" err="1"/>
              <a:t>protoxin</a:t>
            </a:r>
            <a:r>
              <a:rPr lang="en-GB" altLang="ja-JP" dirty="0"/>
              <a:t> to toxin</a:t>
            </a:r>
            <a:r>
              <a:rPr lang="en-GB" altLang="ja-JP" b="0" dirty="0"/>
              <a:t> (5)</a:t>
            </a:r>
          </a:p>
          <a:p>
            <a:pPr algn="just">
              <a:buFont typeface="Arial" charset="0"/>
              <a:buNone/>
            </a:pPr>
            <a:r>
              <a:rPr lang="en-GB" altLang="ja-JP" dirty="0"/>
              <a:t>4. Reduced penetration </a:t>
            </a:r>
            <a:r>
              <a:rPr lang="en-GB" altLang="ja-JP" b="0" dirty="0"/>
              <a:t>(6,7)</a:t>
            </a:r>
          </a:p>
          <a:p>
            <a:pPr algn="just">
              <a:buFont typeface="Arial" charset="0"/>
              <a:buNone/>
            </a:pPr>
            <a:r>
              <a:rPr lang="en-GB" altLang="ja-JP" dirty="0"/>
              <a:t>5. Target-site resistance </a:t>
            </a:r>
            <a:r>
              <a:rPr lang="en-GB" altLang="ja-JP" b="0" dirty="0"/>
              <a:t>(7-10)</a:t>
            </a:r>
          </a:p>
          <a:p>
            <a:pPr algn="just">
              <a:buFont typeface="Arial" charset="0"/>
              <a:buNone/>
            </a:pPr>
            <a:endParaRPr lang="en-GB" altLang="ja-JP" b="0" dirty="0"/>
          </a:p>
        </p:txBody>
      </p:sp>
      <p:sp>
        <p:nvSpPr>
          <p:cNvPr id="64" name="Round Same Side Corner Rectangle 63"/>
          <p:cNvSpPr/>
          <p:nvPr/>
        </p:nvSpPr>
        <p:spPr bwMode="auto">
          <a:xfrm>
            <a:off x="3278188" y="2578100"/>
            <a:ext cx="3009900" cy="254000"/>
          </a:xfrm>
          <a:prstGeom prst="round2SameRect">
            <a:avLst>
              <a:gd name="adj1" fmla="val 45000"/>
              <a:gd name="adj2" fmla="val 0"/>
            </a:avLst>
          </a:prstGeom>
          <a:solidFill>
            <a:srgbClr val="008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00" b="0" baseline="-25000" dirty="0"/>
          </a:p>
        </p:txBody>
      </p:sp>
      <p:sp>
        <p:nvSpPr>
          <p:cNvPr id="3110" name="TextBox 91"/>
          <p:cNvSpPr txBox="1">
            <a:spLocks noChangeArrowheads="1"/>
          </p:cNvSpPr>
          <p:nvPr/>
        </p:nvSpPr>
        <p:spPr bwMode="auto">
          <a:xfrm>
            <a:off x="3271838" y="2586038"/>
            <a:ext cx="2689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1200">
                <a:solidFill>
                  <a:schemeClr val="bg1"/>
                </a:solidFill>
              </a:rPr>
              <a:t>Resistance Mechanisms</a:t>
            </a:r>
          </a:p>
          <a:p>
            <a:pPr algn="just"/>
            <a:endParaRPr lang="en-GB" sz="200">
              <a:solidFill>
                <a:srgbClr val="005400"/>
              </a:solidFill>
            </a:endParaRPr>
          </a:p>
        </p:txBody>
      </p:sp>
      <p:sp>
        <p:nvSpPr>
          <p:cNvPr id="67" name="Round Same Side Corner Rectangle 66"/>
          <p:cNvSpPr/>
          <p:nvPr/>
        </p:nvSpPr>
        <p:spPr bwMode="auto">
          <a:xfrm>
            <a:off x="6375401" y="1073150"/>
            <a:ext cx="3424238" cy="254000"/>
          </a:xfrm>
          <a:prstGeom prst="round2SameRect">
            <a:avLst>
              <a:gd name="adj1" fmla="val 45000"/>
              <a:gd name="adj2" fmla="val 0"/>
            </a:avLst>
          </a:prstGeom>
          <a:solidFill>
            <a:srgbClr val="008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00" b="0" baseline="-25000" dirty="0"/>
          </a:p>
        </p:txBody>
      </p:sp>
      <p:sp>
        <p:nvSpPr>
          <p:cNvPr id="3112" name="Rectangle 250"/>
          <p:cNvSpPr>
            <a:spLocks noChangeArrowheads="1"/>
          </p:cNvSpPr>
          <p:nvPr/>
        </p:nvSpPr>
        <p:spPr bwMode="auto">
          <a:xfrm>
            <a:off x="6389688" y="1057275"/>
            <a:ext cx="32924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solidFill>
                  <a:schemeClr val="bg1"/>
                </a:solidFill>
              </a:rPr>
              <a:t>General IRM Tactics </a:t>
            </a:r>
          </a:p>
        </p:txBody>
      </p:sp>
      <p:grpSp>
        <p:nvGrpSpPr>
          <p:cNvPr id="3113" name="Group 76"/>
          <p:cNvGrpSpPr>
            <a:grpSpLocks/>
          </p:cNvGrpSpPr>
          <p:nvPr/>
        </p:nvGrpSpPr>
        <p:grpSpPr bwMode="auto">
          <a:xfrm>
            <a:off x="8949697" y="1672117"/>
            <a:ext cx="727075" cy="928688"/>
            <a:chOff x="8795882" y="2083237"/>
            <a:chExt cx="825195" cy="993913"/>
          </a:xfrm>
        </p:grpSpPr>
        <p:sp>
          <p:nvSpPr>
            <p:cNvPr id="3215" name="Rectangle 69"/>
            <p:cNvSpPr>
              <a:spLocks noChangeArrowheads="1"/>
            </p:cNvSpPr>
            <p:nvPr/>
          </p:nvSpPr>
          <p:spPr bwMode="auto">
            <a:xfrm>
              <a:off x="8795882" y="2083237"/>
              <a:ext cx="825195" cy="993913"/>
            </a:xfrm>
            <a:prstGeom prst="rect">
              <a:avLst/>
            </a:prstGeom>
            <a:noFill/>
            <a:ln w="15875">
              <a:solidFill>
                <a:srgbClr val="4884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216" name="Picture 239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810047" y="2091188"/>
              <a:ext cx="787178" cy="968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14" name="TextBox 77"/>
          <p:cNvSpPr txBox="1">
            <a:spLocks noChangeArrowheads="1"/>
          </p:cNvSpPr>
          <p:nvPr/>
        </p:nvSpPr>
        <p:spPr bwMode="auto">
          <a:xfrm>
            <a:off x="6361113" y="2279650"/>
            <a:ext cx="256222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de-DE" b="0"/>
              <a:t>The  resistance monitoring method for </a:t>
            </a:r>
            <a:r>
              <a:rPr lang="de-DE" b="0" i="1"/>
              <a:t>Plutella xylostella </a:t>
            </a:r>
            <a:r>
              <a:rPr lang="de-DE" b="0"/>
              <a:t>(IRAC Method No. 018) is available on the IRAC website and should be used to evaluate insecticide susceptibility.</a:t>
            </a:r>
            <a:endParaRPr lang="en-US"/>
          </a:p>
        </p:txBody>
      </p:sp>
      <p:graphicFrame>
        <p:nvGraphicFramePr>
          <p:cNvPr id="80" name="Table 79"/>
          <p:cNvGraphicFramePr>
            <a:graphicFrameLocks noGrp="1"/>
          </p:cNvGraphicFramePr>
          <p:nvPr/>
        </p:nvGraphicFramePr>
        <p:xfrm>
          <a:off x="6457471" y="3513263"/>
          <a:ext cx="3281362" cy="2816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98"/>
                <a:gridCol w="1705692"/>
                <a:gridCol w="1219372"/>
              </a:tblGrid>
              <a:tr h="173596"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MoA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gradFill flip="none" rotWithShape="1">
                      <a:gsLst>
                        <a:gs pos="0">
                          <a:srgbClr val="008000">
                            <a:shade val="30000"/>
                            <a:satMod val="115000"/>
                          </a:srgbClr>
                        </a:gs>
                        <a:gs pos="50000">
                          <a:srgbClr val="008000">
                            <a:shade val="67500"/>
                            <a:satMod val="115000"/>
                          </a:srgbClr>
                        </a:gs>
                        <a:gs pos="100000">
                          <a:srgbClr val="008000">
                            <a:shade val="100000"/>
                            <a:satMod val="115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Primary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Site of Action</a:t>
                      </a:r>
                      <a:endParaRPr lang="en-GB" sz="7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36576" marB="36576" anchor="ctr">
                    <a:gradFill flip="none" rotWithShape="1">
                      <a:gsLst>
                        <a:gs pos="0">
                          <a:srgbClr val="008000">
                            <a:shade val="30000"/>
                            <a:satMod val="115000"/>
                          </a:srgbClr>
                        </a:gs>
                        <a:gs pos="50000">
                          <a:srgbClr val="008000">
                            <a:shade val="67500"/>
                            <a:satMod val="115000"/>
                          </a:srgbClr>
                        </a:gs>
                        <a:gs pos="100000">
                          <a:srgbClr val="008000">
                            <a:shade val="100000"/>
                            <a:satMod val="115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627063" algn="l"/>
                        </a:tabLst>
                        <a:defRPr/>
                      </a:pPr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Chemical Sub-group</a:t>
                      </a:r>
                      <a:r>
                        <a:rPr lang="en-US" sz="7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or Exemplifying Active</a:t>
                      </a:r>
                      <a:endParaRPr lang="en-US" sz="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gradFill flip="none" rotWithShape="1">
                      <a:gsLst>
                        <a:gs pos="0">
                          <a:srgbClr val="008000">
                            <a:shade val="30000"/>
                            <a:satMod val="115000"/>
                          </a:srgbClr>
                        </a:gs>
                        <a:gs pos="50000">
                          <a:srgbClr val="008000">
                            <a:shade val="67500"/>
                            <a:satMod val="115000"/>
                          </a:srgbClr>
                        </a:gs>
                        <a:gs pos="100000">
                          <a:srgbClr val="008000">
                            <a:shade val="100000"/>
                            <a:satMod val="115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500" b="1" kern="120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Acetylch</a:t>
                      </a: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olinesterase inhibitors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tabLst>
                          <a:tab pos="539750" algn="l"/>
                          <a:tab pos="627063" algn="l"/>
                        </a:tabLst>
                      </a:pPr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1A:Carbamates 1B:Organophosphates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54864" marB="36576" anchor="ctr">
                    <a:solidFill>
                      <a:srgbClr val="008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GABA-gated Cl channel antagonists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2B: Phenylpyrazoles (Fiproles)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Sodium channel modulators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3A: Pyrethroids, Pyrethrins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Nicotinic acetylcholine</a:t>
                      </a:r>
                      <a:r>
                        <a:rPr lang="en-GB" sz="5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receptor agonists 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4A: Neonicotinoids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Nicotinic acetylcholine receptor allosteric activators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Spinosyns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Chloride channel activators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Avermectins, Milbemycins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234871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Microbial disruptors of insect midgut membranes and derived toxins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i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Bacillus</a:t>
                      </a:r>
                      <a:r>
                        <a:rPr lang="en-US" sz="500" b="1" i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thuringiensis </a:t>
                      </a:r>
                    </a:p>
                    <a:p>
                      <a:r>
                        <a:rPr lang="en-US" sz="500" b="1" i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var. kurstaki</a:t>
                      </a:r>
                      <a:endParaRPr lang="en-US" sz="500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234871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Uncouplers of oxidative phosphorylation via disruption of the proton gradient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Pyrrols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Inhibitors of chitin biosynthesis, type 0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Benzoylureas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Ecdysone receptor agonists 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Diacylhydrazines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Mitochondrial complex I electron transport inhibitors</a:t>
                      </a:r>
                      <a:endParaRPr lang="en-GB" sz="500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21A:</a:t>
                      </a:r>
                      <a:r>
                        <a:rPr lang="en-US" sz="5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500" b="1" baseline="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Tolfenpyrad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Voltage-dependent Na channel blockers</a:t>
                      </a:r>
                      <a:endParaRPr lang="en-GB" sz="50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22A: </a:t>
                      </a:r>
                      <a:r>
                        <a:rPr lang="en-US" sz="500" b="1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Indoxacarb</a:t>
                      </a:r>
                      <a:endParaRPr lang="en-US" sz="5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22B: Metaflumizone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161474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Ryanodine receptor modulators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Diamides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Compounds of unknown/uncertain MoA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Azadirachtin, Pyridalyl</a:t>
                      </a:r>
                      <a:endParaRPr lang="en-US" sz="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36576" marB="36576" anchor="ctr"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83" name="Round Same Side Corner Rectangle 82"/>
          <p:cNvSpPr/>
          <p:nvPr/>
        </p:nvSpPr>
        <p:spPr bwMode="auto">
          <a:xfrm>
            <a:off x="6376988" y="2774950"/>
            <a:ext cx="3438525" cy="254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8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00" b="0" baseline="-25000" dirty="0"/>
          </a:p>
        </p:txBody>
      </p:sp>
      <p:sp>
        <p:nvSpPr>
          <p:cNvPr id="3180" name="TextBox 91"/>
          <p:cNvSpPr txBox="1">
            <a:spLocks noChangeArrowheads="1"/>
          </p:cNvSpPr>
          <p:nvPr/>
        </p:nvSpPr>
        <p:spPr bwMode="auto">
          <a:xfrm>
            <a:off x="6397625" y="2760663"/>
            <a:ext cx="31464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1200">
                <a:solidFill>
                  <a:schemeClr val="bg1"/>
                </a:solidFill>
              </a:rPr>
              <a:t>Chemical Control of </a:t>
            </a:r>
            <a:r>
              <a:rPr lang="en-GB" sz="1200" i="1">
                <a:solidFill>
                  <a:schemeClr val="bg1"/>
                </a:solidFill>
              </a:rPr>
              <a:t>Plutella xylostella</a:t>
            </a:r>
            <a:endParaRPr lang="en-GB" sz="200">
              <a:solidFill>
                <a:srgbClr val="005400"/>
              </a:solidFill>
            </a:endParaRPr>
          </a:p>
        </p:txBody>
      </p:sp>
      <p:sp>
        <p:nvSpPr>
          <p:cNvPr id="3181" name="Rectangle 88"/>
          <p:cNvSpPr>
            <a:spLocks noChangeArrowheads="1"/>
          </p:cNvSpPr>
          <p:nvPr/>
        </p:nvSpPr>
        <p:spPr bwMode="auto">
          <a:xfrm>
            <a:off x="4811713" y="1352985"/>
            <a:ext cx="1446212" cy="1065213"/>
          </a:xfrm>
          <a:prstGeom prst="rect">
            <a:avLst/>
          </a:prstGeom>
          <a:noFill/>
          <a:ln w="15875">
            <a:solidFill>
              <a:srgbClr val="48845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2" name="Rectangle 90"/>
          <p:cNvSpPr>
            <a:spLocks noChangeArrowheads="1"/>
          </p:cNvSpPr>
          <p:nvPr/>
        </p:nvSpPr>
        <p:spPr bwMode="auto">
          <a:xfrm>
            <a:off x="3311525" y="1351398"/>
            <a:ext cx="1443038" cy="1071562"/>
          </a:xfrm>
          <a:prstGeom prst="rect">
            <a:avLst/>
          </a:prstGeom>
          <a:noFill/>
          <a:ln w="15875">
            <a:solidFill>
              <a:srgbClr val="48845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183" name="Picture 11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6738" y="2533650"/>
            <a:ext cx="830262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4" name="Picture 1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79600" y="2533650"/>
            <a:ext cx="835025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5" name="Picture 12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27138" y="1947863"/>
            <a:ext cx="7969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6" name="Picture 12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36663" y="3160713"/>
            <a:ext cx="793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7" name="Oval 281"/>
          <p:cNvSpPr>
            <a:spLocks noChangeArrowheads="1"/>
          </p:cNvSpPr>
          <p:nvPr/>
        </p:nvSpPr>
        <p:spPr bwMode="auto">
          <a:xfrm>
            <a:off x="1322249" y="2558365"/>
            <a:ext cx="46037" cy="4603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" name="Oval 281"/>
          <p:cNvSpPr>
            <a:spLocks noChangeArrowheads="1"/>
          </p:cNvSpPr>
          <p:nvPr/>
        </p:nvSpPr>
        <p:spPr bwMode="auto">
          <a:xfrm>
            <a:off x="1949179" y="1973543"/>
            <a:ext cx="46038" cy="46037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9" name="Oval 281"/>
          <p:cNvSpPr>
            <a:spLocks noChangeArrowheads="1"/>
          </p:cNvSpPr>
          <p:nvPr/>
        </p:nvSpPr>
        <p:spPr bwMode="auto">
          <a:xfrm>
            <a:off x="2639462" y="2560575"/>
            <a:ext cx="46037" cy="4603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0" name="Oval 281"/>
          <p:cNvSpPr>
            <a:spLocks noChangeArrowheads="1"/>
          </p:cNvSpPr>
          <p:nvPr/>
        </p:nvSpPr>
        <p:spPr bwMode="auto">
          <a:xfrm>
            <a:off x="1953310" y="3187427"/>
            <a:ext cx="46038" cy="460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1" name="Oval 281"/>
          <p:cNvSpPr>
            <a:spLocks noChangeArrowheads="1"/>
          </p:cNvSpPr>
          <p:nvPr/>
        </p:nvSpPr>
        <p:spPr bwMode="auto">
          <a:xfrm>
            <a:off x="4670488" y="1381839"/>
            <a:ext cx="45720" cy="4572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2" name="Oval 281"/>
          <p:cNvSpPr>
            <a:spLocks noChangeArrowheads="1"/>
          </p:cNvSpPr>
          <p:nvPr/>
        </p:nvSpPr>
        <p:spPr bwMode="auto">
          <a:xfrm>
            <a:off x="6174193" y="1386603"/>
            <a:ext cx="45720" cy="4572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3" name="Oval 281"/>
          <p:cNvSpPr>
            <a:spLocks noChangeArrowheads="1"/>
          </p:cNvSpPr>
          <p:nvPr/>
        </p:nvSpPr>
        <p:spPr bwMode="auto">
          <a:xfrm>
            <a:off x="5822950" y="6611938"/>
            <a:ext cx="46038" cy="46037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" name="Oval 281"/>
          <p:cNvSpPr>
            <a:spLocks noChangeArrowheads="1"/>
          </p:cNvSpPr>
          <p:nvPr/>
        </p:nvSpPr>
        <p:spPr bwMode="auto">
          <a:xfrm>
            <a:off x="6902450" y="6611938"/>
            <a:ext cx="46038" cy="460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" name="Oval 281"/>
          <p:cNvSpPr>
            <a:spLocks noChangeArrowheads="1"/>
          </p:cNvSpPr>
          <p:nvPr/>
        </p:nvSpPr>
        <p:spPr bwMode="auto">
          <a:xfrm>
            <a:off x="8724900" y="6618288"/>
            <a:ext cx="46038" cy="460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9" name="AutoShape 86"/>
          <p:cNvSpPr>
            <a:spLocks noChangeArrowheads="1"/>
          </p:cNvSpPr>
          <p:nvPr/>
        </p:nvSpPr>
        <p:spPr bwMode="auto">
          <a:xfrm>
            <a:off x="3284538" y="4421188"/>
            <a:ext cx="3009900" cy="1997075"/>
          </a:xfrm>
          <a:prstGeom prst="roundRect">
            <a:avLst>
              <a:gd name="adj" fmla="val 4690"/>
            </a:avLst>
          </a:prstGeom>
          <a:gradFill rotWithShape="1">
            <a:gsLst>
              <a:gs pos="0">
                <a:srgbClr val="C2F4BE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 w="635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marL="180975" indent="-180975"/>
            <a:endParaRPr lang="en-GB" sz="1900" b="0" baseline="-25000"/>
          </a:p>
          <a:p>
            <a:pPr marL="180975" indent="-180975"/>
            <a:endParaRPr lang="en-GB" sz="1900" b="0" baseline="-25000"/>
          </a:p>
        </p:txBody>
      </p:sp>
      <p:sp>
        <p:nvSpPr>
          <p:cNvPr id="73" name="Round Same Side Corner Rectangle 63"/>
          <p:cNvSpPr/>
          <p:nvPr/>
        </p:nvSpPr>
        <p:spPr bwMode="auto">
          <a:xfrm>
            <a:off x="3279775" y="4294188"/>
            <a:ext cx="3021013" cy="254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8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900" b="0" baseline="-25000" dirty="0"/>
          </a:p>
        </p:txBody>
      </p:sp>
      <p:sp>
        <p:nvSpPr>
          <p:cNvPr id="3201" name="TextBox 91"/>
          <p:cNvSpPr txBox="1">
            <a:spLocks noChangeArrowheads="1"/>
          </p:cNvSpPr>
          <p:nvPr/>
        </p:nvSpPr>
        <p:spPr bwMode="auto">
          <a:xfrm>
            <a:off x="3295650" y="4289425"/>
            <a:ext cx="27797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GB" sz="1200" dirty="0">
                <a:solidFill>
                  <a:schemeClr val="bg1"/>
                </a:solidFill>
              </a:rPr>
              <a:t>Resistance Management (example)</a:t>
            </a:r>
          </a:p>
          <a:p>
            <a:pPr algn="just"/>
            <a:endParaRPr lang="en-GB" sz="200" dirty="0">
              <a:solidFill>
                <a:srgbClr val="005400"/>
              </a:solidFill>
            </a:endParaRPr>
          </a:p>
        </p:txBody>
      </p:sp>
      <p:sp>
        <p:nvSpPr>
          <p:cNvPr id="3202" name="TextBox 91"/>
          <p:cNvSpPr txBox="1">
            <a:spLocks noChangeArrowheads="1"/>
          </p:cNvSpPr>
          <p:nvPr/>
        </p:nvSpPr>
        <p:spPr bwMode="auto">
          <a:xfrm>
            <a:off x="3278188" y="4535488"/>
            <a:ext cx="3022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de-DE" b="0" dirty="0"/>
              <a:t>The </a:t>
            </a:r>
            <a:r>
              <a:rPr lang="de-DE" b="0" dirty="0" err="1"/>
              <a:t>figure</a:t>
            </a:r>
            <a:r>
              <a:rPr lang="de-DE" b="0" dirty="0"/>
              <a:t> </a:t>
            </a:r>
            <a:r>
              <a:rPr lang="de-DE" b="0" dirty="0" err="1"/>
              <a:t>below</a:t>
            </a:r>
            <a:r>
              <a:rPr lang="de-DE" b="0" dirty="0"/>
              <a:t> </a:t>
            </a:r>
            <a:r>
              <a:rPr lang="de-DE" b="0" dirty="0" err="1"/>
              <a:t>shows</a:t>
            </a:r>
            <a:r>
              <a:rPr lang="de-DE" b="0" dirty="0"/>
              <a:t> a </a:t>
            </a:r>
            <a:r>
              <a:rPr lang="de-DE" b="0" dirty="0" err="1"/>
              <a:t>resistance</a:t>
            </a:r>
            <a:r>
              <a:rPr lang="de-DE" b="0" dirty="0"/>
              <a:t> </a:t>
            </a:r>
            <a:r>
              <a:rPr lang="de-DE" b="0" dirty="0" err="1"/>
              <a:t>management</a:t>
            </a:r>
            <a:r>
              <a:rPr lang="de-DE" b="0" dirty="0"/>
              <a:t> </a:t>
            </a:r>
            <a:r>
              <a:rPr lang="de-DE" b="0" dirty="0" err="1"/>
              <a:t>strategy</a:t>
            </a:r>
            <a:r>
              <a:rPr lang="de-DE" b="0" dirty="0"/>
              <a:t> </a:t>
            </a:r>
            <a:r>
              <a:rPr lang="de-DE" b="0" dirty="0" err="1"/>
              <a:t>developed</a:t>
            </a:r>
            <a:r>
              <a:rPr lang="de-DE" b="0" dirty="0"/>
              <a:t> </a:t>
            </a:r>
            <a:r>
              <a:rPr lang="de-DE" b="0" dirty="0" err="1"/>
              <a:t>for</a:t>
            </a:r>
            <a:r>
              <a:rPr lang="de-DE" b="0" dirty="0"/>
              <a:t> </a:t>
            </a:r>
            <a:r>
              <a:rPr lang="de-DE" b="0" dirty="0" err="1"/>
              <a:t>use</a:t>
            </a:r>
            <a:r>
              <a:rPr lang="de-DE" b="0" dirty="0"/>
              <a:t> in </a:t>
            </a:r>
            <a:r>
              <a:rPr lang="de-DE" b="0" dirty="0" err="1"/>
              <a:t>Brassica</a:t>
            </a:r>
            <a:r>
              <a:rPr lang="de-DE" b="0" dirty="0"/>
              <a:t> </a:t>
            </a:r>
            <a:r>
              <a:rPr lang="de-DE" b="0" dirty="0" err="1"/>
              <a:t>crops</a:t>
            </a:r>
            <a:r>
              <a:rPr lang="de-DE" b="0" dirty="0"/>
              <a:t> in the Philippines. </a:t>
            </a:r>
          </a:p>
        </p:txBody>
      </p:sp>
      <p:grpSp>
        <p:nvGrpSpPr>
          <p:cNvPr id="3203" name="Group 1"/>
          <p:cNvGrpSpPr>
            <a:grpSpLocks/>
          </p:cNvGrpSpPr>
          <p:nvPr/>
        </p:nvGrpSpPr>
        <p:grpSpPr bwMode="auto">
          <a:xfrm>
            <a:off x="3570288" y="4805363"/>
            <a:ext cx="2438400" cy="1589087"/>
            <a:chOff x="3570288" y="4805363"/>
            <a:chExt cx="2438400" cy="1589298"/>
          </a:xfrm>
        </p:grpSpPr>
        <p:sp>
          <p:nvSpPr>
            <p:cNvPr id="93" name="TextBox 92"/>
            <p:cNvSpPr txBox="1"/>
            <p:nvPr/>
          </p:nvSpPr>
          <p:spPr>
            <a:xfrm>
              <a:off x="3938588" y="6083470"/>
              <a:ext cx="736600" cy="12384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00" kern="0" dirty="0" err="1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MoA</a:t>
              </a:r>
              <a:r>
                <a:rPr lang="en-US" sz="500" kern="0" dirty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500" kern="0" dirty="0" smtClean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</a:t>
              </a:r>
              <a:endParaRPr lang="en-US" sz="500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764800" y="6083470"/>
              <a:ext cx="742950" cy="123841"/>
            </a:xfrm>
            <a:prstGeom prst="rect">
              <a:avLst/>
            </a:prstGeom>
            <a:solidFill>
              <a:srgbClr val="4F81BD">
                <a:lumMod val="60000"/>
                <a:lumOff val="40000"/>
              </a:srgbClr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US"/>
              </a:defPPr>
              <a:lvl1pPr algn="ctr"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00" kern="0" dirty="0" err="1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MoA</a:t>
              </a:r>
              <a:r>
                <a:rPr lang="en-US" sz="500" kern="0" dirty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500" kern="0" dirty="0" smtClean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</a:t>
              </a:r>
              <a:endParaRPr lang="en-US" sz="500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595846" y="6083470"/>
              <a:ext cx="345990" cy="12384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GB"/>
              </a:defPPr>
              <a:lvl1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" b="0" i="0" u="none" strike="noStrike" kern="0" cap="none" spc="0" normalizeH="0" baseline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defRPr>
              </a:lvl1pPr>
            </a:lstStyle>
            <a:p>
              <a:pPr>
                <a:defRPr/>
              </a:pPr>
              <a:r>
                <a:rPr lang="en-US" sz="5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MoA</a:t>
              </a:r>
              <a:r>
                <a:rPr lang="en-US" sz="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C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938588" y="6234303"/>
              <a:ext cx="738187" cy="133368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GB"/>
              </a:defPPr>
              <a:lvl1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" b="0" i="0" u="none" strike="noStrike" kern="0" cap="none" spc="0" normalizeH="0" baseline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defRPr>
              </a:lvl1pPr>
            </a:lstStyle>
            <a:p>
              <a:pPr>
                <a:defRPr/>
              </a:pPr>
              <a:r>
                <a:rPr lang="en-US" sz="500" b="1" dirty="0" err="1" smtClean="0">
                  <a:solidFill>
                    <a:schemeClr val="tx1"/>
                  </a:solidFill>
                </a:rPr>
                <a:t>MoA</a:t>
              </a:r>
              <a:r>
                <a:rPr lang="en-US" sz="500" b="1" dirty="0" smtClean="0">
                  <a:solidFill>
                    <a:schemeClr val="tx1"/>
                  </a:solidFill>
                </a:rPr>
                <a:t>  A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766387" y="6234303"/>
              <a:ext cx="742950" cy="133368"/>
            </a:xfrm>
            <a:prstGeom prst="rect">
              <a:avLst/>
            </a:prstGeom>
            <a:solidFill>
              <a:srgbClr val="4F81BD">
                <a:lumMod val="60000"/>
                <a:lumOff val="40000"/>
              </a:srgbClr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GB"/>
              </a:defPPr>
              <a:lvl1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" b="0" i="0" u="none" strike="noStrike" kern="0" cap="none" spc="0" normalizeH="0" baseline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defRPr>
              </a:lvl1pPr>
            </a:lstStyle>
            <a:p>
              <a:pPr>
                <a:defRPr/>
              </a:pPr>
              <a:r>
                <a:rPr lang="en-US" sz="500" b="1" dirty="0" err="1" smtClean="0">
                  <a:solidFill>
                    <a:schemeClr val="tx1"/>
                  </a:solidFill>
                </a:rPr>
                <a:t>MoA</a:t>
              </a:r>
              <a:r>
                <a:rPr lang="en-US" sz="500" b="1" dirty="0" smtClean="0">
                  <a:solidFill>
                    <a:schemeClr val="tx1"/>
                  </a:solidFill>
                </a:rPr>
                <a:t>  B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595846" y="6234303"/>
              <a:ext cx="345990" cy="133368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GB"/>
              </a:defPPr>
              <a:lvl1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" b="0" i="0" u="none" strike="noStrike" kern="0" cap="none" spc="0" normalizeH="0" baseline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defRPr>
              </a:lvl1pPr>
            </a:lstStyle>
            <a:p>
              <a:pPr>
                <a:defRPr/>
              </a:pPr>
              <a:r>
                <a:rPr lang="en-US" sz="500" b="1" dirty="0" err="1" smtClean="0">
                  <a:solidFill>
                    <a:schemeClr val="tx1"/>
                  </a:solidFill>
                </a:rPr>
                <a:t>MoA</a:t>
              </a:r>
              <a:r>
                <a:rPr lang="en-US" sz="500" b="1" dirty="0" smtClean="0">
                  <a:solidFill>
                    <a:schemeClr val="tx1"/>
                  </a:solidFill>
                </a:rPr>
                <a:t>  A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570288" y="6083470"/>
              <a:ext cx="288480" cy="123841"/>
            </a:xfrm>
            <a:prstGeom prst="rect">
              <a:avLst/>
            </a:prstGeom>
            <a:solidFill>
              <a:srgbClr val="009900"/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" kern="0" dirty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Option 1</a:t>
              </a:r>
              <a:br>
                <a:rPr lang="en-US" sz="400" kern="0" dirty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300" b="0" kern="0" dirty="0"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(preferred)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570288" y="6234303"/>
              <a:ext cx="288480" cy="13336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tIns="0" rIns="0" bIns="0" anchor="ctr" anchorCtr="1"/>
            <a:lstStyle>
              <a:defPPr>
                <a:defRPr lang="en-GB"/>
              </a:defPPr>
              <a:lvl1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00" i="0" u="none" strike="noStrike" kern="0" cap="none" spc="0" normalizeH="0" baseline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defRPr>
              </a:lvl1pPr>
            </a:lstStyle>
            <a:p>
              <a:pPr>
                <a:defRPr/>
              </a:pPr>
              <a:r>
                <a:rPr lang="en-US" sz="400" dirty="0" smtClean="0">
                  <a:solidFill>
                    <a:schemeClr val="tx1"/>
                  </a:solidFill>
                </a:rPr>
                <a:t>Option 2</a:t>
              </a: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3888030" y="6019961"/>
              <a:ext cx="2096846" cy="374700"/>
            </a:xfrm>
            <a:prstGeom prst="rect">
              <a:avLst/>
            </a:prstGeom>
            <a:noFill/>
            <a:ln w="9525" cap="flat" cmpd="sng" algn="ctr">
              <a:solidFill>
                <a:srgbClr val="4D4D4D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" b="0" kern="0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716752" y="6019961"/>
              <a:ext cx="836324" cy="374700"/>
            </a:xfrm>
            <a:prstGeom prst="rect">
              <a:avLst/>
            </a:prstGeom>
            <a:noFill/>
            <a:ln w="9525" cap="flat" cmpd="sng" algn="ctr">
              <a:solidFill>
                <a:srgbClr val="4D4D4D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00" b="0" kern="0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pic>
          <p:nvPicPr>
            <p:cNvPr id="3214" name="Picture 134"/>
            <p:cNvPicPr>
              <a:picLocks noChangeAspect="1" noChangeArrowheads="1"/>
            </p:cNvPicPr>
            <p:nvPr/>
          </p:nvPicPr>
          <p:blipFill>
            <a:blip r:embed="rId10" cstate="print"/>
            <a:srcRect b="21422"/>
            <a:stretch>
              <a:fillRect/>
            </a:stretch>
          </p:blipFill>
          <p:spPr bwMode="auto">
            <a:xfrm>
              <a:off x="3570288" y="4805363"/>
              <a:ext cx="2438400" cy="1246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85" name="TextBox 84"/>
          <p:cNvSpPr txBox="1"/>
          <p:nvPr/>
        </p:nvSpPr>
        <p:spPr>
          <a:xfrm>
            <a:off x="3437808" y="2392074"/>
            <a:ext cx="123142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Treated with insecticide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857601" y="2392074"/>
            <a:ext cx="1382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treated with insecticide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0350" y="148323"/>
            <a:ext cx="2066925" cy="586993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87770" y="6564842"/>
            <a:ext cx="398636" cy="152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1387</TotalTime>
  <Words>1092</Words>
  <Application>Microsoft Macintosh PowerPoint</Application>
  <PresentationFormat>A4 Paper (210x297 mm)</PresentationFormat>
  <Paragraphs>145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Syngenta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IRAC Lep MoA</dc:title>
  <dc:creator>Alan McCaffery</dc:creator>
  <cp:lastModifiedBy>Alan Porter</cp:lastModifiedBy>
  <cp:revision>237</cp:revision>
  <dcterms:created xsi:type="dcterms:W3CDTF">2007-01-08T13:10:41Z</dcterms:created>
  <dcterms:modified xsi:type="dcterms:W3CDTF">2014-04-10T10:54:57Z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Dripps J u304383</vt:lpwstr>
  </property>
  <property fmtid="{D5CDD505-2E9C-101B-9397-08002B2CF9AE}" pid="3" name="Information_Classification">
    <vt:lpwstr/>
  </property>
  <property fmtid="{D5CDD505-2E9C-101B-9397-08002B2CF9AE}" pid="4" name="Record_Title_ID">
    <vt:lpwstr>2815</vt:lpwstr>
  </property>
  <property fmtid="{D5CDD505-2E9C-101B-9397-08002B2CF9AE}" pid="5" name="Initial_Creation_Date">
    <vt:lpwstr>2/17/2013 8:56:01 PM</vt:lpwstr>
  </property>
  <property fmtid="{D5CDD505-2E9C-101B-9397-08002B2CF9AE}" pid="6" name="Retention_Period_Start_Date">
    <vt:lpwstr>2/17/2013 8:56:01 PM</vt:lpwstr>
  </property>
  <property fmtid="{D5CDD505-2E9C-101B-9397-08002B2CF9AE}" pid="7" name="Last_Reviewed_Date">
    <vt:lpwstr/>
  </property>
  <property fmtid="{D5CDD505-2E9C-101B-9397-08002B2CF9AE}" pid="8" name="Retention_Review_Frequency">
    <vt:lpwstr/>
  </property>
  <property fmtid="{D5CDD505-2E9C-101B-9397-08002B2CF9AE}" pid="9" name="_AdHocReviewCycleID">
    <vt:i4>1364353983</vt:i4>
  </property>
  <property fmtid="{D5CDD505-2E9C-101B-9397-08002B2CF9AE}" pid="10" name="_NewReviewCycle">
    <vt:lpwstr/>
  </property>
  <property fmtid="{D5CDD505-2E9C-101B-9397-08002B2CF9AE}" pid="11" name="_EmailSubject">
    <vt:lpwstr>Status of the CM, FAW and DBM posters?</vt:lpwstr>
  </property>
  <property fmtid="{D5CDD505-2E9C-101B-9397-08002B2CF9AE}" pid="12" name="_AuthorEmail">
    <vt:lpwstr>JEDripps@dow.com</vt:lpwstr>
  </property>
  <property fmtid="{D5CDD505-2E9C-101B-9397-08002B2CF9AE}" pid="13" name="_AuthorEmailDisplayName">
    <vt:lpwstr>Dripps, Jim (JE)</vt:lpwstr>
  </property>
</Properties>
</file>