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8"/>
  </p:notesMasterIdLst>
  <p:sldIdLst>
    <p:sldId id="256" r:id="rId2"/>
    <p:sldId id="257" r:id="rId3"/>
    <p:sldId id="258" r:id="rId4"/>
    <p:sldId id="259" r:id="rId5"/>
    <p:sldId id="260" r:id="rId6"/>
    <p:sldId id="261" r:id="rId7"/>
    <p:sldId id="262" r:id="rId8"/>
    <p:sldId id="278" r:id="rId9"/>
    <p:sldId id="279" r:id="rId10"/>
    <p:sldId id="280" r:id="rId11"/>
    <p:sldId id="266" r:id="rId12"/>
    <p:sldId id="274" r:id="rId13"/>
    <p:sldId id="281" r:id="rId14"/>
    <p:sldId id="282" r:id="rId15"/>
    <p:sldId id="283" r:id="rId16"/>
    <p:sldId id="28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79" autoAdjust="0"/>
    <p:restoredTop sz="86432" autoAdjust="0"/>
  </p:normalViewPr>
  <p:slideViewPr>
    <p:cSldViewPr snapToGrid="0">
      <p:cViewPr varScale="1">
        <p:scale>
          <a:sx n="56" d="100"/>
          <a:sy n="56" d="100"/>
        </p:scale>
        <p:origin x="270" y="60"/>
      </p:cViewPr>
      <p:guideLst/>
    </p:cSldViewPr>
  </p:slideViewPr>
  <p:notesTextViewPr>
    <p:cViewPr>
      <p:scale>
        <a:sx n="1" d="1"/>
        <a:sy n="1" d="1"/>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N6648\Documents\my%20document%201\my%20document%201\InsecticideResis-Magmt\Puerto%20Rico\2016\PRABIA\Insecticides%20registered%20in%20PR%20to%20control%20FAW%20and%20SBL%20in%20corn%20and%20soybean_Five%20companie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r>
              <a:rPr lang="en-US" sz="2800" b="1" i="0" baseline="0" dirty="0">
                <a:effectLst>
                  <a:outerShdw blurRad="38100" dist="38100" dir="2700000" algn="tl">
                    <a:srgbClr val="000000">
                      <a:alpha val="43137"/>
                    </a:srgbClr>
                  </a:outerShdw>
                </a:effectLst>
              </a:rPr>
              <a:t>FAW Mean ranking (0-5) for 5 companies</a:t>
            </a:r>
            <a:endParaRPr lang="en-US" sz="2000" b="1" dirty="0">
              <a:effectLst>
                <a:outerShdw blurRad="38100" dist="38100" dir="2700000" algn="tl">
                  <a:srgbClr val="000000">
                    <a:alpha val="43137"/>
                  </a:srgbClr>
                </a:outerShdw>
              </a:effectLst>
            </a:endParaRPr>
          </a:p>
        </c:rich>
      </c:tx>
      <c:overlay val="0"/>
      <c:spPr>
        <a:solidFill>
          <a:schemeClr val="bg1"/>
        </a:solid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n-US"/>
        </a:p>
      </c:txPr>
    </c:title>
    <c:autoTitleDeleted val="0"/>
    <c:plotArea>
      <c:layout/>
      <c:barChart>
        <c:barDir val="col"/>
        <c:grouping val="clustered"/>
        <c:varyColors val="0"/>
        <c:ser>
          <c:idx val="0"/>
          <c:order val="0"/>
          <c:tx>
            <c:strRef>
              <c:f>'[Insecticides registered in PR to control FAW and SBL in corn and soybean_Five companies.xlsx]FAW'!$X$1</c:f>
              <c:strCache>
                <c:ptCount val="1"/>
                <c:pt idx="0">
                  <c:v>Mean</c:v>
                </c:pt>
              </c:strCache>
            </c:strRef>
          </c:tx>
          <c:spPr>
            <a:solidFill>
              <a:schemeClr val="accent2"/>
            </a:solidFill>
            <a:ln>
              <a:noFill/>
            </a:ln>
            <a:effectLst/>
          </c:spPr>
          <c:invertIfNegative val="0"/>
          <c:cat>
            <c:multiLvlStrRef>
              <c:f>'[Insecticides registered in PR to control FAW and SBL in corn and soybean_Five companies.xlsx]FAW'!$V$2:$W$13</c:f>
              <c:multiLvlStrCache>
                <c:ptCount val="12"/>
                <c:lvl>
                  <c:pt idx="0">
                    <c:v>3A</c:v>
                  </c:pt>
                  <c:pt idx="1">
                    <c:v>3A</c:v>
                  </c:pt>
                  <c:pt idx="2">
                    <c:v>28</c:v>
                  </c:pt>
                  <c:pt idx="3">
                    <c:v>3A</c:v>
                  </c:pt>
                  <c:pt idx="4">
                    <c:v>3A</c:v>
                  </c:pt>
                  <c:pt idx="5">
                    <c:v>28/3A </c:v>
                  </c:pt>
                  <c:pt idx="6">
                    <c:v>3A</c:v>
                  </c:pt>
                  <c:pt idx="7">
                    <c:v>1B</c:v>
                  </c:pt>
                  <c:pt idx="8">
                    <c:v>2A</c:v>
                  </c:pt>
                  <c:pt idx="9">
                    <c:v>3A</c:v>
                  </c:pt>
                  <c:pt idx="10">
                    <c:v>3A</c:v>
                  </c:pt>
                  <c:pt idx="11">
                    <c:v>3A</c:v>
                  </c:pt>
                </c:lvl>
                <c:lvl>
                  <c:pt idx="0">
                    <c:v>Mustang Max</c:v>
                  </c:pt>
                  <c:pt idx="1">
                    <c:v>Asana XL</c:v>
                  </c:pt>
                  <c:pt idx="2">
                    <c:v>Belt SC</c:v>
                  </c:pt>
                  <c:pt idx="3">
                    <c:v>Perm-Up 3.2 EC</c:v>
                  </c:pt>
                  <c:pt idx="4">
                    <c:v>PermaStar</c:v>
                  </c:pt>
                  <c:pt idx="5">
                    <c:v>Besiege</c:v>
                  </c:pt>
                  <c:pt idx="6">
                    <c:v>Hero</c:v>
                  </c:pt>
                  <c:pt idx="7">
                    <c:v>Dimethoate 4E</c:v>
                  </c:pt>
                  <c:pt idx="8">
                    <c:v>Thionex</c:v>
                  </c:pt>
                  <c:pt idx="9">
                    <c:v>Fanfare  2EC (reemplazo de Capture)</c:v>
                  </c:pt>
                  <c:pt idx="10">
                    <c:v>Force 3G</c:v>
                  </c:pt>
                  <c:pt idx="11">
                    <c:v>TalStar</c:v>
                  </c:pt>
                </c:lvl>
              </c:multiLvlStrCache>
            </c:multiLvlStrRef>
          </c:cat>
          <c:val>
            <c:numRef>
              <c:f>'[Insecticides registered in PR to control FAW and SBL in corn and soybean_Five companies.xlsx]FAW'!$X$2:$X$13</c:f>
              <c:numCache>
                <c:formatCode>General</c:formatCode>
                <c:ptCount val="12"/>
                <c:pt idx="0">
                  <c:v>2.1</c:v>
                </c:pt>
                <c:pt idx="1">
                  <c:v>2.125</c:v>
                </c:pt>
                <c:pt idx="2">
                  <c:v>2.2000000000000002</c:v>
                </c:pt>
                <c:pt idx="3">
                  <c:v>2.2999999999999998</c:v>
                </c:pt>
                <c:pt idx="4">
                  <c:v>2.3333333333333335</c:v>
                </c:pt>
                <c:pt idx="5">
                  <c:v>2.5</c:v>
                </c:pt>
                <c:pt idx="6">
                  <c:v>2.6666666666666665</c:v>
                </c:pt>
                <c:pt idx="7">
                  <c:v>2.8333333333333335</c:v>
                </c:pt>
                <c:pt idx="8">
                  <c:v>3</c:v>
                </c:pt>
                <c:pt idx="9">
                  <c:v>3</c:v>
                </c:pt>
                <c:pt idx="10">
                  <c:v>3</c:v>
                </c:pt>
                <c:pt idx="11">
                  <c:v>3</c:v>
                </c:pt>
              </c:numCache>
            </c:numRef>
          </c:val>
          <c:extLst>
            <c:ext xmlns:c16="http://schemas.microsoft.com/office/drawing/2014/chart" uri="{C3380CC4-5D6E-409C-BE32-E72D297353CC}">
              <c16:uniqueId val="{00000000-0F49-428E-A947-C16C18E571F4}"/>
            </c:ext>
          </c:extLst>
        </c:ser>
        <c:dLbls>
          <c:showLegendKey val="0"/>
          <c:showVal val="0"/>
          <c:showCatName val="0"/>
          <c:showSerName val="0"/>
          <c:showPercent val="0"/>
          <c:showBubbleSize val="0"/>
        </c:dLbls>
        <c:gapWidth val="219"/>
        <c:overlap val="-27"/>
        <c:axId val="565523336"/>
        <c:axId val="565522680"/>
      </c:barChart>
      <c:catAx>
        <c:axId val="565523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65522680"/>
        <c:crosses val="autoZero"/>
        <c:auto val="1"/>
        <c:lblAlgn val="ctr"/>
        <c:lblOffset val="100"/>
        <c:noMultiLvlLbl val="0"/>
      </c:catAx>
      <c:valAx>
        <c:axId val="5655226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5233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710615-5F82-41EB-BDB3-ABDCDE836696}" type="datetimeFigureOut">
              <a:rPr lang="en-US" smtClean="0"/>
              <a:t>3/27/2017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A21733-69F7-47D2-9737-EEC759D2834D}" type="slidenum">
              <a:rPr lang="en-US" smtClean="0"/>
              <a:t>‹#›</a:t>
            </a:fld>
            <a:endParaRPr lang="en-US"/>
          </a:p>
        </p:txBody>
      </p:sp>
    </p:spTree>
    <p:extLst>
      <p:ext uri="{BB962C8B-B14F-4D97-AF65-F5344CB8AC3E}">
        <p14:creationId xmlns:p14="http://schemas.microsoft.com/office/powerpoint/2010/main" val="1613471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fld id="{D0CD76D1-9FDB-443C-B22B-51238782E666}" type="slidenum">
              <a:rPr lang="en-US" b="0">
                <a:solidFill>
                  <a:srgbClr val="000000"/>
                </a:solidFill>
              </a:rPr>
              <a:pPr/>
              <a:t>6</a:t>
            </a:fld>
            <a:endParaRPr lang="en-US" b="0">
              <a:solidFill>
                <a:srgbClr val="000000"/>
              </a:solidFill>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marL="228600" indent="-228600" eaLnBrk="1" hangingPunct="1"/>
            <a:endParaRPr lang="en-US"/>
          </a:p>
        </p:txBody>
      </p:sp>
    </p:spTree>
    <p:extLst>
      <p:ext uri="{BB962C8B-B14F-4D97-AF65-F5344CB8AC3E}">
        <p14:creationId xmlns:p14="http://schemas.microsoft.com/office/powerpoint/2010/main" val="1825539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A21733-69F7-47D2-9737-EEC759D2834D}" type="slidenum">
              <a:rPr lang="en-US" smtClean="0"/>
              <a:t>10</a:t>
            </a:fld>
            <a:endParaRPr lang="en-US"/>
          </a:p>
        </p:txBody>
      </p:sp>
    </p:spTree>
    <p:extLst>
      <p:ext uri="{BB962C8B-B14F-4D97-AF65-F5344CB8AC3E}">
        <p14:creationId xmlns:p14="http://schemas.microsoft.com/office/powerpoint/2010/main" val="3176787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GB" dirty="0"/>
          </a:p>
        </p:txBody>
      </p:sp>
      <p:sp>
        <p:nvSpPr>
          <p:cNvPr id="4" name="Slide Number Placeholder 3"/>
          <p:cNvSpPr>
            <a:spLocks noGrp="1"/>
          </p:cNvSpPr>
          <p:nvPr>
            <p:ph type="sldNum" sz="quarter" idx="11"/>
          </p:nvPr>
        </p:nvSpPr>
        <p:spPr/>
        <p:txBody>
          <a:bodyPr/>
          <a:lstStyle/>
          <a:p>
            <a:fld id="{58A5DFFA-A1CF-2946-902C-45A50C5957C7}" type="slidenum">
              <a:rPr lang="en-GB" smtClean="0"/>
              <a:pPr/>
              <a:t>‹#›</a:t>
            </a:fld>
            <a:endParaRPr lang="en-GB"/>
          </a:p>
        </p:txBody>
      </p:sp>
    </p:spTree>
    <p:extLst>
      <p:ext uri="{BB962C8B-B14F-4D97-AF65-F5344CB8AC3E}">
        <p14:creationId xmlns:p14="http://schemas.microsoft.com/office/powerpoint/2010/main" val="187446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GB" dirty="0">
              <a:solidFill>
                <a:prstClr val="black"/>
              </a:solidFill>
            </a:endParaRPr>
          </a:p>
        </p:txBody>
      </p:sp>
      <p:sp>
        <p:nvSpPr>
          <p:cNvPr id="4" name="Slide Number Placeholder 3"/>
          <p:cNvSpPr>
            <a:spLocks noGrp="1"/>
          </p:cNvSpPr>
          <p:nvPr>
            <p:ph type="sldNum" sz="quarter" idx="11"/>
          </p:nvPr>
        </p:nvSpPr>
        <p:spPr/>
        <p:txBody>
          <a:bodyPr/>
          <a:lstStyle/>
          <a:p>
            <a:fld id="{2F7DFF8D-0569-7048-82CF-8BFAAF72FDEF}" type="slidenum">
              <a:rPr lang="en-GB" smtClean="0">
                <a:solidFill>
                  <a:prstClr val="black">
                    <a:tint val="75000"/>
                  </a:prstClr>
                </a:solidFill>
              </a:rPr>
              <a:pPr/>
              <a:t>‹#›</a:t>
            </a:fld>
            <a:endParaRPr lang="en-GB" dirty="0">
              <a:solidFill>
                <a:prstClr val="black">
                  <a:tint val="75000"/>
                </a:prstClr>
              </a:solidFill>
            </a:endParaRPr>
          </a:p>
        </p:txBody>
      </p:sp>
      <p:sp>
        <p:nvSpPr>
          <p:cNvPr id="5" name="Rectangle 4"/>
          <p:cNvSpPr/>
          <p:nvPr userDrawn="1"/>
        </p:nvSpPr>
        <p:spPr>
          <a:xfrm>
            <a:off x="2438400" y="304800"/>
            <a:ext cx="7315200" cy="685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lang="en-US" sz="1800" b="0" dirty="0">
              <a:solidFill>
                <a:prstClr val="white"/>
              </a:solidFill>
            </a:endParaRPr>
          </a:p>
        </p:txBody>
      </p:sp>
      <p:sp>
        <p:nvSpPr>
          <p:cNvPr id="2" name="Title 1"/>
          <p:cNvSpPr>
            <a:spLocks noGrp="1"/>
          </p:cNvSpPr>
          <p:nvPr>
            <p:ph type="title"/>
          </p:nvPr>
        </p:nvSpPr>
        <p:spPr>
          <a:xfrm>
            <a:off x="609600" y="76200"/>
            <a:ext cx="10972800" cy="1143000"/>
          </a:xfrm>
          <a:prstGeom prst="rect">
            <a:avLst/>
          </a:prstGeom>
        </p:spPr>
        <p:txBody>
          <a:bodyPr anchor="ctr" anchorCtr="0">
            <a:normAutofit/>
          </a:bodyPr>
          <a:lstStyle>
            <a:lvl1pPr>
              <a:defRPr sz="3600">
                <a:solidFill>
                  <a:srgbClr val="006600"/>
                </a:solidFill>
                <a:latin typeface="Trebuchet MS" pitchFamily="34" charset="0"/>
              </a:defRPr>
            </a:lvl1pPr>
          </a:lstStyle>
          <a:p>
            <a:r>
              <a:rPr lang="en-US" dirty="0"/>
              <a:t>Click to edit Master title style</a:t>
            </a:r>
          </a:p>
        </p:txBody>
      </p:sp>
      <p:sp>
        <p:nvSpPr>
          <p:cNvPr id="7" name="Content Placeholder 6"/>
          <p:cNvSpPr>
            <a:spLocks noGrp="1"/>
          </p:cNvSpPr>
          <p:nvPr>
            <p:ph sz="quarter" idx="12"/>
          </p:nvPr>
        </p:nvSpPr>
        <p:spPr>
          <a:xfrm>
            <a:off x="609600" y="1371600"/>
            <a:ext cx="11277600" cy="5029200"/>
          </a:xfrm>
        </p:spPr>
        <p:txBody>
          <a:bodyPr>
            <a:normAutofit/>
          </a:bodyPr>
          <a:lstStyle>
            <a:lvl1pPr>
              <a:lnSpc>
                <a:spcPct val="100000"/>
              </a:lnSpc>
              <a:spcBef>
                <a:spcPts val="1200"/>
              </a:spcBef>
              <a:defRPr sz="2400">
                <a:solidFill>
                  <a:schemeClr val="tx1"/>
                </a:solidFill>
                <a:latin typeface="Trebuchet MS" pitchFamily="34" charset="0"/>
              </a:defRPr>
            </a:lvl1pPr>
            <a:lvl2pPr>
              <a:lnSpc>
                <a:spcPct val="100000"/>
              </a:lnSpc>
              <a:spcBef>
                <a:spcPts val="1200"/>
              </a:spcBef>
              <a:defRPr sz="1800">
                <a:solidFill>
                  <a:schemeClr val="tx1"/>
                </a:solidFill>
                <a:latin typeface="Trebuchet MS" pitchFamily="34" charset="0"/>
              </a:defRPr>
            </a:lvl2pPr>
            <a:lvl3pPr marL="1200150" indent="-285750">
              <a:lnSpc>
                <a:spcPct val="100000"/>
              </a:lnSpc>
              <a:spcBef>
                <a:spcPts val="1200"/>
              </a:spcBef>
              <a:buSzPct val="70000"/>
              <a:buFont typeface="Wingdings" pitchFamily="2" charset="2"/>
              <a:buChar char="v"/>
              <a:defRPr sz="2000">
                <a:latin typeface="Trebuchet MS" pitchFamily="34" charset="0"/>
              </a:defRPr>
            </a:lvl3pPr>
            <a:lvl4pPr>
              <a:lnSpc>
                <a:spcPct val="100000"/>
              </a:lnSpc>
              <a:spcBef>
                <a:spcPts val="1200"/>
              </a:spcBef>
              <a:defRPr sz="1800">
                <a:latin typeface="Trebuchet MS" pitchFamily="34" charset="0"/>
              </a:defRPr>
            </a:lvl4pPr>
            <a:lvl5pPr>
              <a:lnSpc>
                <a:spcPct val="100000"/>
              </a:lnSpc>
              <a:spcBef>
                <a:spcPts val="1200"/>
              </a:spcBef>
              <a:defRPr sz="1800">
                <a:latin typeface="Trebuchet M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82385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GB" dirty="0">
              <a:solidFill>
                <a:prstClr val="black"/>
              </a:solidFill>
            </a:endParaRPr>
          </a:p>
        </p:txBody>
      </p:sp>
      <p:sp>
        <p:nvSpPr>
          <p:cNvPr id="4" name="Slide Number Placeholder 3"/>
          <p:cNvSpPr>
            <a:spLocks noGrp="1"/>
          </p:cNvSpPr>
          <p:nvPr>
            <p:ph type="sldNum" sz="quarter" idx="11"/>
          </p:nvPr>
        </p:nvSpPr>
        <p:spPr/>
        <p:txBody>
          <a:bodyPr/>
          <a:lstStyle/>
          <a:p>
            <a:fld id="{2F7DFF8D-0569-7048-82CF-8BFAAF72FDEF}" type="slidenum">
              <a:rPr lang="en-GB" smtClean="0">
                <a:solidFill>
                  <a:prstClr val="black">
                    <a:tint val="75000"/>
                  </a:prstClr>
                </a:solidFill>
              </a:rPr>
              <a:pPr/>
              <a:t>‹#›</a:t>
            </a:fld>
            <a:endParaRPr lang="en-GB" dirty="0">
              <a:solidFill>
                <a:prstClr val="black">
                  <a:tint val="75000"/>
                </a:prstClr>
              </a:solidFill>
            </a:endParaRPr>
          </a:p>
        </p:txBody>
      </p:sp>
      <p:sp>
        <p:nvSpPr>
          <p:cNvPr id="5" name="Rectangle 4"/>
          <p:cNvSpPr/>
          <p:nvPr userDrawn="1"/>
        </p:nvSpPr>
        <p:spPr>
          <a:xfrm>
            <a:off x="2438400" y="304800"/>
            <a:ext cx="7315200" cy="685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lang="en-US" sz="1800" b="0" dirty="0">
              <a:solidFill>
                <a:prstClr val="white"/>
              </a:solidFill>
            </a:endParaRPr>
          </a:p>
        </p:txBody>
      </p:sp>
      <p:sp>
        <p:nvSpPr>
          <p:cNvPr id="2" name="Title 1"/>
          <p:cNvSpPr>
            <a:spLocks noGrp="1"/>
          </p:cNvSpPr>
          <p:nvPr>
            <p:ph type="title"/>
          </p:nvPr>
        </p:nvSpPr>
        <p:spPr>
          <a:xfrm>
            <a:off x="609600" y="76200"/>
            <a:ext cx="10972800" cy="1143000"/>
          </a:xfrm>
          <a:prstGeom prst="rect">
            <a:avLst/>
          </a:prstGeom>
        </p:spPr>
        <p:txBody>
          <a:bodyPr anchor="ctr" anchorCtr="0">
            <a:normAutofit/>
          </a:bodyPr>
          <a:lstStyle>
            <a:lvl1pPr>
              <a:defRPr sz="3600">
                <a:solidFill>
                  <a:srgbClr val="006600"/>
                </a:solidFill>
                <a:latin typeface="Trebuchet MS" pitchFamily="34" charset="0"/>
              </a:defRPr>
            </a:lvl1pPr>
          </a:lstStyle>
          <a:p>
            <a:r>
              <a:rPr lang="en-US" dirty="0"/>
              <a:t>Click to edit Master title style</a:t>
            </a:r>
          </a:p>
        </p:txBody>
      </p:sp>
      <p:sp>
        <p:nvSpPr>
          <p:cNvPr id="7" name="Content Placeholder 6"/>
          <p:cNvSpPr>
            <a:spLocks noGrp="1"/>
          </p:cNvSpPr>
          <p:nvPr>
            <p:ph sz="quarter" idx="12"/>
          </p:nvPr>
        </p:nvSpPr>
        <p:spPr>
          <a:xfrm>
            <a:off x="609600" y="1371600"/>
            <a:ext cx="11277600" cy="5029200"/>
          </a:xfrm>
        </p:spPr>
        <p:txBody>
          <a:bodyPr>
            <a:normAutofit/>
          </a:bodyPr>
          <a:lstStyle>
            <a:lvl1pPr>
              <a:lnSpc>
                <a:spcPct val="100000"/>
              </a:lnSpc>
              <a:spcBef>
                <a:spcPts val="1200"/>
              </a:spcBef>
              <a:defRPr sz="2400">
                <a:solidFill>
                  <a:schemeClr val="tx1"/>
                </a:solidFill>
                <a:latin typeface="Trebuchet MS" pitchFamily="34" charset="0"/>
              </a:defRPr>
            </a:lvl1pPr>
            <a:lvl2pPr>
              <a:lnSpc>
                <a:spcPct val="100000"/>
              </a:lnSpc>
              <a:spcBef>
                <a:spcPts val="1200"/>
              </a:spcBef>
              <a:defRPr sz="1800">
                <a:solidFill>
                  <a:schemeClr val="tx1"/>
                </a:solidFill>
                <a:latin typeface="Trebuchet MS" pitchFamily="34" charset="0"/>
              </a:defRPr>
            </a:lvl2pPr>
            <a:lvl3pPr marL="1200150" indent="-285750">
              <a:lnSpc>
                <a:spcPct val="100000"/>
              </a:lnSpc>
              <a:spcBef>
                <a:spcPts val="1200"/>
              </a:spcBef>
              <a:buSzPct val="70000"/>
              <a:buFont typeface="Wingdings" pitchFamily="2" charset="2"/>
              <a:buChar char="v"/>
              <a:defRPr sz="2000">
                <a:latin typeface="Trebuchet MS" pitchFamily="34" charset="0"/>
              </a:defRPr>
            </a:lvl3pPr>
            <a:lvl4pPr>
              <a:lnSpc>
                <a:spcPct val="100000"/>
              </a:lnSpc>
              <a:spcBef>
                <a:spcPts val="1200"/>
              </a:spcBef>
              <a:defRPr sz="1800">
                <a:latin typeface="Trebuchet MS" pitchFamily="34" charset="0"/>
              </a:defRPr>
            </a:lvl4pPr>
            <a:lvl5pPr>
              <a:lnSpc>
                <a:spcPct val="100000"/>
              </a:lnSpc>
              <a:spcBef>
                <a:spcPts val="1200"/>
              </a:spcBef>
              <a:defRPr sz="1800">
                <a:latin typeface="Trebuchet M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38650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70CCFC71-F3D6-4658-8A33-FECB20292D1B}" type="slidenum">
              <a:rPr lang="en-US" smtClean="0">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69270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851151" y="161925"/>
            <a:ext cx="7366000" cy="719138"/>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33917" y="1293813"/>
            <a:ext cx="11478683" cy="4781550"/>
          </a:xfrm>
        </p:spPr>
        <p:txBody>
          <a:bodyPr/>
          <a:lstStyle/>
          <a:p>
            <a:pPr lvl="0"/>
            <a:endParaRPr lang="en-US" noProof="0"/>
          </a:p>
        </p:txBody>
      </p:sp>
      <p:sp>
        <p:nvSpPr>
          <p:cNvPr id="4" name="Rectangle 4"/>
          <p:cNvSpPr>
            <a:spLocks noGrp="1" noChangeArrowheads="1"/>
          </p:cNvSpPr>
          <p:nvPr>
            <p:ph type="dt" sz="half" idx="10"/>
          </p:nvPr>
        </p:nvSpPr>
        <p:spPr>
          <a:xfrm>
            <a:off x="0" y="6610350"/>
            <a:ext cx="8796867" cy="247650"/>
          </a:xfrm>
          <a:prstGeom prst="rect">
            <a:avLst/>
          </a:prstGeom>
          <a:ln/>
        </p:spPr>
        <p:txBody>
          <a:bodyPr/>
          <a:lstStyle>
            <a:lvl1pPr>
              <a:defRPr/>
            </a:lvl1pPr>
          </a:lstStyle>
          <a:p>
            <a:pPr>
              <a:defRPr/>
            </a:pPr>
            <a:fld id="{583B2B4D-858A-4A36-B14C-D23871D6D47D}" type="datetimeFigureOut">
              <a:rPr lang="en-GB"/>
              <a:pPr>
                <a:defRPr/>
              </a:pPr>
              <a:t>27/03/2017</a:t>
            </a:fld>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6438DBBC-862C-4938-A937-842920F50696}" type="slidenum">
              <a:rPr lang="en-GB"/>
              <a:pPr>
                <a:defRPr/>
              </a:pPr>
              <a:t>‹#›</a:t>
            </a:fld>
            <a:endParaRPr lang="en-GB"/>
          </a:p>
        </p:txBody>
      </p:sp>
    </p:spTree>
    <p:extLst>
      <p:ext uri="{BB962C8B-B14F-4D97-AF65-F5344CB8AC3E}">
        <p14:creationId xmlns:p14="http://schemas.microsoft.com/office/powerpoint/2010/main" val="2135595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xfrm>
            <a:off x="609600" y="6245225"/>
            <a:ext cx="2844800" cy="47625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59DEDC-A53A-4BD2-9342-C52DA02AC683}" type="slidenum">
              <a:rPr lang="en-US" altLang="en-US"/>
              <a:pPr>
                <a:defRPr/>
              </a:pPr>
              <a:t>‹#›</a:t>
            </a:fld>
            <a:endParaRPr lang="en-US" altLang="en-US"/>
          </a:p>
        </p:txBody>
      </p:sp>
    </p:spTree>
    <p:extLst>
      <p:ext uri="{BB962C8B-B14F-4D97-AF65-F5344CB8AC3E}">
        <p14:creationId xmlns:p14="http://schemas.microsoft.com/office/powerpoint/2010/main" val="2921975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6942B-2DCF-4958-9DC3-0358427282F4}" type="datetimeFigureOut">
              <a:rPr lang="en-US" smtClean="0"/>
              <a:t>3/27/2017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1437BD-90D4-470F-A644-B3E768373C9D}" type="slidenum">
              <a:rPr lang="en-US" smtClean="0"/>
              <a:t>‹#›</a:t>
            </a:fld>
            <a:endParaRPr lang="en-US"/>
          </a:p>
        </p:txBody>
      </p:sp>
    </p:spTree>
    <p:extLst>
      <p:ext uri="{BB962C8B-B14F-4D97-AF65-F5344CB8AC3E}">
        <p14:creationId xmlns:p14="http://schemas.microsoft.com/office/powerpoint/2010/main" val="254594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525963"/>
          </a:xfrm>
          <a:prstGeom prst="rect">
            <a:avLst/>
          </a:prstGeom>
        </p:spPr>
        <p:txBody>
          <a:bodyPr/>
          <a:lstStyle>
            <a:lvl1pPr>
              <a:spcBef>
                <a:spcPts val="1200"/>
              </a:spcBef>
              <a:spcAft>
                <a:spcPts val="600"/>
              </a:spcAft>
              <a:defRPr sz="2400">
                <a:solidFill>
                  <a:srgbClr val="008000"/>
                </a:solidFill>
                <a:latin typeface="Trebuchet MS" panose="020B0603020202020204" pitchFamily="34" charset="0"/>
              </a:defRPr>
            </a:lvl1pPr>
            <a:lvl2pPr marL="842400" indent="-457200">
              <a:spcBef>
                <a:spcPts val="1200"/>
              </a:spcBef>
              <a:spcAft>
                <a:spcPts val="600"/>
              </a:spcAft>
              <a:defRPr lang="en-GB" sz="2000" kern="1200" dirty="0">
                <a:solidFill>
                  <a:srgbClr val="B20000"/>
                </a:solidFill>
                <a:latin typeface="Trebuchet MS" panose="020B0603020202020204" pitchFamily="34" charset="0"/>
                <a:ea typeface="+mn-ea"/>
                <a:cs typeface="+mn-cs"/>
              </a:defRPr>
            </a:lvl2pPr>
            <a:lvl3pPr marL="842400" indent="-457200">
              <a:defRPr>
                <a:solidFill>
                  <a:srgbClr val="008000"/>
                </a:solidFill>
              </a:defRPr>
            </a:lvl3pPr>
            <a:lvl4pPr marL="842400" indent="-457200">
              <a:defRPr>
                <a:solidFill>
                  <a:srgbClr val="008000"/>
                </a:solidFill>
              </a:defRPr>
            </a:lvl4pPr>
            <a:lvl5pPr marL="842400" indent="-457200">
              <a:defRPr>
                <a:solidFill>
                  <a:srgbClr val="008000"/>
                </a:solidFill>
              </a:defRPr>
            </a:lvl5pPr>
          </a:lstStyle>
          <a:p>
            <a:pPr lvl="0"/>
            <a:r>
              <a:rPr lang="en-GB" dirty="0"/>
              <a:t>Click to edit Master text styles</a:t>
            </a:r>
          </a:p>
          <a:p>
            <a:pPr marL="633600" lvl="1" indent="-248400" algn="just" defTabSz="457200" rtl="0" eaLnBrk="1" latinLnBrk="0" hangingPunct="1">
              <a:spcBef>
                <a:spcPct val="20000"/>
              </a:spcBef>
              <a:buFont typeface="Wingdings" charset="2"/>
              <a:buChar char="Ø"/>
              <a:defRPr/>
            </a:pPr>
            <a:r>
              <a:rPr lang="en-GB" dirty="0"/>
              <a:t>Second level</a:t>
            </a:r>
          </a:p>
        </p:txBody>
      </p:sp>
      <p:sp>
        <p:nvSpPr>
          <p:cNvPr id="7" name="Footer Placeholder 4"/>
          <p:cNvSpPr>
            <a:spLocks noGrp="1"/>
          </p:cNvSpPr>
          <p:nvPr>
            <p:ph type="ftr" sz="quarter" idx="11"/>
          </p:nvPr>
        </p:nvSpPr>
        <p:spPr>
          <a:xfrm>
            <a:off x="422933" y="6492876"/>
            <a:ext cx="3860800" cy="365125"/>
          </a:xfrm>
          <a:prstGeom prst="rect">
            <a:avLst/>
          </a:prstGeom>
        </p:spPr>
        <p:txBody>
          <a:bodyPr/>
          <a:lstStyle>
            <a:lvl1pPr>
              <a:defRPr sz="1200"/>
            </a:lvl1pPr>
          </a:lstStyle>
          <a:p>
            <a:endParaRPr lang="en-GB" dirty="0"/>
          </a:p>
        </p:txBody>
      </p:sp>
      <p:sp>
        <p:nvSpPr>
          <p:cNvPr id="8" name="Slide Number Placeholder 5"/>
          <p:cNvSpPr>
            <a:spLocks noGrp="1"/>
          </p:cNvSpPr>
          <p:nvPr>
            <p:ph type="sldNum" sz="quarter" idx="12"/>
          </p:nvPr>
        </p:nvSpPr>
        <p:spPr>
          <a:xfrm>
            <a:off x="10327349" y="6492876"/>
            <a:ext cx="667619" cy="365125"/>
          </a:xfrm>
          <a:prstGeom prst="rect">
            <a:avLst/>
          </a:prstGeom>
        </p:spPr>
        <p:txBody>
          <a:bodyPr/>
          <a:lstStyle>
            <a:lvl1pPr>
              <a:defRPr sz="1200"/>
            </a:lvl1pPr>
          </a:lstStyle>
          <a:p>
            <a:fld id="{58A5DFFA-A1CF-2946-902C-45A50C5957C7}" type="slidenum">
              <a:rPr lang="en-GB" smtClean="0"/>
              <a:pPr/>
              <a:t>‹#›</a:t>
            </a:fld>
            <a:endParaRPr lang="en-GB"/>
          </a:p>
        </p:txBody>
      </p:sp>
    </p:spTree>
    <p:extLst>
      <p:ext uri="{BB962C8B-B14F-4D97-AF65-F5344CB8AC3E}">
        <p14:creationId xmlns:p14="http://schemas.microsoft.com/office/powerpoint/2010/main" val="3966788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solidFill>
                  <a:srgbClr val="008000"/>
                </a:solidFill>
              </a:defRPr>
            </a:lvl1pPr>
          </a:lstStyle>
          <a:p>
            <a:r>
              <a:rPr lang="en-GB"/>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rgbClr val="008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7" name="Footer Placeholder 4"/>
          <p:cNvSpPr>
            <a:spLocks noGrp="1"/>
          </p:cNvSpPr>
          <p:nvPr>
            <p:ph type="ftr" sz="quarter" idx="11"/>
          </p:nvPr>
        </p:nvSpPr>
        <p:spPr>
          <a:xfrm>
            <a:off x="422933" y="6524126"/>
            <a:ext cx="3860800" cy="365125"/>
          </a:xfrm>
          <a:prstGeom prst="rect">
            <a:avLst/>
          </a:prstGeom>
        </p:spPr>
        <p:txBody>
          <a:bodyPr/>
          <a:lstStyle>
            <a:lvl1pPr>
              <a:defRPr sz="1200"/>
            </a:lvl1pPr>
          </a:lstStyle>
          <a:p>
            <a:endParaRPr lang="en-GB" dirty="0"/>
          </a:p>
        </p:txBody>
      </p:sp>
      <p:sp>
        <p:nvSpPr>
          <p:cNvPr id="8" name="Slide Number Placeholder 5"/>
          <p:cNvSpPr>
            <a:spLocks noGrp="1"/>
          </p:cNvSpPr>
          <p:nvPr>
            <p:ph type="sldNum" sz="quarter" idx="12"/>
          </p:nvPr>
        </p:nvSpPr>
        <p:spPr>
          <a:xfrm>
            <a:off x="11524381" y="6549506"/>
            <a:ext cx="667619" cy="365125"/>
          </a:xfrm>
          <a:prstGeom prst="rect">
            <a:avLst/>
          </a:prstGeom>
        </p:spPr>
        <p:txBody>
          <a:bodyPr/>
          <a:lstStyle>
            <a:lvl1pPr>
              <a:defRPr sz="1200"/>
            </a:lvl1pPr>
          </a:lstStyle>
          <a:p>
            <a:fld id="{58A5DFFA-A1CF-2946-902C-45A50C5957C7}" type="slidenum">
              <a:rPr lang="en-GB" smtClean="0"/>
              <a:pPr/>
              <a:t>‹#›</a:t>
            </a:fld>
            <a:endParaRPr lang="en-GB"/>
          </a:p>
        </p:txBody>
      </p:sp>
    </p:spTree>
    <p:extLst>
      <p:ext uri="{BB962C8B-B14F-4D97-AF65-F5344CB8AC3E}">
        <p14:creationId xmlns:p14="http://schemas.microsoft.com/office/powerpoint/2010/main" val="3710379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a:prstGeom prst="rect">
            <a:avLst/>
          </a:prstGeom>
        </p:spPr>
        <p:txBody>
          <a:bodyPr/>
          <a:lstStyle>
            <a:lvl1pPr>
              <a:defRPr sz="2800">
                <a:solidFill>
                  <a:srgbClr val="008000"/>
                </a:solidFill>
              </a:defRPr>
            </a:lvl1pPr>
            <a:lvl2pPr marL="728100" indent="-342900">
              <a:defRPr lang="en-GB" sz="2000" kern="1200" dirty="0">
                <a:solidFill>
                  <a:srgbClr val="B20000"/>
                </a:solidFill>
                <a:latin typeface="+mn-lt"/>
                <a:ea typeface="+mn-ea"/>
                <a:cs typeface="+mn-cs"/>
              </a:defRPr>
            </a:lvl2pPr>
            <a:lvl3pPr marL="728100" indent="-342900">
              <a:defRPr sz="2000">
                <a:solidFill>
                  <a:srgbClr val="008000"/>
                </a:solidFill>
              </a:defRPr>
            </a:lvl3pPr>
            <a:lvl4pPr marL="728100" indent="-342900">
              <a:defRPr sz="1800">
                <a:solidFill>
                  <a:srgbClr val="008000"/>
                </a:solidFill>
              </a:defRPr>
            </a:lvl4pPr>
            <a:lvl5pPr marL="728100" indent="-342900">
              <a:defRPr sz="1800">
                <a:solidFill>
                  <a:srgbClr val="008000"/>
                </a:solidFill>
              </a:defRPr>
            </a:lvl5pPr>
            <a:lvl6pPr>
              <a:defRPr sz="1800"/>
            </a:lvl6pPr>
            <a:lvl7pPr>
              <a:defRPr sz="1800"/>
            </a:lvl7pPr>
            <a:lvl8pPr>
              <a:defRPr sz="1800"/>
            </a:lvl8pPr>
            <a:lvl9pPr>
              <a:defRPr sz="1800"/>
            </a:lvl9pPr>
          </a:lstStyle>
          <a:p>
            <a:pPr lvl="0"/>
            <a:r>
              <a:rPr lang="en-GB" dirty="0"/>
              <a:t>Click to edit Master text styles</a:t>
            </a:r>
          </a:p>
          <a:p>
            <a:pPr marL="633600" lvl="1" indent="-248400" algn="just" defTabSz="457200" rtl="0" eaLnBrk="1" latinLnBrk="0" hangingPunct="1">
              <a:spcBef>
                <a:spcPct val="20000"/>
              </a:spcBef>
              <a:buFont typeface="Wingdings" charset="2"/>
              <a:buChar char="Ø"/>
              <a:defRPr/>
            </a:pPr>
            <a:r>
              <a:rPr lang="en-GB" dirty="0"/>
              <a:t>Second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solidFill>
                  <a:srgbClr val="008000"/>
                </a:solidFill>
              </a:defRPr>
            </a:lvl1pPr>
            <a:lvl2pPr marL="728100" indent="-342900">
              <a:defRPr lang="en-GB" sz="2000" kern="1200" dirty="0">
                <a:solidFill>
                  <a:srgbClr val="B20000"/>
                </a:solidFill>
                <a:latin typeface="+mn-lt"/>
                <a:ea typeface="+mn-ea"/>
                <a:cs typeface="+mn-cs"/>
              </a:defRPr>
            </a:lvl2pPr>
            <a:lvl3pPr marL="728100" indent="-342900">
              <a:defRPr sz="2000">
                <a:solidFill>
                  <a:srgbClr val="008000"/>
                </a:solidFill>
              </a:defRPr>
            </a:lvl3pPr>
            <a:lvl4pPr marL="728100" indent="-342900">
              <a:defRPr sz="1800">
                <a:solidFill>
                  <a:srgbClr val="008000"/>
                </a:solidFill>
              </a:defRPr>
            </a:lvl4pPr>
            <a:lvl5pPr marL="728100" indent="-342900">
              <a:defRPr sz="1800">
                <a:solidFill>
                  <a:srgbClr val="008000"/>
                </a:solidFill>
              </a:defRPr>
            </a:lvl5pPr>
            <a:lvl6pPr>
              <a:defRPr sz="1800"/>
            </a:lvl6pPr>
            <a:lvl7pPr>
              <a:defRPr sz="1800"/>
            </a:lvl7pPr>
            <a:lvl8pPr>
              <a:defRPr sz="1800"/>
            </a:lvl8pPr>
            <a:lvl9pPr>
              <a:defRPr sz="1800"/>
            </a:lvl9pPr>
          </a:lstStyle>
          <a:p>
            <a:pPr lvl="0"/>
            <a:r>
              <a:rPr lang="en-GB" dirty="0"/>
              <a:t>Click to edit Master text styles</a:t>
            </a:r>
          </a:p>
          <a:p>
            <a:pPr marL="633600" lvl="1" indent="-248400" algn="just" defTabSz="457200" rtl="0" eaLnBrk="1" latinLnBrk="0" hangingPunct="1">
              <a:spcBef>
                <a:spcPct val="20000"/>
              </a:spcBef>
              <a:buFont typeface="Wingdings" charset="2"/>
              <a:buChar char="Ø"/>
              <a:defRPr/>
            </a:pPr>
            <a:r>
              <a:rPr lang="en-GB" dirty="0"/>
              <a:t>Second level</a:t>
            </a:r>
          </a:p>
        </p:txBody>
      </p:sp>
      <p:sp>
        <p:nvSpPr>
          <p:cNvPr id="8" name="Footer Placeholder 4"/>
          <p:cNvSpPr>
            <a:spLocks noGrp="1"/>
          </p:cNvSpPr>
          <p:nvPr>
            <p:ph type="ftr" sz="quarter" idx="11"/>
          </p:nvPr>
        </p:nvSpPr>
        <p:spPr>
          <a:xfrm>
            <a:off x="422933" y="6524126"/>
            <a:ext cx="3860800" cy="365125"/>
          </a:xfrm>
          <a:prstGeom prst="rect">
            <a:avLst/>
          </a:prstGeom>
        </p:spPr>
        <p:txBody>
          <a:bodyPr/>
          <a:lstStyle>
            <a:lvl1pPr>
              <a:defRPr sz="1200"/>
            </a:lvl1pPr>
          </a:lstStyle>
          <a:p>
            <a:endParaRPr lang="en-GB" dirty="0"/>
          </a:p>
        </p:txBody>
      </p:sp>
      <p:sp>
        <p:nvSpPr>
          <p:cNvPr id="9" name="Slide Number Placeholder 5"/>
          <p:cNvSpPr>
            <a:spLocks noGrp="1"/>
          </p:cNvSpPr>
          <p:nvPr>
            <p:ph type="sldNum" sz="quarter" idx="12"/>
          </p:nvPr>
        </p:nvSpPr>
        <p:spPr>
          <a:xfrm>
            <a:off x="11524381" y="6549506"/>
            <a:ext cx="667619" cy="365125"/>
          </a:xfrm>
          <a:prstGeom prst="rect">
            <a:avLst/>
          </a:prstGeom>
        </p:spPr>
        <p:txBody>
          <a:bodyPr/>
          <a:lstStyle>
            <a:lvl1pPr>
              <a:defRPr sz="1200"/>
            </a:lvl1pPr>
          </a:lstStyle>
          <a:p>
            <a:fld id="{58A5DFFA-A1CF-2946-902C-45A50C5957C7}" type="slidenum">
              <a:rPr lang="en-GB" smtClean="0"/>
              <a:pPr/>
              <a:t>‹#›</a:t>
            </a:fld>
            <a:endParaRPr lang="en-GB"/>
          </a:p>
        </p:txBody>
      </p:sp>
    </p:spTree>
    <p:extLst>
      <p:ext uri="{BB962C8B-B14F-4D97-AF65-F5344CB8AC3E}">
        <p14:creationId xmlns:p14="http://schemas.microsoft.com/office/powerpoint/2010/main" val="3020017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1844440"/>
            <a:ext cx="4011084" cy="962668"/>
          </a:xfrm>
          <a:prstGeom prst="rect">
            <a:avLst/>
          </a:prstGeom>
        </p:spPr>
        <p:txBody>
          <a:bodyPr anchor="b"/>
          <a:lstStyle>
            <a:lvl1pPr algn="l">
              <a:defRPr sz="2000" b="1">
                <a:solidFill>
                  <a:srgbClr val="008000"/>
                </a:solidFill>
              </a:defRPr>
            </a:lvl1pPr>
          </a:lstStyle>
          <a:p>
            <a:r>
              <a:rPr lang="en-GB"/>
              <a:t>Click to edit Master title style</a:t>
            </a:r>
          </a:p>
        </p:txBody>
      </p:sp>
      <p:sp>
        <p:nvSpPr>
          <p:cNvPr id="3" name="Content Placeholder 2"/>
          <p:cNvSpPr>
            <a:spLocks noGrp="1"/>
          </p:cNvSpPr>
          <p:nvPr>
            <p:ph idx="1"/>
          </p:nvPr>
        </p:nvSpPr>
        <p:spPr>
          <a:xfrm>
            <a:off x="4766733" y="1844441"/>
            <a:ext cx="6815667" cy="4281723"/>
          </a:xfrm>
          <a:prstGeom prst="rect">
            <a:avLst/>
          </a:prstGeom>
        </p:spPr>
        <p:txBody>
          <a:bodyPr/>
          <a:lstStyle>
            <a:lvl1pPr>
              <a:defRPr sz="3200">
                <a:solidFill>
                  <a:srgbClr val="008000"/>
                </a:solidFill>
              </a:defRPr>
            </a:lvl1pPr>
            <a:lvl2pPr marL="842400" indent="-457200">
              <a:defRPr lang="en-GB" sz="2000" kern="1200" dirty="0">
                <a:solidFill>
                  <a:srgbClr val="B20000"/>
                </a:solidFill>
                <a:latin typeface="+mn-lt"/>
                <a:ea typeface="+mn-ea"/>
                <a:cs typeface="+mn-cs"/>
              </a:defRPr>
            </a:lvl2pPr>
            <a:lvl3pPr marL="842400" indent="-457200">
              <a:defRPr sz="2400">
                <a:solidFill>
                  <a:srgbClr val="008000"/>
                </a:solidFill>
              </a:defRPr>
            </a:lvl3pPr>
            <a:lvl4pPr marL="842400" indent="-457200">
              <a:defRPr sz="2000">
                <a:solidFill>
                  <a:srgbClr val="008000"/>
                </a:solidFill>
              </a:defRPr>
            </a:lvl4pPr>
            <a:lvl5pPr marL="842400" indent="-457200">
              <a:defRPr lang="en-GB" sz="2000" kern="1200">
                <a:solidFill>
                  <a:srgbClr val="B20000"/>
                </a:solidFill>
                <a:latin typeface="+mn-lt"/>
                <a:ea typeface="+mn-ea"/>
                <a:cs typeface="+mn-cs"/>
              </a:defRPr>
            </a:lvl5pPr>
            <a:lvl6pPr>
              <a:defRPr sz="2000"/>
            </a:lvl6pPr>
            <a:lvl7pPr>
              <a:defRPr sz="2000"/>
            </a:lvl7pPr>
            <a:lvl8pPr>
              <a:defRPr sz="2000"/>
            </a:lvl8pPr>
            <a:lvl9pPr>
              <a:defRPr sz="2000"/>
            </a:lvl9pPr>
          </a:lstStyle>
          <a:p>
            <a:pPr lvl="0"/>
            <a:r>
              <a:rPr lang="en-GB" dirty="0"/>
              <a:t>Click to edit Master text styles</a:t>
            </a:r>
          </a:p>
          <a:p>
            <a:pPr marL="633600" lvl="1" indent="-248400" algn="just" defTabSz="457200" rtl="0" eaLnBrk="1" latinLnBrk="0" hangingPunct="1">
              <a:spcBef>
                <a:spcPct val="20000"/>
              </a:spcBef>
              <a:buFont typeface="Wingdings" charset="2"/>
              <a:buChar char="Ø"/>
              <a:defRPr/>
            </a:pPr>
            <a:r>
              <a:rPr lang="en-GB" dirty="0"/>
              <a:t>Second level</a:t>
            </a:r>
          </a:p>
        </p:txBody>
      </p:sp>
      <p:sp>
        <p:nvSpPr>
          <p:cNvPr id="4" name="Text Placeholder 3"/>
          <p:cNvSpPr>
            <a:spLocks noGrp="1"/>
          </p:cNvSpPr>
          <p:nvPr>
            <p:ph type="body" sz="half" idx="2"/>
          </p:nvPr>
        </p:nvSpPr>
        <p:spPr>
          <a:xfrm>
            <a:off x="609601" y="2807109"/>
            <a:ext cx="4011084" cy="3319055"/>
          </a:xfrm>
          <a:prstGeom prst="rect">
            <a:avLst/>
          </a:prstGeom>
        </p:spPr>
        <p:txBody>
          <a:bodyPr/>
          <a:lstStyle>
            <a:lvl1pPr marL="0" indent="0">
              <a:buNone/>
              <a:defRPr sz="1400">
                <a:solidFill>
                  <a:srgbClr val="008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Footer Placeholder 4"/>
          <p:cNvSpPr>
            <a:spLocks noGrp="1"/>
          </p:cNvSpPr>
          <p:nvPr>
            <p:ph type="ftr" sz="quarter" idx="11"/>
          </p:nvPr>
        </p:nvSpPr>
        <p:spPr>
          <a:xfrm>
            <a:off x="422933" y="6524126"/>
            <a:ext cx="3860800" cy="365125"/>
          </a:xfrm>
          <a:prstGeom prst="rect">
            <a:avLst/>
          </a:prstGeom>
        </p:spPr>
        <p:txBody>
          <a:bodyPr/>
          <a:lstStyle>
            <a:lvl1pPr>
              <a:defRPr sz="1200"/>
            </a:lvl1pPr>
          </a:lstStyle>
          <a:p>
            <a:endParaRPr lang="en-GB" dirty="0"/>
          </a:p>
        </p:txBody>
      </p:sp>
      <p:sp>
        <p:nvSpPr>
          <p:cNvPr id="9" name="Slide Number Placeholder 5"/>
          <p:cNvSpPr>
            <a:spLocks noGrp="1"/>
          </p:cNvSpPr>
          <p:nvPr>
            <p:ph type="sldNum" sz="quarter" idx="12"/>
          </p:nvPr>
        </p:nvSpPr>
        <p:spPr>
          <a:xfrm>
            <a:off x="11524381" y="6549506"/>
            <a:ext cx="667619" cy="365125"/>
          </a:xfrm>
          <a:prstGeom prst="rect">
            <a:avLst/>
          </a:prstGeom>
        </p:spPr>
        <p:txBody>
          <a:bodyPr/>
          <a:lstStyle>
            <a:lvl1pPr>
              <a:defRPr sz="1200"/>
            </a:lvl1pPr>
          </a:lstStyle>
          <a:p>
            <a:fld id="{58A5DFFA-A1CF-2946-902C-45A50C5957C7}" type="slidenum">
              <a:rPr lang="en-GB" smtClean="0"/>
              <a:pPr/>
              <a:t>‹#›</a:t>
            </a:fld>
            <a:endParaRPr lang="en-GB"/>
          </a:p>
        </p:txBody>
      </p:sp>
    </p:spTree>
    <p:extLst>
      <p:ext uri="{BB962C8B-B14F-4D97-AF65-F5344CB8AC3E}">
        <p14:creationId xmlns:p14="http://schemas.microsoft.com/office/powerpoint/2010/main" val="2653472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solidFill>
                  <a:srgbClr val="008000"/>
                </a:solidFill>
              </a:defRPr>
            </a:lvl1pPr>
          </a:lstStyle>
          <a:p>
            <a:r>
              <a:rPr lang="en-GB"/>
              <a:t>Click to edit Master title style</a:t>
            </a:r>
          </a:p>
        </p:txBody>
      </p:sp>
      <p:sp>
        <p:nvSpPr>
          <p:cNvPr id="3" name="Picture Placeholder 2"/>
          <p:cNvSpPr>
            <a:spLocks noGrp="1"/>
          </p:cNvSpPr>
          <p:nvPr>
            <p:ph type="pic" idx="1"/>
          </p:nvPr>
        </p:nvSpPr>
        <p:spPr>
          <a:xfrm>
            <a:off x="2389717" y="1585571"/>
            <a:ext cx="7315200" cy="3142004"/>
          </a:xfrm>
          <a:prstGeom prst="rect">
            <a:avLst/>
          </a:prstGeom>
        </p:spPr>
        <p:txBody>
          <a:bodyPr/>
          <a:lstStyle>
            <a:lvl1pPr marL="0" indent="0">
              <a:buNone/>
              <a:defRPr sz="3200">
                <a:solidFill>
                  <a:srgbClr val="008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solidFill>
                  <a:srgbClr val="008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Footer Placeholder 4"/>
          <p:cNvSpPr>
            <a:spLocks noGrp="1"/>
          </p:cNvSpPr>
          <p:nvPr>
            <p:ph type="ftr" sz="quarter" idx="11"/>
          </p:nvPr>
        </p:nvSpPr>
        <p:spPr>
          <a:xfrm>
            <a:off x="422933" y="6524126"/>
            <a:ext cx="3860800" cy="365125"/>
          </a:xfrm>
          <a:prstGeom prst="rect">
            <a:avLst/>
          </a:prstGeom>
        </p:spPr>
        <p:txBody>
          <a:bodyPr/>
          <a:lstStyle>
            <a:lvl1pPr>
              <a:defRPr sz="1200"/>
            </a:lvl1pPr>
          </a:lstStyle>
          <a:p>
            <a:endParaRPr lang="en-GB" dirty="0"/>
          </a:p>
        </p:txBody>
      </p:sp>
      <p:sp>
        <p:nvSpPr>
          <p:cNvPr id="10" name="Slide Number Placeholder 5"/>
          <p:cNvSpPr>
            <a:spLocks noGrp="1"/>
          </p:cNvSpPr>
          <p:nvPr>
            <p:ph type="sldNum" sz="quarter" idx="12"/>
          </p:nvPr>
        </p:nvSpPr>
        <p:spPr>
          <a:xfrm>
            <a:off x="11524381" y="6549506"/>
            <a:ext cx="667619" cy="365125"/>
          </a:xfrm>
          <a:prstGeom prst="rect">
            <a:avLst/>
          </a:prstGeom>
        </p:spPr>
        <p:txBody>
          <a:bodyPr/>
          <a:lstStyle>
            <a:lvl1pPr>
              <a:defRPr sz="1200"/>
            </a:lvl1pPr>
          </a:lstStyle>
          <a:p>
            <a:fld id="{58A5DFFA-A1CF-2946-902C-45A50C5957C7}" type="slidenum">
              <a:rPr lang="en-GB" smtClean="0"/>
              <a:pPr/>
              <a:t>‹#›</a:t>
            </a:fld>
            <a:endParaRPr lang="en-GB"/>
          </a:p>
        </p:txBody>
      </p:sp>
    </p:spTree>
    <p:extLst>
      <p:ext uri="{BB962C8B-B14F-4D97-AF65-F5344CB8AC3E}">
        <p14:creationId xmlns:p14="http://schemas.microsoft.com/office/powerpoint/2010/main" val="2435651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992180"/>
          </a:xfrm>
          <a:prstGeom prst="rect">
            <a:avLst/>
          </a:prstGeom>
        </p:spPr>
        <p:txBody>
          <a:bodyPr/>
          <a:lstStyle>
            <a:lvl1pPr>
              <a:defRPr>
                <a:solidFill>
                  <a:srgbClr val="008000"/>
                </a:solidFill>
              </a:defRPr>
            </a:lvl1pPr>
          </a:lstStyle>
          <a:p>
            <a:r>
              <a:rPr lang="en-US"/>
              <a:t>Click to edit Master title style</a:t>
            </a:r>
            <a:endParaRPr lang="en-GB"/>
          </a:p>
        </p:txBody>
      </p:sp>
      <p:sp>
        <p:nvSpPr>
          <p:cNvPr id="3" name="Subtitle 2"/>
          <p:cNvSpPr>
            <a:spLocks noGrp="1"/>
          </p:cNvSpPr>
          <p:nvPr>
            <p:ph type="subTitle" idx="1"/>
          </p:nvPr>
        </p:nvSpPr>
        <p:spPr>
          <a:xfrm>
            <a:off x="1828800" y="3303745"/>
            <a:ext cx="8534400" cy="983769"/>
          </a:xfrm>
          <a:prstGeom prst="rect">
            <a:avLst/>
          </a:prstGeom>
        </p:spPr>
        <p:txBody>
          <a:bodyPr/>
          <a:lstStyle>
            <a:lvl1pPr marL="0" indent="0" algn="ctr">
              <a:buNone/>
              <a:defRPr>
                <a:solidFill>
                  <a:srgbClr val="008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4222972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GB" dirty="0">
              <a:solidFill>
                <a:prstClr val="black"/>
              </a:solidFill>
            </a:endParaRPr>
          </a:p>
        </p:txBody>
      </p:sp>
      <p:sp>
        <p:nvSpPr>
          <p:cNvPr id="4" name="Slide Number Placeholder 3"/>
          <p:cNvSpPr>
            <a:spLocks noGrp="1"/>
          </p:cNvSpPr>
          <p:nvPr>
            <p:ph type="sldNum" sz="quarter" idx="11"/>
          </p:nvPr>
        </p:nvSpPr>
        <p:spPr/>
        <p:txBody>
          <a:bodyPr/>
          <a:lstStyle/>
          <a:p>
            <a:fld id="{2F7DFF8D-0569-7048-82CF-8BFAAF72FDEF}" type="slidenum">
              <a:rPr lang="en-GB" smtClean="0">
                <a:solidFill>
                  <a:prstClr val="black">
                    <a:tint val="75000"/>
                  </a:prstClr>
                </a:solidFill>
              </a:rPr>
              <a:pPr/>
              <a:t>‹#›</a:t>
            </a:fld>
            <a:endParaRPr lang="en-GB" dirty="0">
              <a:solidFill>
                <a:prstClr val="black">
                  <a:tint val="75000"/>
                </a:prstClr>
              </a:solidFill>
            </a:endParaRPr>
          </a:p>
        </p:txBody>
      </p:sp>
      <p:sp>
        <p:nvSpPr>
          <p:cNvPr id="5" name="Rectangle 4"/>
          <p:cNvSpPr/>
          <p:nvPr userDrawn="1"/>
        </p:nvSpPr>
        <p:spPr>
          <a:xfrm>
            <a:off x="2438400" y="304800"/>
            <a:ext cx="7315200" cy="685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lang="en-US" sz="1800" b="0" dirty="0">
              <a:solidFill>
                <a:prstClr val="white"/>
              </a:solidFill>
            </a:endParaRPr>
          </a:p>
        </p:txBody>
      </p:sp>
      <p:sp>
        <p:nvSpPr>
          <p:cNvPr id="2" name="Title 1"/>
          <p:cNvSpPr>
            <a:spLocks noGrp="1"/>
          </p:cNvSpPr>
          <p:nvPr>
            <p:ph type="title"/>
          </p:nvPr>
        </p:nvSpPr>
        <p:spPr>
          <a:xfrm>
            <a:off x="609600" y="76200"/>
            <a:ext cx="10972800" cy="1143000"/>
          </a:xfrm>
          <a:prstGeom prst="rect">
            <a:avLst/>
          </a:prstGeom>
        </p:spPr>
        <p:txBody>
          <a:bodyPr anchor="ctr" anchorCtr="0">
            <a:normAutofit/>
          </a:bodyPr>
          <a:lstStyle>
            <a:lvl1pPr>
              <a:defRPr sz="3600">
                <a:solidFill>
                  <a:srgbClr val="006600"/>
                </a:solidFill>
                <a:latin typeface="Trebuchet MS" pitchFamily="34" charset="0"/>
              </a:defRPr>
            </a:lvl1pPr>
          </a:lstStyle>
          <a:p>
            <a:r>
              <a:rPr lang="en-US" dirty="0"/>
              <a:t>Click to edit Master title style</a:t>
            </a:r>
          </a:p>
        </p:txBody>
      </p:sp>
      <p:sp>
        <p:nvSpPr>
          <p:cNvPr id="7" name="Content Placeholder 6"/>
          <p:cNvSpPr>
            <a:spLocks noGrp="1"/>
          </p:cNvSpPr>
          <p:nvPr>
            <p:ph sz="quarter" idx="12"/>
          </p:nvPr>
        </p:nvSpPr>
        <p:spPr>
          <a:xfrm>
            <a:off x="609600" y="1371600"/>
            <a:ext cx="11277600" cy="5029200"/>
          </a:xfrm>
        </p:spPr>
        <p:txBody>
          <a:bodyPr>
            <a:normAutofit/>
          </a:bodyPr>
          <a:lstStyle>
            <a:lvl1pPr>
              <a:lnSpc>
                <a:spcPct val="100000"/>
              </a:lnSpc>
              <a:spcBef>
                <a:spcPts val="1200"/>
              </a:spcBef>
              <a:defRPr sz="2400">
                <a:solidFill>
                  <a:schemeClr val="tx1"/>
                </a:solidFill>
                <a:latin typeface="Trebuchet MS" pitchFamily="34" charset="0"/>
              </a:defRPr>
            </a:lvl1pPr>
            <a:lvl2pPr>
              <a:lnSpc>
                <a:spcPct val="100000"/>
              </a:lnSpc>
              <a:spcBef>
                <a:spcPts val="1200"/>
              </a:spcBef>
              <a:defRPr sz="1800">
                <a:solidFill>
                  <a:schemeClr val="tx1"/>
                </a:solidFill>
                <a:latin typeface="Trebuchet MS" pitchFamily="34" charset="0"/>
              </a:defRPr>
            </a:lvl2pPr>
            <a:lvl3pPr marL="1200150" indent="-285750">
              <a:lnSpc>
                <a:spcPct val="100000"/>
              </a:lnSpc>
              <a:spcBef>
                <a:spcPts val="1200"/>
              </a:spcBef>
              <a:buSzPct val="70000"/>
              <a:buFont typeface="Wingdings" pitchFamily="2" charset="2"/>
              <a:buChar char="v"/>
              <a:defRPr sz="2000">
                <a:latin typeface="Trebuchet MS" pitchFamily="34" charset="0"/>
              </a:defRPr>
            </a:lvl3pPr>
            <a:lvl4pPr>
              <a:lnSpc>
                <a:spcPct val="100000"/>
              </a:lnSpc>
              <a:spcBef>
                <a:spcPts val="1200"/>
              </a:spcBef>
              <a:defRPr sz="1800">
                <a:latin typeface="Trebuchet MS" pitchFamily="34" charset="0"/>
              </a:defRPr>
            </a:lvl4pPr>
            <a:lvl5pPr>
              <a:lnSpc>
                <a:spcPct val="100000"/>
              </a:lnSpc>
              <a:spcBef>
                <a:spcPts val="1200"/>
              </a:spcBef>
              <a:defRPr sz="1800">
                <a:latin typeface="Trebuchet M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36933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GB" dirty="0">
              <a:solidFill>
                <a:prstClr val="black"/>
              </a:solidFill>
            </a:endParaRPr>
          </a:p>
        </p:txBody>
      </p:sp>
      <p:sp>
        <p:nvSpPr>
          <p:cNvPr id="4" name="Slide Number Placeholder 3"/>
          <p:cNvSpPr>
            <a:spLocks noGrp="1"/>
          </p:cNvSpPr>
          <p:nvPr>
            <p:ph type="sldNum" sz="quarter" idx="11"/>
          </p:nvPr>
        </p:nvSpPr>
        <p:spPr/>
        <p:txBody>
          <a:bodyPr/>
          <a:lstStyle/>
          <a:p>
            <a:fld id="{2F7DFF8D-0569-7048-82CF-8BFAAF72FDEF}" type="slidenum">
              <a:rPr lang="en-GB" smtClean="0">
                <a:solidFill>
                  <a:prstClr val="black">
                    <a:tint val="75000"/>
                  </a:prstClr>
                </a:solidFill>
              </a:rPr>
              <a:pPr/>
              <a:t>‹#›</a:t>
            </a:fld>
            <a:endParaRPr lang="en-GB" dirty="0">
              <a:solidFill>
                <a:prstClr val="black">
                  <a:tint val="75000"/>
                </a:prstClr>
              </a:solidFill>
            </a:endParaRPr>
          </a:p>
        </p:txBody>
      </p:sp>
      <p:sp>
        <p:nvSpPr>
          <p:cNvPr id="5" name="Rectangle 4"/>
          <p:cNvSpPr/>
          <p:nvPr userDrawn="1"/>
        </p:nvSpPr>
        <p:spPr>
          <a:xfrm>
            <a:off x="2438400" y="304800"/>
            <a:ext cx="7315200" cy="685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lang="en-US" sz="1800" b="0" dirty="0">
              <a:solidFill>
                <a:prstClr val="white"/>
              </a:solidFill>
            </a:endParaRPr>
          </a:p>
        </p:txBody>
      </p:sp>
      <p:sp>
        <p:nvSpPr>
          <p:cNvPr id="2" name="Title 1"/>
          <p:cNvSpPr>
            <a:spLocks noGrp="1"/>
          </p:cNvSpPr>
          <p:nvPr>
            <p:ph type="title"/>
          </p:nvPr>
        </p:nvSpPr>
        <p:spPr>
          <a:xfrm>
            <a:off x="609600" y="76200"/>
            <a:ext cx="10972800" cy="1143000"/>
          </a:xfrm>
          <a:prstGeom prst="rect">
            <a:avLst/>
          </a:prstGeom>
        </p:spPr>
        <p:txBody>
          <a:bodyPr anchor="ctr" anchorCtr="0">
            <a:normAutofit/>
          </a:bodyPr>
          <a:lstStyle>
            <a:lvl1pPr>
              <a:defRPr sz="3600">
                <a:solidFill>
                  <a:srgbClr val="006600"/>
                </a:solidFill>
                <a:latin typeface="Trebuchet MS" pitchFamily="34" charset="0"/>
              </a:defRPr>
            </a:lvl1pPr>
          </a:lstStyle>
          <a:p>
            <a:r>
              <a:rPr lang="en-US" dirty="0"/>
              <a:t>Click to edit Master title style</a:t>
            </a:r>
          </a:p>
        </p:txBody>
      </p:sp>
      <p:sp>
        <p:nvSpPr>
          <p:cNvPr id="7" name="Content Placeholder 6"/>
          <p:cNvSpPr>
            <a:spLocks noGrp="1"/>
          </p:cNvSpPr>
          <p:nvPr>
            <p:ph sz="quarter" idx="12"/>
          </p:nvPr>
        </p:nvSpPr>
        <p:spPr>
          <a:xfrm>
            <a:off x="609600" y="1371600"/>
            <a:ext cx="11277600" cy="5029200"/>
          </a:xfrm>
        </p:spPr>
        <p:txBody>
          <a:bodyPr>
            <a:normAutofit/>
          </a:bodyPr>
          <a:lstStyle>
            <a:lvl1pPr>
              <a:lnSpc>
                <a:spcPct val="100000"/>
              </a:lnSpc>
              <a:spcBef>
                <a:spcPts val="1200"/>
              </a:spcBef>
              <a:defRPr sz="2400">
                <a:solidFill>
                  <a:schemeClr val="tx1"/>
                </a:solidFill>
                <a:latin typeface="Trebuchet MS" pitchFamily="34" charset="0"/>
              </a:defRPr>
            </a:lvl1pPr>
            <a:lvl2pPr>
              <a:lnSpc>
                <a:spcPct val="100000"/>
              </a:lnSpc>
              <a:spcBef>
                <a:spcPts val="1200"/>
              </a:spcBef>
              <a:defRPr sz="1800">
                <a:solidFill>
                  <a:schemeClr val="tx1"/>
                </a:solidFill>
                <a:latin typeface="Trebuchet MS" pitchFamily="34" charset="0"/>
              </a:defRPr>
            </a:lvl2pPr>
            <a:lvl3pPr marL="1200150" indent="-285750">
              <a:lnSpc>
                <a:spcPct val="100000"/>
              </a:lnSpc>
              <a:spcBef>
                <a:spcPts val="1200"/>
              </a:spcBef>
              <a:buSzPct val="70000"/>
              <a:buFont typeface="Wingdings" pitchFamily="2" charset="2"/>
              <a:buChar char="v"/>
              <a:defRPr sz="2000">
                <a:latin typeface="Trebuchet MS" pitchFamily="34" charset="0"/>
              </a:defRPr>
            </a:lvl3pPr>
            <a:lvl4pPr>
              <a:lnSpc>
                <a:spcPct val="100000"/>
              </a:lnSpc>
              <a:spcBef>
                <a:spcPts val="1200"/>
              </a:spcBef>
              <a:defRPr sz="1800">
                <a:latin typeface="Trebuchet MS" pitchFamily="34" charset="0"/>
              </a:defRPr>
            </a:lvl4pPr>
            <a:lvl5pPr>
              <a:lnSpc>
                <a:spcPct val="100000"/>
              </a:lnSpc>
              <a:spcBef>
                <a:spcPts val="1200"/>
              </a:spcBef>
              <a:defRPr sz="1800">
                <a:latin typeface="Trebuchet M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566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p:nvCxnSpPr>
        <p:spPr>
          <a:xfrm>
            <a:off x="0" y="1281589"/>
            <a:ext cx="12192000" cy="0"/>
          </a:xfrm>
          <a:prstGeom prst="line">
            <a:avLst/>
          </a:prstGeom>
          <a:ln w="44450">
            <a:solidFill>
              <a:srgbClr val="008000"/>
            </a:solidFill>
          </a:ln>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17"/>
          <a:stretch>
            <a:fillRect/>
          </a:stretch>
        </p:blipFill>
        <p:spPr>
          <a:xfrm>
            <a:off x="363184" y="217168"/>
            <a:ext cx="3850161" cy="820065"/>
          </a:xfrm>
          <a:prstGeom prst="rect">
            <a:avLst/>
          </a:prstGeom>
          <a:effectLst>
            <a:outerShdw blurRad="50800" dist="38100" dir="2700000" algn="tl" rotWithShape="0">
              <a:srgbClr val="000000">
                <a:alpha val="43000"/>
              </a:srgbClr>
            </a:outerShdw>
          </a:effectLst>
        </p:spPr>
      </p:pic>
      <p:grpSp>
        <p:nvGrpSpPr>
          <p:cNvPr id="9" name="Group 8"/>
          <p:cNvGrpSpPr/>
          <p:nvPr/>
        </p:nvGrpSpPr>
        <p:grpSpPr>
          <a:xfrm>
            <a:off x="-678" y="2170608"/>
            <a:ext cx="424011" cy="4623893"/>
            <a:chOff x="-508" y="2170607"/>
            <a:chExt cx="318008" cy="4623893"/>
          </a:xfrm>
        </p:grpSpPr>
        <p:cxnSp>
          <p:nvCxnSpPr>
            <p:cNvPr id="10" name="Straight Connector 9"/>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grpSp>
      <p:sp>
        <p:nvSpPr>
          <p:cNvPr id="86" name="Footer Placeholder 4"/>
          <p:cNvSpPr>
            <a:spLocks noGrp="1"/>
          </p:cNvSpPr>
          <p:nvPr>
            <p:ph type="ftr" sz="quarter" idx="3"/>
          </p:nvPr>
        </p:nvSpPr>
        <p:spPr>
          <a:xfrm>
            <a:off x="422933" y="6443070"/>
            <a:ext cx="3860800" cy="365125"/>
          </a:xfrm>
          <a:prstGeom prst="rect">
            <a:avLst/>
          </a:prstGeom>
        </p:spPr>
        <p:txBody>
          <a:bodyPr/>
          <a:lstStyle>
            <a:lvl1pPr>
              <a:defRPr sz="1200"/>
            </a:lvl1pPr>
          </a:lstStyle>
          <a:p>
            <a:endParaRPr lang="en-GB" dirty="0"/>
          </a:p>
        </p:txBody>
      </p:sp>
      <p:sp>
        <p:nvSpPr>
          <p:cNvPr id="87" name="Slide Number Placeholder 5"/>
          <p:cNvSpPr>
            <a:spLocks noGrp="1"/>
          </p:cNvSpPr>
          <p:nvPr>
            <p:ph type="sldNum" sz="quarter" idx="4"/>
          </p:nvPr>
        </p:nvSpPr>
        <p:spPr>
          <a:xfrm>
            <a:off x="9484992" y="6443070"/>
            <a:ext cx="667619" cy="365125"/>
          </a:xfrm>
          <a:prstGeom prst="rect">
            <a:avLst/>
          </a:prstGeom>
        </p:spPr>
        <p:txBody>
          <a:bodyPr/>
          <a:lstStyle>
            <a:lvl1pPr>
              <a:defRPr sz="1200"/>
            </a:lvl1pPr>
          </a:lstStyle>
          <a:p>
            <a:fld id="{58A5DFFA-A1CF-2946-902C-45A50C5957C7}" type="slidenum">
              <a:rPr lang="en-GB" smtClean="0"/>
              <a:pPr/>
              <a:t>‹#›</a:t>
            </a:fld>
            <a:endParaRPr lang="en-GB"/>
          </a:p>
        </p:txBody>
      </p:sp>
      <p:sp>
        <p:nvSpPr>
          <p:cNvPr id="2" name="Title Placeholder 1"/>
          <p:cNvSpPr>
            <a:spLocks noGrp="1"/>
          </p:cNvSpPr>
          <p:nvPr>
            <p:ph type="title"/>
          </p:nvPr>
        </p:nvSpPr>
        <p:spPr>
          <a:xfrm>
            <a:off x="4101981" y="274638"/>
            <a:ext cx="7480419" cy="762594"/>
          </a:xfrm>
          <a:prstGeom prst="rect">
            <a:avLst/>
          </a:prstGeom>
        </p:spPr>
        <p:txBody>
          <a:bodyPr vert="horz" lIns="91440" tIns="45720" rIns="91440" bIns="45720" rtlCol="0" anchor="ctr">
            <a:normAutofit/>
          </a:bodyPr>
          <a:lstStyle/>
          <a:p>
            <a:r>
              <a:rPr lang="en-US" dirty="0"/>
              <a:t>Click to edit Master title style</a:t>
            </a:r>
          </a:p>
        </p:txBody>
      </p:sp>
      <p:pic>
        <p:nvPicPr>
          <p:cNvPr id="3" name="Picture 2"/>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0462954" y="6419793"/>
            <a:ext cx="1440869" cy="411676"/>
          </a:xfrm>
          <a:prstGeom prst="rect">
            <a:avLst/>
          </a:prstGeom>
        </p:spPr>
      </p:pic>
    </p:spTree>
    <p:extLst>
      <p:ext uri="{BB962C8B-B14F-4D97-AF65-F5344CB8AC3E}">
        <p14:creationId xmlns:p14="http://schemas.microsoft.com/office/powerpoint/2010/main" val="101847901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7" r:id="rId13"/>
    <p:sldLayoutId id="2147483678" r:id="rId14"/>
    <p:sldLayoutId id="2147483679" r:id="rId15"/>
  </p:sldLayoutIdLst>
  <p:txStyles>
    <p:titleStyle>
      <a:lvl1pPr algn="ctr" defTabSz="457200" rtl="0" eaLnBrk="1" latinLnBrk="0" hangingPunct="1">
        <a:spcBef>
          <a:spcPct val="0"/>
        </a:spcBef>
        <a:buNone/>
        <a:defRPr sz="2800" b="1" kern="1200">
          <a:solidFill>
            <a:srgbClr val="CC3300"/>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chorCtr="0">
            <a:normAutofit/>
          </a:bodyPr>
          <a:lstStyle/>
          <a:p>
            <a:r>
              <a:rPr lang="en-US" sz="5400" b="1" dirty="0">
                <a:solidFill>
                  <a:schemeClr val="tx1"/>
                </a:solidFill>
              </a:rPr>
              <a:t>IRAC-US Update</a:t>
            </a:r>
          </a:p>
        </p:txBody>
      </p:sp>
      <p:sp>
        <p:nvSpPr>
          <p:cNvPr id="3" name="Subtitle 2"/>
          <p:cNvSpPr>
            <a:spLocks noGrp="1"/>
          </p:cNvSpPr>
          <p:nvPr>
            <p:ph type="subTitle" idx="1"/>
          </p:nvPr>
        </p:nvSpPr>
        <p:spPr/>
        <p:txBody>
          <a:bodyPr/>
          <a:lstStyle/>
          <a:p>
            <a:pPr>
              <a:spcBef>
                <a:spcPts val="600"/>
              </a:spcBef>
            </a:pPr>
            <a:r>
              <a:rPr lang="en-US" dirty="0">
                <a:solidFill>
                  <a:schemeClr val="tx1"/>
                </a:solidFill>
              </a:rPr>
              <a:t>Graham Head</a:t>
            </a:r>
          </a:p>
        </p:txBody>
      </p:sp>
    </p:spTree>
    <p:extLst>
      <p:ext uri="{BB962C8B-B14F-4D97-AF65-F5344CB8AC3E}">
        <p14:creationId xmlns:p14="http://schemas.microsoft.com/office/powerpoint/2010/main" val="1913079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28800" y="76200"/>
            <a:ext cx="9753600" cy="1143000"/>
          </a:xfrm>
        </p:spPr>
        <p:txBody>
          <a:bodyPr>
            <a:normAutofit/>
          </a:bodyPr>
          <a:lstStyle/>
          <a:p>
            <a:r>
              <a:rPr lang="en-US" b="1" dirty="0">
                <a:solidFill>
                  <a:schemeClr val="tx1"/>
                </a:solidFill>
              </a:rPr>
              <a:t>Limited registered products</a:t>
            </a:r>
          </a:p>
        </p:txBody>
      </p:sp>
      <p:graphicFrame>
        <p:nvGraphicFramePr>
          <p:cNvPr id="6" name="Group 2"/>
          <p:cNvGraphicFramePr>
            <a:graphicFrameLocks noGrp="1"/>
          </p:cNvGraphicFramePr>
          <p:nvPr>
            <p:extLst>
              <p:ext uri="{D42A27DB-BD31-4B8C-83A1-F6EECF244321}">
                <p14:modId xmlns:p14="http://schemas.microsoft.com/office/powerpoint/2010/main" val="1472580237"/>
              </p:ext>
            </p:extLst>
          </p:nvPr>
        </p:nvGraphicFramePr>
        <p:xfrm>
          <a:off x="5289176" y="1431990"/>
          <a:ext cx="5338568" cy="4998720"/>
        </p:xfrm>
        <a:graphic>
          <a:graphicData uri="http://schemas.openxmlformats.org/drawingml/2006/table">
            <a:tbl>
              <a:tblPr firstRow="1">
                <a:tableStyleId>{69C7853C-536D-4A76-A0AE-DD22124D55A5}</a:tableStyleId>
              </a:tblPr>
              <a:tblGrid>
                <a:gridCol w="1705554">
                  <a:extLst>
                    <a:ext uri="{9D8B030D-6E8A-4147-A177-3AD203B41FA5}">
                      <a16:colId xmlns:a16="http://schemas.microsoft.com/office/drawing/2014/main" val="20000"/>
                    </a:ext>
                  </a:extLst>
                </a:gridCol>
                <a:gridCol w="2188990">
                  <a:extLst>
                    <a:ext uri="{9D8B030D-6E8A-4147-A177-3AD203B41FA5}">
                      <a16:colId xmlns:a16="http://schemas.microsoft.com/office/drawing/2014/main" val="20001"/>
                    </a:ext>
                  </a:extLst>
                </a:gridCol>
                <a:gridCol w="1444024">
                  <a:extLst>
                    <a:ext uri="{9D8B030D-6E8A-4147-A177-3AD203B41FA5}">
                      <a16:colId xmlns:a16="http://schemas.microsoft.com/office/drawing/2014/main" val="20002"/>
                    </a:ext>
                  </a:extLst>
                </a:gridCol>
              </a:tblGrid>
              <a:tr h="59576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u="none" strike="noStrike" cap="none" normalizeH="0" baseline="0" dirty="0">
                          <a:ln>
                            <a:noFill/>
                          </a:ln>
                          <a:effectLst/>
                        </a:rPr>
                        <a:t>Brand name</a:t>
                      </a:r>
                      <a:endParaRPr kumimoji="0" lang="en-US" sz="3200" b="1"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u="none" strike="noStrike" cap="none" normalizeH="0" baseline="0" dirty="0">
                          <a:ln>
                            <a:noFill/>
                          </a:ln>
                          <a:effectLst/>
                        </a:rPr>
                        <a:t>Common name</a:t>
                      </a:r>
                      <a:endParaRPr kumimoji="0" lang="en-US" sz="3200" b="1"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u="none" strike="noStrike" cap="none" normalizeH="0" baseline="0" dirty="0">
                          <a:ln>
                            <a:noFill/>
                          </a:ln>
                          <a:effectLst/>
                        </a:rPr>
                        <a:t>IRAC </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800" u="none" strike="noStrike" cap="none" normalizeH="0" baseline="0" dirty="0">
                          <a:ln>
                            <a:noFill/>
                          </a:ln>
                          <a:effectLst/>
                        </a:rPr>
                        <a:t>MOA Group</a:t>
                      </a:r>
                      <a:endParaRPr kumimoji="0" lang="en-US" sz="3200" b="1" i="0" u="none" strike="noStrike" cap="none" normalizeH="0" baseline="0" dirty="0">
                        <a:ln>
                          <a:noFill/>
                        </a:ln>
                        <a:solidFill>
                          <a:schemeClr val="tx1"/>
                        </a:solidFill>
                        <a:effectLst/>
                        <a:latin typeface="Arial" pitchFamily="34" charset="0"/>
                      </a:endParaRPr>
                    </a:p>
                  </a:txBody>
                  <a:tcPr marL="68580" marR="68580" marT="34290" marB="34290" anchor="b" horzOverflow="overflow"/>
                </a:tc>
                <a:extLst>
                  <a:ext uri="{0D108BD9-81ED-4DB2-BD59-A6C34878D82A}">
                    <a16:rowId xmlns:a16="http://schemas.microsoft.com/office/drawing/2014/main" val="10000"/>
                  </a:ext>
                </a:extLst>
              </a:tr>
              <a:tr h="1622305">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600" u="none" strike="noStrike" cap="none" normalizeH="0" baseline="0" dirty="0">
                          <a:ln>
                            <a:noFill/>
                          </a:ln>
                          <a:effectLst/>
                        </a:rPr>
                        <a:t>Evergreen, Mustang Max, Permethrin, Pounce, Sniper, Tombstone, Warrior, Asana XL, Capture, Hero</a:t>
                      </a:r>
                      <a:endParaRPr kumimoji="0" lang="en-US" sz="1600" b="0" i="0" u="none" strike="noStrike" cap="none" normalizeH="0" baseline="0" dirty="0">
                        <a:ln>
                          <a:noFill/>
                        </a:ln>
                        <a:solidFill>
                          <a:schemeClr val="tx1"/>
                        </a:solidFill>
                        <a:effectLst/>
                        <a:latin typeface="Arial" pitchFamily="34" charset="0"/>
                        <a:cs typeface="+mn-cs"/>
                      </a:endParaRPr>
                    </a:p>
                  </a:txBody>
                  <a:tcPr marL="68580" marR="68580" marT="34290" marB="34290"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Pyrethrin+PBO</a:t>
                      </a:r>
                      <a:r>
                        <a:rPr kumimoji="0" lang="en-US" sz="1600" u="none" strike="noStrike" cap="none" normalizeH="0" baseline="0" dirty="0">
                          <a:ln>
                            <a:noFill/>
                          </a:ln>
                          <a:effectLst/>
                        </a:rPr>
                        <a:t>, Z-</a:t>
                      </a:r>
                      <a:r>
                        <a:rPr kumimoji="0" lang="en-US" sz="1600" u="none" strike="noStrike" cap="none" normalizeH="0" baseline="0" dirty="0" err="1">
                          <a:ln>
                            <a:noFill/>
                          </a:ln>
                          <a:effectLst/>
                        </a:rPr>
                        <a:t>cypermethrin</a:t>
                      </a:r>
                      <a:r>
                        <a:rPr kumimoji="0" lang="en-US" sz="1600" u="none" strike="noStrike" cap="none" normalizeH="0" baseline="0" dirty="0">
                          <a:ln>
                            <a:noFill/>
                          </a:ln>
                          <a:effectLst/>
                        </a:rPr>
                        <a:t>, </a:t>
                      </a:r>
                      <a:r>
                        <a:rPr kumimoji="0" lang="en-US" sz="1600" u="none" strike="noStrike" cap="none" normalizeH="0" baseline="0" dirty="0" err="1">
                          <a:ln>
                            <a:noFill/>
                          </a:ln>
                          <a:effectLst/>
                        </a:rPr>
                        <a:t>permethrin</a:t>
                      </a:r>
                      <a:r>
                        <a:rPr kumimoji="0" lang="en-US" sz="1600" u="none" strike="noStrike" cap="none" normalizeH="0" baseline="0" dirty="0">
                          <a:ln>
                            <a:noFill/>
                          </a:ln>
                          <a:effectLst/>
                        </a:rPr>
                        <a:t>, </a:t>
                      </a:r>
                      <a:r>
                        <a:rPr kumimoji="0" lang="en-US" sz="1600" u="none" strike="noStrike" cap="none" normalizeH="0" baseline="0" dirty="0" err="1">
                          <a:ln>
                            <a:noFill/>
                          </a:ln>
                          <a:effectLst/>
                        </a:rPr>
                        <a:t>bifenthrin</a:t>
                      </a:r>
                      <a:r>
                        <a:rPr kumimoji="0" lang="en-US" sz="1600" u="none" strike="noStrike" cap="none" normalizeH="0" baseline="0" dirty="0">
                          <a:ln>
                            <a:noFill/>
                          </a:ln>
                          <a:effectLst/>
                        </a:rPr>
                        <a:t>, </a:t>
                      </a:r>
                      <a:r>
                        <a:rPr kumimoji="0" lang="en-US" sz="1600" u="none" strike="noStrike" cap="none" normalizeH="0" baseline="0" dirty="0" err="1">
                          <a:ln>
                            <a:noFill/>
                          </a:ln>
                          <a:effectLst/>
                        </a:rPr>
                        <a:t>cyfluthrin</a:t>
                      </a:r>
                      <a:r>
                        <a:rPr kumimoji="0" lang="en-US" sz="1600" u="none" strike="noStrike" cap="none" normalizeH="0" baseline="0" dirty="0">
                          <a:ln>
                            <a:noFill/>
                          </a:ln>
                          <a:effectLst/>
                        </a:rPr>
                        <a:t>, lambda-</a:t>
                      </a:r>
                      <a:r>
                        <a:rPr kumimoji="0" lang="en-US" sz="1600" u="none" strike="noStrike" cap="none" normalizeH="0" baseline="0" dirty="0" err="1">
                          <a:ln>
                            <a:noFill/>
                          </a:ln>
                          <a:effectLst/>
                        </a:rPr>
                        <a:t>cyhalothrin</a:t>
                      </a:r>
                      <a:r>
                        <a:rPr kumimoji="0" lang="en-US" sz="1600" u="none" strike="noStrike" cap="none" normalizeH="0" baseline="0" dirty="0">
                          <a:ln>
                            <a:noFill/>
                          </a:ln>
                          <a:effectLst/>
                        </a:rPr>
                        <a:t>, </a:t>
                      </a:r>
                      <a:r>
                        <a:rPr kumimoji="0" lang="en-US" sz="1600" u="none" strike="noStrike" cap="none" normalizeH="0" baseline="0" dirty="0" err="1">
                          <a:ln>
                            <a:noFill/>
                          </a:ln>
                          <a:effectLst/>
                        </a:rPr>
                        <a:t>esfenvalerate</a:t>
                      </a:r>
                      <a:r>
                        <a:rPr kumimoji="0" lang="en-US" sz="1600" u="none" strike="noStrike" cap="none" normalizeH="0" baseline="0" dirty="0">
                          <a:ln>
                            <a:noFill/>
                          </a:ln>
                          <a:effectLst/>
                        </a:rPr>
                        <a:t>, </a:t>
                      </a:r>
                      <a:r>
                        <a:rPr kumimoji="0" lang="en-US" sz="1600" u="none" strike="noStrike" cap="none" normalizeH="0" baseline="0" dirty="0" err="1">
                          <a:ln>
                            <a:noFill/>
                          </a:ln>
                          <a:effectLst/>
                        </a:rPr>
                        <a:t>Z-cypremethrin+bifenthrin</a:t>
                      </a:r>
                      <a:endParaRPr kumimoji="0" lang="en-US" sz="1600" u="none" strike="noStrike" cap="none" normalizeH="0" baseline="0" dirty="0">
                        <a:ln>
                          <a:noFill/>
                        </a:ln>
                        <a:effectLst/>
                      </a:endParaRPr>
                    </a:p>
                  </a:txBody>
                  <a:tcPr marL="68580" marR="68580" marT="34290" marB="34290"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3</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horzOverflow="overflow"/>
                </a:tc>
                <a:extLst>
                  <a:ext uri="{0D108BD9-81ED-4DB2-BD59-A6C34878D82A}">
                    <a16:rowId xmlns:a16="http://schemas.microsoft.com/office/drawing/2014/main" val="10001"/>
                  </a:ext>
                </a:extLst>
              </a:tr>
              <a:tr h="3024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Tracer, Radiant</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solidFill>
                      <a:srgbClr val="FFFF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Spinosyns</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solidFill>
                      <a:srgbClr val="FFFF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5</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solidFill>
                      <a:srgbClr val="FFFF00"/>
                    </a:solidFill>
                  </a:tcPr>
                </a:tc>
                <a:extLst>
                  <a:ext uri="{0D108BD9-81ED-4DB2-BD59-A6C34878D82A}">
                    <a16:rowId xmlns:a16="http://schemas.microsoft.com/office/drawing/2014/main" val="10002"/>
                  </a:ext>
                </a:extLst>
              </a:tr>
              <a:tr h="3024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a:ln>
                            <a:noFill/>
                          </a:ln>
                          <a:effectLst/>
                        </a:rPr>
                        <a:t>Dipel DF</a:t>
                      </a:r>
                      <a:endParaRPr kumimoji="0" lang="en-US" sz="2400" b="0" i="0" u="none" strike="noStrike" cap="none" normalizeH="0" baseline="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a:ln>
                            <a:noFill/>
                          </a:ln>
                          <a:effectLst/>
                        </a:rPr>
                        <a:t>Bt</a:t>
                      </a:r>
                      <a:endParaRPr kumimoji="0" lang="en-US" sz="2400" b="0" i="0" u="none" strike="noStrike" cap="none" normalizeH="0" baseline="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a:ln>
                            <a:noFill/>
                          </a:ln>
                          <a:effectLst/>
                        </a:rPr>
                        <a:t>11</a:t>
                      </a:r>
                      <a:endParaRPr kumimoji="0" lang="en-US" sz="2400" b="0" i="0" u="none" strike="noStrike" cap="none" normalizeH="0" baseline="0">
                        <a:ln>
                          <a:noFill/>
                        </a:ln>
                        <a:solidFill>
                          <a:schemeClr val="tx1"/>
                        </a:solidFill>
                        <a:effectLst/>
                        <a:latin typeface="Arial" pitchFamily="34" charset="0"/>
                      </a:endParaRPr>
                    </a:p>
                  </a:txBody>
                  <a:tcPr marL="68580" marR="68580" marT="34290" marB="34290" anchor="b" horzOverflow="overflow"/>
                </a:tc>
                <a:extLst>
                  <a:ext uri="{0D108BD9-81ED-4DB2-BD59-A6C34878D82A}">
                    <a16:rowId xmlns:a16="http://schemas.microsoft.com/office/drawing/2014/main" val="10003"/>
                  </a:ext>
                </a:extLst>
              </a:tr>
              <a:tr h="3024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a:ln>
                            <a:noFill/>
                          </a:ln>
                          <a:effectLst/>
                        </a:rPr>
                        <a:t>Intrepid 2F</a:t>
                      </a:r>
                      <a:endParaRPr kumimoji="0" lang="en-US" sz="2400" b="0" i="0" u="none" strike="noStrike" cap="none" normalizeH="0" baseline="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Methoxyfenozide</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a:ln>
                            <a:noFill/>
                          </a:ln>
                          <a:effectLst/>
                        </a:rPr>
                        <a:t>18A</a:t>
                      </a:r>
                      <a:endParaRPr kumimoji="0" lang="en-US" sz="2400" b="0" i="0" u="none" strike="noStrike" cap="none" normalizeH="0" baseline="0">
                        <a:ln>
                          <a:noFill/>
                        </a:ln>
                        <a:solidFill>
                          <a:schemeClr val="tx1"/>
                        </a:solidFill>
                        <a:effectLst/>
                        <a:latin typeface="Arial" pitchFamily="34" charset="0"/>
                      </a:endParaRPr>
                    </a:p>
                  </a:txBody>
                  <a:tcPr marL="68580" marR="68580" marT="34290" marB="34290" anchor="b" horzOverflow="overflow"/>
                </a:tc>
                <a:extLst>
                  <a:ext uri="{0D108BD9-81ED-4DB2-BD59-A6C34878D82A}">
                    <a16:rowId xmlns:a16="http://schemas.microsoft.com/office/drawing/2014/main" val="10004"/>
                  </a:ext>
                </a:extLst>
              </a:tr>
              <a:tr h="5224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Lannate, </a:t>
                      </a:r>
                      <a:r>
                        <a:rPr kumimoji="0" lang="en-US" sz="1600" u="none" strike="noStrike" cap="none" normalizeH="0" baseline="0" dirty="0" err="1">
                          <a:ln>
                            <a:noFill/>
                          </a:ln>
                          <a:effectLst/>
                        </a:rPr>
                        <a:t>Sevin</a:t>
                      </a:r>
                      <a:r>
                        <a:rPr kumimoji="0" lang="en-US" sz="1600" u="none" strike="noStrike" cap="none" normalizeH="0" baseline="0" dirty="0">
                          <a:ln>
                            <a:noFill/>
                          </a:ln>
                          <a:effectLst/>
                        </a:rPr>
                        <a:t>, </a:t>
                      </a:r>
                      <a:r>
                        <a:rPr kumimoji="0" lang="en-US" sz="1600" u="none" strike="noStrike" cap="none" normalizeH="0" baseline="0" dirty="0" err="1">
                          <a:ln>
                            <a:noFill/>
                          </a:ln>
                          <a:effectLst/>
                        </a:rPr>
                        <a:t>Larvin</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Methomyl</a:t>
                      </a:r>
                      <a:r>
                        <a:rPr kumimoji="0" lang="en-US" sz="1600" u="none" strike="noStrike" cap="none" normalizeH="0" baseline="0" dirty="0">
                          <a:ln>
                            <a:noFill/>
                          </a:ln>
                          <a:effectLst/>
                        </a:rPr>
                        <a:t>, </a:t>
                      </a:r>
                      <a:r>
                        <a:rPr kumimoji="0" lang="en-US" sz="1600" u="none" strike="noStrike" cap="none" normalizeH="0" baseline="0" dirty="0" err="1">
                          <a:ln>
                            <a:noFill/>
                          </a:ln>
                          <a:effectLst/>
                        </a:rPr>
                        <a:t>carbaryl</a:t>
                      </a:r>
                      <a:r>
                        <a:rPr kumimoji="0" lang="en-US" sz="1600" u="none" strike="noStrike" cap="none" normalizeH="0" baseline="0" dirty="0">
                          <a:ln>
                            <a:noFill/>
                          </a:ln>
                          <a:effectLst/>
                        </a:rPr>
                        <a:t>, </a:t>
                      </a:r>
                      <a:r>
                        <a:rPr kumimoji="0" lang="en-US" sz="1600" u="none" strike="noStrike" cap="none" normalizeH="0" baseline="0" dirty="0" err="1">
                          <a:ln>
                            <a:noFill/>
                          </a:ln>
                          <a:effectLst/>
                        </a:rPr>
                        <a:t>thiodicarb</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a:ln>
                            <a:noFill/>
                          </a:ln>
                          <a:effectLst/>
                        </a:rPr>
                        <a:t>1A</a:t>
                      </a:r>
                      <a:endParaRPr kumimoji="0" lang="en-US" sz="2400" b="0" i="0" u="none" strike="noStrike" cap="none" normalizeH="0" baseline="0">
                        <a:ln>
                          <a:noFill/>
                        </a:ln>
                        <a:solidFill>
                          <a:schemeClr val="tx1"/>
                        </a:solidFill>
                        <a:effectLst/>
                        <a:latin typeface="Arial" pitchFamily="34" charset="0"/>
                      </a:endParaRPr>
                    </a:p>
                  </a:txBody>
                  <a:tcPr marL="68580" marR="68580" marT="34290" marB="34290" anchor="b" horzOverflow="overflow"/>
                </a:tc>
                <a:extLst>
                  <a:ext uri="{0D108BD9-81ED-4DB2-BD59-A6C34878D82A}">
                    <a16:rowId xmlns:a16="http://schemas.microsoft.com/office/drawing/2014/main" val="10005"/>
                  </a:ext>
                </a:extLst>
              </a:tr>
              <a:tr h="5224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Lorsban</a:t>
                      </a:r>
                      <a:r>
                        <a:rPr kumimoji="0" lang="en-US" sz="1600" u="none" strike="noStrike" cap="none" normalizeH="0" baseline="0" dirty="0">
                          <a:ln>
                            <a:noFill/>
                          </a:ln>
                          <a:effectLst/>
                        </a:rPr>
                        <a:t>, Malathion</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Chlorpyrifos</a:t>
                      </a:r>
                      <a:r>
                        <a:rPr kumimoji="0" lang="en-US" sz="1600" u="none" strike="noStrike" cap="none" normalizeH="0" baseline="0" dirty="0">
                          <a:ln>
                            <a:noFill/>
                          </a:ln>
                          <a:effectLst/>
                        </a:rPr>
                        <a:t>, malathion</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1B</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tc>
                <a:extLst>
                  <a:ext uri="{0D108BD9-81ED-4DB2-BD59-A6C34878D82A}">
                    <a16:rowId xmlns:a16="http://schemas.microsoft.com/office/drawing/2014/main" val="10006"/>
                  </a:ext>
                </a:extLst>
              </a:tr>
              <a:tr h="5224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Belt, Coragen</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solidFill>
                      <a:srgbClr val="FFFF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err="1">
                          <a:ln>
                            <a:noFill/>
                          </a:ln>
                          <a:effectLst/>
                        </a:rPr>
                        <a:t>Flubendiamide</a:t>
                      </a:r>
                      <a:r>
                        <a:rPr kumimoji="0" lang="en-US" sz="1600" u="none" strike="noStrike" cap="none" normalizeH="0" baseline="0" dirty="0">
                          <a:ln>
                            <a:noFill/>
                          </a:ln>
                          <a:effectLst/>
                        </a:rPr>
                        <a:t>, Rynaxypyr</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solidFill>
                      <a:srgbClr val="FFFF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u="none" strike="noStrike" cap="none" normalizeH="0" baseline="0" dirty="0">
                          <a:ln>
                            <a:noFill/>
                          </a:ln>
                          <a:effectLst/>
                        </a:rPr>
                        <a:t>28</a:t>
                      </a:r>
                      <a:endParaRPr kumimoji="0" lang="en-US" sz="2400" b="0" i="0" u="none" strike="noStrike" cap="none" normalizeH="0" baseline="0" dirty="0">
                        <a:ln>
                          <a:noFill/>
                        </a:ln>
                        <a:solidFill>
                          <a:schemeClr val="tx1"/>
                        </a:solidFill>
                        <a:effectLst/>
                        <a:latin typeface="Arial" pitchFamily="34" charset="0"/>
                      </a:endParaRPr>
                    </a:p>
                  </a:txBody>
                  <a:tcPr marL="68580" marR="68580" marT="34290" marB="34290" anchor="b" horzOverflow="overflow">
                    <a:solidFill>
                      <a:srgbClr val="FFFF00"/>
                    </a:solidFill>
                  </a:tcPr>
                </a:tc>
                <a:extLst>
                  <a:ext uri="{0D108BD9-81ED-4DB2-BD59-A6C34878D82A}">
                    <a16:rowId xmlns:a16="http://schemas.microsoft.com/office/drawing/2014/main" val="10007"/>
                  </a:ext>
                </a:extLst>
              </a:tr>
            </a:tbl>
          </a:graphicData>
        </a:graphic>
      </p:graphicFrame>
      <p:sp>
        <p:nvSpPr>
          <p:cNvPr id="7" name="Text Box 101"/>
          <p:cNvSpPr txBox="1">
            <a:spLocks noChangeArrowheads="1"/>
          </p:cNvSpPr>
          <p:nvPr/>
        </p:nvSpPr>
        <p:spPr bwMode="auto">
          <a:xfrm>
            <a:off x="1673524" y="1606093"/>
            <a:ext cx="2896170"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57175" indent="-257175" defTabSz="685800">
              <a:buFont typeface="Arial" panose="020B0604020202020204" pitchFamily="34" charset="0"/>
              <a:buChar char="•"/>
            </a:pPr>
            <a:r>
              <a:rPr lang="en-US" sz="2000" kern="0" dirty="0">
                <a:solidFill>
                  <a:srgbClr val="FF0000"/>
                </a:solidFill>
              </a:rPr>
              <a:t>Seven</a:t>
            </a:r>
            <a:r>
              <a:rPr lang="en-US" sz="2000" kern="0" dirty="0">
                <a:solidFill>
                  <a:sysClr val="windowText" lastClr="000000"/>
                </a:solidFill>
              </a:rPr>
              <a:t> </a:t>
            </a:r>
            <a:r>
              <a:rPr lang="en-US" sz="2000" kern="0" dirty="0">
                <a:solidFill>
                  <a:srgbClr val="FF0000"/>
                </a:solidFill>
              </a:rPr>
              <a:t>MOA</a:t>
            </a:r>
            <a:r>
              <a:rPr lang="en-US" sz="2000" kern="0" dirty="0">
                <a:solidFill>
                  <a:sysClr val="windowText" lastClr="000000"/>
                </a:solidFill>
              </a:rPr>
              <a:t> available </a:t>
            </a:r>
          </a:p>
          <a:p>
            <a:pPr defTabSz="685800"/>
            <a:endParaRPr lang="en-US" sz="2000" kern="0" dirty="0">
              <a:solidFill>
                <a:sysClr val="windowText" lastClr="000000"/>
              </a:solidFill>
            </a:endParaRPr>
          </a:p>
          <a:p>
            <a:pPr marL="257175" indent="-257175" defTabSz="685800">
              <a:buFont typeface="Arial" panose="020B0604020202020204" pitchFamily="34" charset="0"/>
              <a:buChar char="•"/>
            </a:pPr>
            <a:r>
              <a:rPr lang="en-US" sz="2000" kern="0" dirty="0">
                <a:solidFill>
                  <a:srgbClr val="FF0000"/>
                </a:solidFill>
              </a:rPr>
              <a:t>Four MOA </a:t>
            </a:r>
            <a:r>
              <a:rPr lang="en-US" sz="2000" kern="0" dirty="0">
                <a:solidFill>
                  <a:sysClr val="windowText" lastClr="000000"/>
                </a:solidFill>
              </a:rPr>
              <a:t>effective during the flowering to harvest phase: (pyrethroids, </a:t>
            </a:r>
            <a:r>
              <a:rPr lang="en-US" sz="2000" kern="0" dirty="0" err="1">
                <a:solidFill>
                  <a:sysClr val="windowText" lastClr="000000"/>
                </a:solidFill>
              </a:rPr>
              <a:t>carbamates</a:t>
            </a:r>
            <a:r>
              <a:rPr lang="en-US" sz="2000" kern="0" dirty="0">
                <a:solidFill>
                  <a:sysClr val="windowText" lastClr="000000"/>
                </a:solidFill>
              </a:rPr>
              <a:t>, </a:t>
            </a:r>
            <a:r>
              <a:rPr lang="en-US" sz="2000" kern="0" dirty="0" err="1">
                <a:solidFill>
                  <a:sysClr val="windowText" lastClr="000000"/>
                </a:solidFill>
              </a:rPr>
              <a:t>spynosyns</a:t>
            </a:r>
            <a:r>
              <a:rPr lang="en-US" sz="2000" kern="0" dirty="0">
                <a:solidFill>
                  <a:sysClr val="windowText" lastClr="000000"/>
                </a:solidFill>
              </a:rPr>
              <a:t> and </a:t>
            </a:r>
            <a:r>
              <a:rPr lang="en-US" sz="2000" kern="0" dirty="0" err="1">
                <a:solidFill>
                  <a:sysClr val="windowText" lastClr="000000"/>
                </a:solidFill>
              </a:rPr>
              <a:t>diamides</a:t>
            </a:r>
            <a:r>
              <a:rPr lang="en-US" sz="2000" kern="0" dirty="0">
                <a:solidFill>
                  <a:sysClr val="windowText" lastClr="000000"/>
                </a:solidFill>
              </a:rPr>
              <a:t>)</a:t>
            </a:r>
          </a:p>
          <a:p>
            <a:pPr defTabSz="685800"/>
            <a:endParaRPr lang="en-US" sz="2000" kern="0" dirty="0">
              <a:solidFill>
                <a:sysClr val="windowText" lastClr="000000"/>
              </a:solidFill>
            </a:endParaRPr>
          </a:p>
          <a:p>
            <a:pPr marL="257175" indent="-257175" defTabSz="685800">
              <a:buFont typeface="Arial" panose="020B0604020202020204" pitchFamily="34" charset="0"/>
              <a:buChar char="•"/>
            </a:pPr>
            <a:r>
              <a:rPr lang="en-US" sz="2000" kern="0" dirty="0">
                <a:solidFill>
                  <a:sysClr val="windowText" lastClr="000000"/>
                </a:solidFill>
              </a:rPr>
              <a:t>However pyrethroids and </a:t>
            </a:r>
            <a:r>
              <a:rPr lang="en-US" sz="2000" kern="0" dirty="0" err="1">
                <a:solidFill>
                  <a:sysClr val="windowText" lastClr="000000"/>
                </a:solidFill>
              </a:rPr>
              <a:t>carbamates</a:t>
            </a:r>
            <a:r>
              <a:rPr lang="en-US" sz="2000" kern="0" dirty="0">
                <a:solidFill>
                  <a:sysClr val="windowText" lastClr="000000"/>
                </a:solidFill>
              </a:rPr>
              <a:t> not used by seed companies as their REI interferes with de-tasseling activities</a:t>
            </a:r>
          </a:p>
        </p:txBody>
      </p:sp>
      <p:sp>
        <p:nvSpPr>
          <p:cNvPr id="8" name="Slide Number Placeholder 1"/>
          <p:cNvSpPr>
            <a:spLocks noGrp="1"/>
          </p:cNvSpPr>
          <p:nvPr>
            <p:ph type="sldNum" sz="quarter" idx="11"/>
          </p:nvPr>
        </p:nvSpPr>
        <p:spPr>
          <a:xfrm>
            <a:off x="9484992" y="6443070"/>
            <a:ext cx="667619" cy="365125"/>
          </a:xfrm>
        </p:spPr>
        <p:txBody>
          <a:bodyPr/>
          <a:lstStyle/>
          <a:p>
            <a:fld id="{2F7DFF8D-0569-7048-82CF-8BFAAF72FDEF}" type="slidenum">
              <a:rPr lang="en-GB" smtClean="0">
                <a:solidFill>
                  <a:prstClr val="black">
                    <a:tint val="75000"/>
                  </a:prstClr>
                </a:solidFill>
              </a:rPr>
              <a:pPr/>
              <a:t>10</a:t>
            </a:fld>
            <a:endParaRPr lang="en-GB" dirty="0">
              <a:solidFill>
                <a:prstClr val="black">
                  <a:tint val="75000"/>
                </a:prstClr>
              </a:solidFill>
            </a:endParaRPr>
          </a:p>
        </p:txBody>
      </p:sp>
    </p:spTree>
    <p:extLst>
      <p:ext uri="{BB962C8B-B14F-4D97-AF65-F5344CB8AC3E}">
        <p14:creationId xmlns:p14="http://schemas.microsoft.com/office/powerpoint/2010/main" val="3618361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412523" y="304799"/>
            <a:ext cx="8153400" cy="730371"/>
          </a:xfrm>
          <a:solidFill>
            <a:schemeClr val="bg1"/>
          </a:solidFill>
        </p:spPr>
        <p:txBody>
          <a:bodyPr>
            <a:normAutofit/>
          </a:bodyPr>
          <a:lstStyle/>
          <a:p>
            <a:r>
              <a:rPr lang="en-US" sz="3600" dirty="0">
                <a:solidFill>
                  <a:schemeClr val="tx1"/>
                </a:solidFill>
                <a:latin typeface="Trebuchet MS" panose="020B0603020202020204" pitchFamily="34" charset="0"/>
              </a:rPr>
              <a:t>Possible Area-wide Rotation for Corn </a:t>
            </a:r>
          </a:p>
        </p:txBody>
      </p:sp>
      <p:graphicFrame>
        <p:nvGraphicFramePr>
          <p:cNvPr id="24611" name="Group 35"/>
          <p:cNvGraphicFramePr>
            <a:graphicFrameLocks noGrp="1"/>
          </p:cNvGraphicFramePr>
          <p:nvPr>
            <p:ph type="tbl" idx="1"/>
            <p:extLst>
              <p:ext uri="{D42A27DB-BD31-4B8C-83A1-F6EECF244321}">
                <p14:modId xmlns:p14="http://schemas.microsoft.com/office/powerpoint/2010/main" val="300908263"/>
              </p:ext>
            </p:extLst>
          </p:nvPr>
        </p:nvGraphicFramePr>
        <p:xfrm>
          <a:off x="1849436" y="1597024"/>
          <a:ext cx="9347650" cy="4130916"/>
        </p:xfrm>
        <a:graphic>
          <a:graphicData uri="http://schemas.openxmlformats.org/drawingml/2006/table">
            <a:tbl>
              <a:tblPr/>
              <a:tblGrid>
                <a:gridCol w="1558229">
                  <a:extLst>
                    <a:ext uri="{9D8B030D-6E8A-4147-A177-3AD203B41FA5}">
                      <a16:colId xmlns:a16="http://schemas.microsoft.com/office/drawing/2014/main" val="20000"/>
                    </a:ext>
                  </a:extLst>
                </a:gridCol>
                <a:gridCol w="1558229">
                  <a:extLst>
                    <a:ext uri="{9D8B030D-6E8A-4147-A177-3AD203B41FA5}">
                      <a16:colId xmlns:a16="http://schemas.microsoft.com/office/drawing/2014/main" val="20001"/>
                    </a:ext>
                  </a:extLst>
                </a:gridCol>
                <a:gridCol w="1558229">
                  <a:extLst>
                    <a:ext uri="{9D8B030D-6E8A-4147-A177-3AD203B41FA5}">
                      <a16:colId xmlns:a16="http://schemas.microsoft.com/office/drawing/2014/main" val="20002"/>
                    </a:ext>
                  </a:extLst>
                </a:gridCol>
                <a:gridCol w="1556505">
                  <a:extLst>
                    <a:ext uri="{9D8B030D-6E8A-4147-A177-3AD203B41FA5}">
                      <a16:colId xmlns:a16="http://schemas.microsoft.com/office/drawing/2014/main" val="20003"/>
                    </a:ext>
                  </a:extLst>
                </a:gridCol>
                <a:gridCol w="1558229">
                  <a:extLst>
                    <a:ext uri="{9D8B030D-6E8A-4147-A177-3AD203B41FA5}">
                      <a16:colId xmlns:a16="http://schemas.microsoft.com/office/drawing/2014/main" val="20004"/>
                    </a:ext>
                  </a:extLst>
                </a:gridCol>
                <a:gridCol w="1558229">
                  <a:extLst>
                    <a:ext uri="{9D8B030D-6E8A-4147-A177-3AD203B41FA5}">
                      <a16:colId xmlns:a16="http://schemas.microsoft.com/office/drawing/2014/main" val="20005"/>
                    </a:ext>
                  </a:extLst>
                </a:gridCol>
              </a:tblGrid>
              <a:tr h="879180">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2400" b="1" i="0" u="none" strike="noStrike" cap="none" normalizeH="0" baseline="0" dirty="0">
                          <a:ln>
                            <a:noFill/>
                          </a:ln>
                          <a:solidFill>
                            <a:schemeClr val="tx1"/>
                          </a:solidFill>
                          <a:effectLst/>
                          <a:latin typeface="Arial" charset="0"/>
                        </a:rPr>
                        <a:t>Jan-Feb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2400" b="1" i="0" u="none" strike="noStrike" cap="none" normalizeH="0" baseline="0">
                          <a:ln>
                            <a:noFill/>
                          </a:ln>
                          <a:solidFill>
                            <a:schemeClr val="tx1"/>
                          </a:solidFill>
                          <a:effectLst/>
                          <a:latin typeface="Arial" charset="0"/>
                        </a:rPr>
                        <a:t>Mar-Apr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2400" b="1" i="0" u="none" strike="noStrike" cap="none" normalizeH="0" baseline="0">
                          <a:ln>
                            <a:noFill/>
                          </a:ln>
                          <a:solidFill>
                            <a:schemeClr val="tx1"/>
                          </a:solidFill>
                          <a:effectLst/>
                          <a:latin typeface="Arial" charset="0"/>
                        </a:rPr>
                        <a:t>May-Jun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2400" b="1" i="0" u="none" strike="noStrike" cap="none" normalizeH="0" baseline="0">
                          <a:ln>
                            <a:noFill/>
                          </a:ln>
                          <a:solidFill>
                            <a:schemeClr val="tx1"/>
                          </a:solidFill>
                          <a:effectLst/>
                          <a:latin typeface="Arial" charset="0"/>
                        </a:rPr>
                        <a:t>Jul-Aug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2400" b="1" i="0" u="none" strike="noStrike" cap="none" normalizeH="0" baseline="0">
                          <a:ln>
                            <a:noFill/>
                          </a:ln>
                          <a:solidFill>
                            <a:schemeClr val="tx1"/>
                          </a:solidFill>
                          <a:effectLst/>
                          <a:latin typeface="Arial" charset="0"/>
                        </a:rPr>
                        <a:t>Sep-Oct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2400" b="1" i="0" u="none" strike="noStrike" cap="none" normalizeH="0" baseline="0" dirty="0">
                          <a:ln>
                            <a:noFill/>
                          </a:ln>
                          <a:solidFill>
                            <a:schemeClr val="tx1"/>
                          </a:solidFill>
                          <a:effectLst/>
                          <a:latin typeface="Arial" charset="0"/>
                        </a:rPr>
                        <a:t>Nov-Dec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1626746">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Pyrethroids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OPs or Car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Spinosad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FALLOW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dirty="0">
                          <a:ln>
                            <a:noFill/>
                          </a:ln>
                          <a:solidFill>
                            <a:schemeClr val="tx1"/>
                          </a:solidFill>
                          <a:effectLst/>
                          <a:latin typeface="Arial" charset="0"/>
                        </a:rPr>
                        <a:t>No </a:t>
                      </a:r>
                      <a:r>
                        <a:rPr kumimoji="0" lang="en-US" sz="1600" b="1" i="0" u="none" strike="noStrike" cap="none" normalizeH="0" baseline="0" dirty="0" err="1">
                          <a:ln>
                            <a:noFill/>
                          </a:ln>
                          <a:solidFill>
                            <a:schemeClr val="tx1"/>
                          </a:solidFill>
                          <a:effectLst/>
                          <a:latin typeface="Arial" charset="0"/>
                        </a:rPr>
                        <a:t>Indoxacarb</a:t>
                      </a:r>
                      <a:r>
                        <a:rPr kumimoji="0" lang="en-US" sz="1600" b="1" i="0" u="none" strike="noStrike" cap="none" normalizeH="0" baseline="0" dirty="0">
                          <a:ln>
                            <a:noFill/>
                          </a:ln>
                          <a:solidFill>
                            <a:schemeClr val="tx1"/>
                          </a:solidFill>
                          <a:effectLst/>
                          <a:latin typeface="Arial" charset="0"/>
                        </a:rPr>
                        <a:t> (22)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Methoxy fenozide (18)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624990">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endosulfan (2)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Spiromefsin (23)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Pyrethroids (3)</a:t>
                      </a:r>
                    </a:p>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endParaRPr kumimoji="0" lang="en-US" sz="16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FALLOW</a:t>
                      </a:r>
                    </a:p>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endParaRPr kumimoji="0" lang="en-US" sz="16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a:ln>
                            <a:noFill/>
                          </a:ln>
                          <a:solidFill>
                            <a:schemeClr val="tx1"/>
                          </a:solidFill>
                          <a:effectLst/>
                          <a:latin typeface="Arial" charset="0"/>
                        </a:rPr>
                        <a:t>No OPs or Car (1)</a:t>
                      </a:r>
                    </a:p>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endParaRPr kumimoji="0" lang="en-US" sz="16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6BA068"/>
                        </a:buClr>
                        <a:buSzPct val="80000"/>
                        <a:buFont typeface="Wingdings" pitchFamily="2" charset="2"/>
                        <a:buNone/>
                        <a:tabLst/>
                      </a:pPr>
                      <a:r>
                        <a:rPr kumimoji="0" lang="en-US" sz="1600" b="1" i="0" u="none" strike="noStrike" cap="none" normalizeH="0" baseline="0" dirty="0">
                          <a:ln>
                            <a:noFill/>
                          </a:ln>
                          <a:solidFill>
                            <a:schemeClr val="tx1"/>
                          </a:solidFill>
                          <a:effectLst/>
                          <a:latin typeface="Arial" charset="0"/>
                        </a:rPr>
                        <a:t>No </a:t>
                      </a:r>
                      <a:r>
                        <a:rPr kumimoji="0" lang="en-US" sz="1600" b="1" i="0" u="none" strike="noStrike" cap="none" normalizeH="0" baseline="0" dirty="0" err="1">
                          <a:ln>
                            <a:noFill/>
                          </a:ln>
                          <a:solidFill>
                            <a:schemeClr val="tx1"/>
                          </a:solidFill>
                          <a:effectLst/>
                          <a:latin typeface="Arial" charset="0"/>
                        </a:rPr>
                        <a:t>Spinosad</a:t>
                      </a:r>
                      <a:r>
                        <a:rPr kumimoji="0" lang="en-US" sz="1600" b="1" i="0" u="none" strike="noStrike" cap="none" normalizeH="0" baseline="0" dirty="0">
                          <a:ln>
                            <a:noFill/>
                          </a:ln>
                          <a:solidFill>
                            <a:schemeClr val="tx1"/>
                          </a:solidFill>
                          <a:effectLst/>
                          <a:latin typeface="Arial" charset="0"/>
                        </a:rPr>
                        <a:t> (5)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369" name="Text Box 33"/>
          <p:cNvSpPr txBox="1">
            <a:spLocks noChangeArrowheads="1"/>
          </p:cNvSpPr>
          <p:nvPr/>
        </p:nvSpPr>
        <p:spPr bwMode="auto">
          <a:xfrm rot="-5400000">
            <a:off x="1324051" y="3001741"/>
            <a:ext cx="765498" cy="338554"/>
          </a:xfrm>
          <a:prstGeom prst="rect">
            <a:avLst/>
          </a:prstGeom>
          <a:noFill/>
          <a:ln w="9525">
            <a:noFill/>
            <a:miter lim="800000"/>
            <a:headEnd/>
            <a:tailEnd/>
          </a:ln>
        </p:spPr>
        <p:txBody>
          <a:bodyPr wrap="square">
            <a:spAutoFit/>
          </a:bodyPr>
          <a:lstStyle/>
          <a:p>
            <a:pPr algn="l"/>
            <a:r>
              <a:rPr lang="en-US" sz="1600"/>
              <a:t>Year 1</a:t>
            </a:r>
          </a:p>
        </p:txBody>
      </p:sp>
      <p:sp>
        <p:nvSpPr>
          <p:cNvPr id="14370" name="Text Box 34"/>
          <p:cNvSpPr txBox="1">
            <a:spLocks noChangeArrowheads="1"/>
          </p:cNvSpPr>
          <p:nvPr/>
        </p:nvSpPr>
        <p:spPr bwMode="auto">
          <a:xfrm rot="-5400000">
            <a:off x="1324051" y="4449541"/>
            <a:ext cx="765498" cy="338554"/>
          </a:xfrm>
          <a:prstGeom prst="rect">
            <a:avLst/>
          </a:prstGeom>
          <a:noFill/>
          <a:ln w="9525">
            <a:noFill/>
            <a:miter lim="800000"/>
            <a:headEnd/>
            <a:tailEnd/>
          </a:ln>
        </p:spPr>
        <p:txBody>
          <a:bodyPr wrap="square">
            <a:spAutoFit/>
          </a:bodyPr>
          <a:lstStyle/>
          <a:p>
            <a:pPr algn="l"/>
            <a:r>
              <a:rPr lang="en-US" sz="1600"/>
              <a:t>Year 2</a:t>
            </a:r>
          </a:p>
        </p:txBody>
      </p:sp>
    </p:spTree>
    <p:extLst>
      <p:ext uri="{BB962C8B-B14F-4D97-AF65-F5344CB8AC3E}">
        <p14:creationId xmlns:p14="http://schemas.microsoft.com/office/powerpoint/2010/main" val="56226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293961" y="1600201"/>
            <a:ext cx="9696091" cy="4726253"/>
          </a:xfrm>
        </p:spPr>
        <p:txBody>
          <a:bodyPr>
            <a:noAutofit/>
          </a:bodyPr>
          <a:lstStyle/>
          <a:p>
            <a:r>
              <a:rPr lang="en-US" sz="2400" dirty="0"/>
              <a:t>IRAC worked with UPR and funded a Masters student to assay across chemistry classes</a:t>
            </a:r>
          </a:p>
          <a:p>
            <a:r>
              <a:rPr lang="en-US" sz="2400" dirty="0"/>
              <a:t>Encouraged industry participation in regular meetings</a:t>
            </a:r>
          </a:p>
          <a:p>
            <a:r>
              <a:rPr lang="en-US" sz="2400" dirty="0"/>
              <a:t>Initial apparent commitment from the University but really only the Extension Lead</a:t>
            </a:r>
          </a:p>
          <a:p>
            <a:r>
              <a:rPr lang="en-US" sz="2400" dirty="0"/>
              <a:t>Then … university imploded and the students went on strike. No support for project</a:t>
            </a:r>
          </a:p>
          <a:p>
            <a:r>
              <a:rPr lang="en-US" sz="2400" dirty="0"/>
              <a:t>Seed Association did not take it seriously</a:t>
            </a:r>
          </a:p>
          <a:p>
            <a:r>
              <a:rPr lang="en-US" sz="2400" dirty="0"/>
              <a:t>With the advent of </a:t>
            </a:r>
            <a:r>
              <a:rPr lang="en-US" sz="2400" dirty="0" err="1"/>
              <a:t>Rynaxypyr</a:t>
            </a:r>
            <a:r>
              <a:rPr lang="en-US" sz="2400" dirty="0"/>
              <a:t> registration, the growers had a tool that works well</a:t>
            </a:r>
          </a:p>
          <a:p>
            <a:r>
              <a:rPr lang="en-US" sz="2400" dirty="0"/>
              <a:t>Funding discontinued</a:t>
            </a:r>
          </a:p>
          <a:p>
            <a:pPr>
              <a:buFont typeface="Wingdings" pitchFamily="2" charset="2"/>
              <a:buNone/>
            </a:pPr>
            <a:endParaRPr lang="en-US" sz="2400" dirty="0"/>
          </a:p>
          <a:p>
            <a:pPr>
              <a:buFont typeface="Wingdings" pitchFamily="2" charset="2"/>
              <a:buNone/>
            </a:pPr>
            <a:endParaRPr lang="en-US" sz="2400" dirty="0"/>
          </a:p>
        </p:txBody>
      </p:sp>
      <p:sp>
        <p:nvSpPr>
          <p:cNvPr id="16386" name="Rectangle 2"/>
          <p:cNvSpPr>
            <a:spLocks noGrp="1" noChangeArrowheads="1"/>
          </p:cNvSpPr>
          <p:nvPr>
            <p:ph type="title" idx="4294967295"/>
          </p:nvPr>
        </p:nvSpPr>
        <p:spPr>
          <a:xfrm>
            <a:off x="1981200" y="274638"/>
            <a:ext cx="8229600" cy="792162"/>
          </a:xfrm>
          <a:prstGeom prst="rect">
            <a:avLst/>
          </a:prstGeom>
          <a:solidFill>
            <a:schemeClr val="bg1"/>
          </a:solidFill>
        </p:spPr>
        <p:txBody>
          <a:bodyPr>
            <a:normAutofit/>
          </a:bodyPr>
          <a:lstStyle/>
          <a:p>
            <a:r>
              <a:rPr lang="en-US" sz="3600" dirty="0">
                <a:solidFill>
                  <a:schemeClr val="tx1"/>
                </a:solidFill>
                <a:latin typeface="Trebuchet MS" panose="020B0603020202020204" pitchFamily="34" charset="0"/>
              </a:rPr>
              <a:t>Outcomes of Original Funding</a:t>
            </a:r>
          </a:p>
        </p:txBody>
      </p:sp>
    </p:spTree>
    <p:extLst>
      <p:ext uri="{BB962C8B-B14F-4D97-AF65-F5344CB8AC3E}">
        <p14:creationId xmlns:p14="http://schemas.microsoft.com/office/powerpoint/2010/main" val="396793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293961" y="1600201"/>
            <a:ext cx="9696091" cy="4726253"/>
          </a:xfrm>
        </p:spPr>
        <p:txBody>
          <a:bodyPr>
            <a:noAutofit/>
          </a:bodyPr>
          <a:lstStyle/>
          <a:p>
            <a:r>
              <a:rPr lang="en-US" sz="2400" dirty="0"/>
              <a:t>Need has returned: must preserve efficacy of available FAW and SBL insecticides by developing sound IPM programs</a:t>
            </a:r>
          </a:p>
          <a:p>
            <a:pPr lvl="1"/>
            <a:r>
              <a:rPr lang="en-US" sz="2000" dirty="0"/>
              <a:t>Windows programs for key crops</a:t>
            </a:r>
          </a:p>
          <a:p>
            <a:pPr lvl="1"/>
            <a:r>
              <a:rPr lang="en-US" sz="2000" dirty="0"/>
              <a:t>Resistance monitoring</a:t>
            </a:r>
          </a:p>
          <a:p>
            <a:r>
              <a:rPr lang="en-US" sz="2400" dirty="0"/>
              <a:t>Building stronger links to the local industry: ensure commitment from PRABIA members to lead implementation of recommended IPM/IRM programs and related work streams </a:t>
            </a:r>
          </a:p>
          <a:p>
            <a:pPr lvl="1"/>
            <a:r>
              <a:rPr lang="en-US" sz="2000" dirty="0"/>
              <a:t>IRAC commitment to work with PRABIA and provide assistance/expertise where needed</a:t>
            </a:r>
          </a:p>
          <a:p>
            <a:r>
              <a:rPr lang="en-US" sz="2400" dirty="0"/>
              <a:t>Ultimately expand to other stakeholders such as vegetable growers, University extension and research, farm advisors and pesticide distributors/dealers</a:t>
            </a:r>
          </a:p>
          <a:p>
            <a:pPr>
              <a:buFont typeface="Wingdings" pitchFamily="2" charset="2"/>
              <a:buNone/>
            </a:pPr>
            <a:endParaRPr lang="en-US" sz="2400" dirty="0"/>
          </a:p>
          <a:p>
            <a:pPr>
              <a:buFont typeface="Wingdings" pitchFamily="2" charset="2"/>
              <a:buNone/>
            </a:pPr>
            <a:endParaRPr lang="en-US" sz="2400" dirty="0"/>
          </a:p>
        </p:txBody>
      </p:sp>
      <p:sp>
        <p:nvSpPr>
          <p:cNvPr id="16386" name="Rectangle 2"/>
          <p:cNvSpPr>
            <a:spLocks noGrp="1" noChangeArrowheads="1"/>
          </p:cNvSpPr>
          <p:nvPr>
            <p:ph type="title" idx="4294967295"/>
          </p:nvPr>
        </p:nvSpPr>
        <p:spPr>
          <a:xfrm>
            <a:off x="1981200" y="274638"/>
            <a:ext cx="8229600" cy="792162"/>
          </a:xfrm>
          <a:prstGeom prst="rect">
            <a:avLst/>
          </a:prstGeom>
          <a:solidFill>
            <a:schemeClr val="bg1"/>
          </a:solidFill>
        </p:spPr>
        <p:txBody>
          <a:bodyPr>
            <a:normAutofit/>
          </a:bodyPr>
          <a:lstStyle/>
          <a:p>
            <a:r>
              <a:rPr lang="en-US" sz="3600" dirty="0">
                <a:solidFill>
                  <a:schemeClr val="tx1"/>
                </a:solidFill>
                <a:latin typeface="Trebuchet MS" panose="020B0603020202020204" pitchFamily="34" charset="0"/>
              </a:rPr>
              <a:t>Goals of current task force</a:t>
            </a:r>
          </a:p>
        </p:txBody>
      </p:sp>
    </p:spTree>
    <p:extLst>
      <p:ext uri="{BB962C8B-B14F-4D97-AF65-F5344CB8AC3E}">
        <p14:creationId xmlns:p14="http://schemas.microsoft.com/office/powerpoint/2010/main" val="3213375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293961" y="1600201"/>
            <a:ext cx="9696091" cy="4726253"/>
          </a:xfrm>
        </p:spPr>
        <p:txBody>
          <a:bodyPr>
            <a:noAutofit/>
          </a:bodyPr>
          <a:lstStyle/>
          <a:p>
            <a:r>
              <a:rPr lang="en-US" sz="2400" dirty="0"/>
              <a:t>Organizational structure: regular calls with consistent PRABIA and IRAC participation, and additional local representation</a:t>
            </a:r>
          </a:p>
          <a:p>
            <a:r>
              <a:rPr lang="en-US" sz="2400" dirty="0"/>
              <a:t>Windows program: draft being developed with primary focus on corn and soybeans.  Need for more tools identified so registration options for certain key chemistries being investigated. Efficacy studies are being planned to verify recommendations are effective</a:t>
            </a:r>
          </a:p>
          <a:p>
            <a:r>
              <a:rPr lang="en-US" sz="2400" dirty="0"/>
              <a:t>Resistance monitoring: companies have shared their data and a proposal from David Mota-Sanchez (MSU) is being considered.  A central concern is how to create a sustainable program</a:t>
            </a:r>
          </a:p>
          <a:p>
            <a:r>
              <a:rPr lang="en-US" sz="2400" dirty="0"/>
              <a:t>Another face to face meeting is planned for </a:t>
            </a:r>
            <a:r>
              <a:rPr lang="en-US" sz="2400" dirty="0" err="1"/>
              <a:t>mid June</a:t>
            </a:r>
            <a:r>
              <a:rPr lang="en-US" sz="2400" dirty="0"/>
              <a:t> to provide additional training and reinforce commitment</a:t>
            </a:r>
            <a:endParaRPr lang="en-US" sz="2000" dirty="0"/>
          </a:p>
          <a:p>
            <a:pPr>
              <a:buFont typeface="Wingdings" pitchFamily="2" charset="2"/>
              <a:buNone/>
            </a:pPr>
            <a:endParaRPr lang="en-US" sz="2400" dirty="0"/>
          </a:p>
          <a:p>
            <a:pPr>
              <a:buFont typeface="Wingdings" pitchFamily="2" charset="2"/>
              <a:buNone/>
            </a:pPr>
            <a:endParaRPr lang="en-US" sz="2400" dirty="0"/>
          </a:p>
        </p:txBody>
      </p:sp>
      <p:sp>
        <p:nvSpPr>
          <p:cNvPr id="16386" name="Rectangle 2"/>
          <p:cNvSpPr>
            <a:spLocks noGrp="1" noChangeArrowheads="1"/>
          </p:cNvSpPr>
          <p:nvPr>
            <p:ph type="title" idx="4294967295"/>
          </p:nvPr>
        </p:nvSpPr>
        <p:spPr>
          <a:xfrm>
            <a:off x="2449902" y="274638"/>
            <a:ext cx="7760898" cy="691520"/>
          </a:xfrm>
          <a:prstGeom prst="rect">
            <a:avLst/>
          </a:prstGeom>
          <a:solidFill>
            <a:schemeClr val="bg1"/>
          </a:solidFill>
        </p:spPr>
        <p:txBody>
          <a:bodyPr>
            <a:normAutofit/>
          </a:bodyPr>
          <a:lstStyle/>
          <a:p>
            <a:r>
              <a:rPr lang="en-US" sz="3600" dirty="0">
                <a:solidFill>
                  <a:schemeClr val="tx1"/>
                </a:solidFill>
                <a:latin typeface="Trebuchet MS" panose="020B0603020202020204" pitchFamily="34" charset="0"/>
              </a:rPr>
              <a:t>Progress thus far</a:t>
            </a:r>
          </a:p>
        </p:txBody>
      </p:sp>
    </p:spTree>
    <p:extLst>
      <p:ext uri="{BB962C8B-B14F-4D97-AF65-F5344CB8AC3E}">
        <p14:creationId xmlns:p14="http://schemas.microsoft.com/office/powerpoint/2010/main" val="1474879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135599326"/>
              </p:ext>
            </p:extLst>
          </p:nvPr>
        </p:nvGraphicFramePr>
        <p:xfrm>
          <a:off x="360217" y="414068"/>
          <a:ext cx="11236037" cy="58204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62530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07360132"/>
              </p:ext>
            </p:extLst>
          </p:nvPr>
        </p:nvGraphicFramePr>
        <p:xfrm>
          <a:off x="1811548" y="1431981"/>
          <a:ext cx="8333118" cy="5259549"/>
        </p:xfrm>
        <a:graphic>
          <a:graphicData uri="http://schemas.openxmlformats.org/drawingml/2006/table">
            <a:tbl>
              <a:tblPr/>
              <a:tblGrid>
                <a:gridCol w="976898">
                  <a:extLst>
                    <a:ext uri="{9D8B030D-6E8A-4147-A177-3AD203B41FA5}">
                      <a16:colId xmlns:a16="http://schemas.microsoft.com/office/drawing/2014/main" val="2140502248"/>
                    </a:ext>
                  </a:extLst>
                </a:gridCol>
                <a:gridCol w="1048483">
                  <a:extLst>
                    <a:ext uri="{9D8B030D-6E8A-4147-A177-3AD203B41FA5}">
                      <a16:colId xmlns:a16="http://schemas.microsoft.com/office/drawing/2014/main" val="2182659941"/>
                    </a:ext>
                  </a:extLst>
                </a:gridCol>
                <a:gridCol w="1351658">
                  <a:extLst>
                    <a:ext uri="{9D8B030D-6E8A-4147-A177-3AD203B41FA5}">
                      <a16:colId xmlns:a16="http://schemas.microsoft.com/office/drawing/2014/main" val="1082714599"/>
                    </a:ext>
                  </a:extLst>
                </a:gridCol>
                <a:gridCol w="943212">
                  <a:extLst>
                    <a:ext uri="{9D8B030D-6E8A-4147-A177-3AD203B41FA5}">
                      <a16:colId xmlns:a16="http://schemas.microsoft.com/office/drawing/2014/main" val="4246692606"/>
                    </a:ext>
                  </a:extLst>
                </a:gridCol>
                <a:gridCol w="1958010">
                  <a:extLst>
                    <a:ext uri="{9D8B030D-6E8A-4147-A177-3AD203B41FA5}">
                      <a16:colId xmlns:a16="http://schemas.microsoft.com/office/drawing/2014/main" val="3485299907"/>
                    </a:ext>
                  </a:extLst>
                </a:gridCol>
                <a:gridCol w="2054857">
                  <a:extLst>
                    <a:ext uri="{9D8B030D-6E8A-4147-A177-3AD203B41FA5}">
                      <a16:colId xmlns:a16="http://schemas.microsoft.com/office/drawing/2014/main" val="3140794637"/>
                    </a:ext>
                  </a:extLst>
                </a:gridCol>
              </a:tblGrid>
              <a:tr h="191302">
                <a:tc>
                  <a:txBody>
                    <a:bodyPr/>
                    <a:lstStyle/>
                    <a:p>
                      <a:pPr algn="l" fontAlgn="b"/>
                      <a:endParaRPr lang="en-US" sz="1200" b="0" i="0" u="none" strike="noStrike">
                        <a:solidFill>
                          <a:srgbClr val="000000"/>
                        </a:solidFill>
                        <a:effectLst/>
                        <a:latin typeface="Calibri" panose="020F0502020204030204" pitchFamily="34" charset="0"/>
                      </a:endParaRPr>
                    </a:p>
                  </a:txBody>
                  <a:tcPr marL="7936" marR="7936" marT="793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Maiz</a:t>
                      </a:r>
                    </a:p>
                  </a:txBody>
                  <a:tcPr marL="7936" marR="7936" marT="793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Calibri" panose="020F0502020204030204" pitchFamily="34" charset="0"/>
                      </a:endParaRPr>
                    </a:p>
                  </a:txBody>
                  <a:tcPr marL="7936" marR="7936" marT="793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Calibri" panose="020F0502020204030204" pitchFamily="34" charset="0"/>
                      </a:endParaRPr>
                    </a:p>
                  </a:txBody>
                  <a:tcPr marL="7936" marR="7936" marT="793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Calibri" panose="020F0502020204030204" pitchFamily="34" charset="0"/>
                      </a:endParaRPr>
                    </a:p>
                  </a:txBody>
                  <a:tcPr marL="7936" marR="7936" marT="793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panose="020F0502020204030204" pitchFamily="34" charset="0"/>
                      </a:endParaRPr>
                    </a:p>
                  </a:txBody>
                  <a:tcPr marL="7936" marR="7936" marT="793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0133868"/>
                  </a:ext>
                </a:extLst>
              </a:tr>
              <a:tr h="573906">
                <a:tc>
                  <a:txBody>
                    <a:bodyPr/>
                    <a:lstStyle/>
                    <a:p>
                      <a:pPr algn="l" fontAlgn="ctr"/>
                      <a:r>
                        <a:rPr lang="en-US" sz="1200" b="1" i="0" u="none" strike="noStrike">
                          <a:solidFill>
                            <a:srgbClr val="000000"/>
                          </a:solidFill>
                          <a:effectLst/>
                          <a:latin typeface="Calibri" panose="020F0502020204030204" pitchFamily="34" charset="0"/>
                        </a:rPr>
                        <a:t>Month</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Calibri" panose="020F0502020204030204" pitchFamily="34" charset="0"/>
                        </a:rPr>
                        <a:t>Acres - 2016</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Peak Insect Damage - Fall Armyworm</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Insecticide</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Mode of Action</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Ear Injection </a:t>
                      </a:r>
                      <a:br>
                        <a:rPr lang="en-US" sz="1200" b="1" i="0" u="none" strike="noStrike">
                          <a:solidFill>
                            <a:srgbClr val="000000"/>
                          </a:solidFill>
                          <a:effectLst/>
                          <a:latin typeface="Calibri" panose="020F0502020204030204" pitchFamily="34" charset="0"/>
                        </a:rPr>
                      </a:br>
                      <a:r>
                        <a:rPr lang="en-US" sz="1200" b="1" i="0" u="none" strike="noStrike">
                          <a:solidFill>
                            <a:srgbClr val="000000"/>
                          </a:solidFill>
                          <a:effectLst/>
                          <a:latin typeface="Calibri" panose="020F0502020204030204" pitchFamily="34" charset="0"/>
                        </a:rPr>
                        <a:t>Group 5 - Spinosyn</a:t>
                      </a:r>
                      <a:br>
                        <a:rPr lang="en-US" sz="1200" b="1" i="0" u="none" strike="noStrike">
                          <a:solidFill>
                            <a:srgbClr val="000000"/>
                          </a:solidFill>
                          <a:effectLst/>
                          <a:latin typeface="Calibri" panose="020F0502020204030204" pitchFamily="34" charset="0"/>
                        </a:rPr>
                      </a:br>
                      <a:r>
                        <a:rPr lang="en-US" sz="1200" b="1" i="0" u="none" strike="noStrike">
                          <a:solidFill>
                            <a:srgbClr val="000000"/>
                          </a:solidFill>
                          <a:effectLst/>
                          <a:latin typeface="Calibri" panose="020F0502020204030204" pitchFamily="34" charset="0"/>
                        </a:rPr>
                        <a:t>Need % of Crop in Ear</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751479"/>
                  </a:ext>
                </a:extLst>
              </a:tr>
              <a:tr h="359010">
                <a:tc>
                  <a:txBody>
                    <a:bodyPr/>
                    <a:lstStyle/>
                    <a:p>
                      <a:pPr algn="l" fontAlgn="ctr"/>
                      <a:r>
                        <a:rPr lang="en-US" sz="1200" b="1" i="0" u="none" strike="noStrike">
                          <a:solidFill>
                            <a:srgbClr val="000000"/>
                          </a:solidFill>
                          <a:effectLst/>
                          <a:latin typeface="Calibri" panose="020F0502020204030204" pitchFamily="34" charset="0"/>
                        </a:rPr>
                        <a:t>January</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157.6</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High</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0" i="0" u="none" strike="noStrike">
                          <a:solidFill>
                            <a:srgbClr val="000000"/>
                          </a:solidFill>
                          <a:effectLst/>
                          <a:latin typeface="Calibri" panose="020F0502020204030204" pitchFamily="34" charset="0"/>
                        </a:rPr>
                        <a:t>Proclaim</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6 - Emamectin</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5- Spynosins/Biologicals</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1479403"/>
                  </a:ext>
                </a:extLst>
              </a:tr>
              <a:tr h="359010">
                <a:tc>
                  <a:txBody>
                    <a:bodyPr/>
                    <a:lstStyle/>
                    <a:p>
                      <a:pPr algn="l" fontAlgn="ctr"/>
                      <a:r>
                        <a:rPr lang="en-US" sz="1200" b="1" i="0" u="none" strike="noStrike">
                          <a:solidFill>
                            <a:srgbClr val="000000"/>
                          </a:solidFill>
                          <a:effectLst/>
                          <a:latin typeface="Calibri" panose="020F0502020204030204" pitchFamily="34" charset="0"/>
                        </a:rPr>
                        <a:t>February</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101.61</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Medium</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en-US" sz="1200" b="0" i="0" u="none" strike="noStrike">
                          <a:solidFill>
                            <a:srgbClr val="000000"/>
                          </a:solidFill>
                          <a:effectLst/>
                          <a:latin typeface="Calibri" panose="020F0502020204030204" pitchFamily="34" charset="0"/>
                        </a:rPr>
                        <a:t>Rimon</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15- Benzoylureas</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5- Spynosins/Biologicals</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89481"/>
                  </a:ext>
                </a:extLst>
              </a:tr>
              <a:tr h="359010">
                <a:tc>
                  <a:txBody>
                    <a:bodyPr/>
                    <a:lstStyle/>
                    <a:p>
                      <a:pPr algn="l" fontAlgn="ctr"/>
                      <a:r>
                        <a:rPr lang="en-US" sz="1200" b="1" i="0" u="none" strike="noStrike">
                          <a:solidFill>
                            <a:srgbClr val="000000"/>
                          </a:solidFill>
                          <a:effectLst/>
                          <a:latin typeface="Calibri" panose="020F0502020204030204" pitchFamily="34" charset="0"/>
                        </a:rPr>
                        <a:t>March</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87.95</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Medium</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en-US" sz="1200" b="0" i="0" u="none" strike="noStrike">
                          <a:solidFill>
                            <a:srgbClr val="000000"/>
                          </a:solidFill>
                          <a:effectLst/>
                          <a:latin typeface="Calibri" panose="020F0502020204030204" pitchFamily="34" charset="0"/>
                        </a:rPr>
                        <a:t>Coragen</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28-Diamide</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5262313"/>
                  </a:ext>
                </a:extLst>
              </a:tr>
              <a:tr h="359010">
                <a:tc>
                  <a:txBody>
                    <a:bodyPr/>
                    <a:lstStyle/>
                    <a:p>
                      <a:pPr algn="l" fontAlgn="ctr"/>
                      <a:r>
                        <a:rPr lang="en-US" sz="1200" b="1" i="0" u="none" strike="noStrike">
                          <a:solidFill>
                            <a:srgbClr val="000000"/>
                          </a:solidFill>
                          <a:effectLst/>
                          <a:latin typeface="Calibri" panose="020F0502020204030204" pitchFamily="34" charset="0"/>
                        </a:rPr>
                        <a:t>April</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68.74</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Medium</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18- Intrepid</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9221477"/>
                  </a:ext>
                </a:extLst>
              </a:tr>
              <a:tr h="359010">
                <a:tc>
                  <a:txBody>
                    <a:bodyPr/>
                    <a:lstStyle/>
                    <a:p>
                      <a:pPr algn="l" fontAlgn="ctr"/>
                      <a:r>
                        <a:rPr lang="en-US" sz="1200" b="1" i="0" u="none" strike="noStrike">
                          <a:solidFill>
                            <a:srgbClr val="000000"/>
                          </a:solidFill>
                          <a:effectLst/>
                          <a:latin typeface="Calibri" panose="020F0502020204030204" pitchFamily="34" charset="0"/>
                        </a:rPr>
                        <a:t>May</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20.33</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Low</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1A - Carbamate</a:t>
                      </a:r>
                      <a:br>
                        <a:rPr lang="en-US" sz="1200" b="0" i="0" u="none" strike="noStrike">
                          <a:solidFill>
                            <a:srgbClr val="000000"/>
                          </a:solidFill>
                          <a:effectLst/>
                          <a:latin typeface="Calibri" panose="020F0502020204030204" pitchFamily="34" charset="0"/>
                        </a:rPr>
                      </a:br>
                      <a:r>
                        <a:rPr lang="en-US" sz="1200" b="0" i="0" u="none" strike="noStrike">
                          <a:solidFill>
                            <a:srgbClr val="000000"/>
                          </a:solidFill>
                          <a:effectLst/>
                          <a:latin typeface="Calibri" panose="020F0502020204030204" pitchFamily="34" charset="0"/>
                        </a:rPr>
                        <a:t>1B - Organophosphate</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77632"/>
                  </a:ext>
                </a:extLst>
              </a:tr>
              <a:tr h="359010">
                <a:tc>
                  <a:txBody>
                    <a:bodyPr/>
                    <a:lstStyle/>
                    <a:p>
                      <a:pPr algn="l" fontAlgn="ctr"/>
                      <a:r>
                        <a:rPr lang="en-US" sz="1200" b="1" i="0" u="none" strike="noStrike">
                          <a:solidFill>
                            <a:srgbClr val="000000"/>
                          </a:solidFill>
                          <a:effectLst/>
                          <a:latin typeface="Calibri" panose="020F0502020204030204" pitchFamily="34" charset="0"/>
                        </a:rPr>
                        <a:t>June</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33.77</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Low</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3A - Pyrethroid/Biologicals</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945628"/>
                  </a:ext>
                </a:extLst>
              </a:tr>
              <a:tr h="449560">
                <a:tc>
                  <a:txBody>
                    <a:bodyPr/>
                    <a:lstStyle/>
                    <a:p>
                      <a:pPr algn="l" fontAlgn="ctr"/>
                      <a:r>
                        <a:rPr lang="en-US" sz="1200" b="1" i="0" u="none" strike="noStrike">
                          <a:solidFill>
                            <a:srgbClr val="000000"/>
                          </a:solidFill>
                          <a:effectLst/>
                          <a:latin typeface="Calibri" panose="020F0502020204030204" pitchFamily="34" charset="0"/>
                        </a:rPr>
                        <a:t>July</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31.13</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Low</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3A - Pyrethroid/Biologicals</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5379944"/>
                  </a:ext>
                </a:extLst>
              </a:tr>
              <a:tr h="359010">
                <a:tc>
                  <a:txBody>
                    <a:bodyPr/>
                    <a:lstStyle/>
                    <a:p>
                      <a:pPr algn="l" fontAlgn="ctr"/>
                      <a:r>
                        <a:rPr lang="en-US" sz="1200" b="1" i="0" u="none" strike="noStrike">
                          <a:solidFill>
                            <a:srgbClr val="000000"/>
                          </a:solidFill>
                          <a:effectLst/>
                          <a:latin typeface="Calibri" panose="020F0502020204030204" pitchFamily="34" charset="0"/>
                        </a:rPr>
                        <a:t>August</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27.71</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Low</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3A - Pyrethroid/Biologicals</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9855754"/>
                  </a:ext>
                </a:extLst>
              </a:tr>
              <a:tr h="439995">
                <a:tc>
                  <a:txBody>
                    <a:bodyPr/>
                    <a:lstStyle/>
                    <a:p>
                      <a:pPr algn="l" fontAlgn="ctr"/>
                      <a:r>
                        <a:rPr lang="en-US" sz="1200" b="1" i="0" u="none" strike="noStrike">
                          <a:solidFill>
                            <a:srgbClr val="000000"/>
                          </a:solidFill>
                          <a:effectLst/>
                          <a:latin typeface="Calibri" panose="020F0502020204030204" pitchFamily="34" charset="0"/>
                        </a:rPr>
                        <a:t>September</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8.15</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Low</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3A - Pyrethroid/Biologicals</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5387169"/>
                  </a:ext>
                </a:extLst>
              </a:tr>
              <a:tr h="359010">
                <a:tc>
                  <a:txBody>
                    <a:bodyPr/>
                    <a:lstStyle/>
                    <a:p>
                      <a:pPr algn="l" fontAlgn="ctr"/>
                      <a:r>
                        <a:rPr lang="en-US" sz="1200" b="1" i="0" u="none" strike="noStrike">
                          <a:solidFill>
                            <a:srgbClr val="000000"/>
                          </a:solidFill>
                          <a:effectLst/>
                          <a:latin typeface="Calibri" panose="020F0502020204030204" pitchFamily="34" charset="0"/>
                        </a:rPr>
                        <a:t>October</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162.75</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Medium</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18 - Intrepid</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7456093"/>
                  </a:ext>
                </a:extLst>
              </a:tr>
              <a:tr h="359010">
                <a:tc>
                  <a:txBody>
                    <a:bodyPr/>
                    <a:lstStyle/>
                    <a:p>
                      <a:pPr algn="l" fontAlgn="ctr"/>
                      <a:r>
                        <a:rPr lang="en-US" sz="1200" b="1" i="0" u="none" strike="noStrike">
                          <a:solidFill>
                            <a:srgbClr val="000000"/>
                          </a:solidFill>
                          <a:effectLst/>
                          <a:latin typeface="Calibri" panose="020F0502020204030204" pitchFamily="34" charset="0"/>
                        </a:rPr>
                        <a:t>November</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358.27</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High</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Group 22 - Avaunt - TBD</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1663091"/>
                  </a:ext>
                </a:extLst>
              </a:tr>
              <a:tr h="359010">
                <a:tc>
                  <a:txBody>
                    <a:bodyPr/>
                    <a:lstStyle/>
                    <a:p>
                      <a:pPr algn="l" fontAlgn="ctr"/>
                      <a:r>
                        <a:rPr lang="en-US" sz="1200" b="1" i="0" u="none" strike="noStrike">
                          <a:solidFill>
                            <a:srgbClr val="000000"/>
                          </a:solidFill>
                          <a:effectLst/>
                          <a:latin typeface="Calibri" panose="020F0502020204030204" pitchFamily="34" charset="0"/>
                        </a:rPr>
                        <a:t>December</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431.09</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High</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28 - Diamide</a:t>
                      </a:r>
                    </a:p>
                  </a:txBody>
                  <a:tcPr marL="7936" marR="7936" marT="79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5- </a:t>
                      </a:r>
                      <a:r>
                        <a:rPr lang="en-US" sz="1200" b="0" i="0" u="none" strike="noStrike" dirty="0" err="1">
                          <a:solidFill>
                            <a:srgbClr val="000000"/>
                          </a:solidFill>
                          <a:effectLst/>
                          <a:latin typeface="Calibri" panose="020F0502020204030204" pitchFamily="34" charset="0"/>
                        </a:rPr>
                        <a:t>Spynosins</a:t>
                      </a:r>
                      <a:r>
                        <a:rPr lang="en-US" sz="1200" b="0" i="0" u="none" strike="noStrike" dirty="0">
                          <a:solidFill>
                            <a:srgbClr val="000000"/>
                          </a:solidFill>
                          <a:effectLst/>
                          <a:latin typeface="Calibri" panose="020F0502020204030204" pitchFamily="34" charset="0"/>
                        </a:rPr>
                        <a:t>/Biologicals</a:t>
                      </a:r>
                    </a:p>
                  </a:txBody>
                  <a:tcPr marL="7936" marR="7936" marT="79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9717861"/>
                  </a:ext>
                </a:extLst>
              </a:tr>
            </a:tbl>
          </a:graphicData>
        </a:graphic>
      </p:graphicFrame>
      <p:sp>
        <p:nvSpPr>
          <p:cNvPr id="3" name="Rectangle 2"/>
          <p:cNvSpPr txBox="1">
            <a:spLocks noChangeArrowheads="1"/>
          </p:cNvSpPr>
          <p:nvPr/>
        </p:nvSpPr>
        <p:spPr>
          <a:xfrm>
            <a:off x="2449902" y="274638"/>
            <a:ext cx="7760898" cy="691520"/>
          </a:xfrm>
          <a:prstGeom prst="rect">
            <a:avLst/>
          </a:prstGeom>
          <a:solidFill>
            <a:schemeClr val="bg1"/>
          </a:solidFill>
        </p:spPr>
        <p:txBody>
          <a:bodyPr vert="horz" lIns="91440" tIns="45720" rIns="91440" bIns="45720" rtlCol="0" anchor="ctr">
            <a:normAutofit/>
          </a:bodyPr>
          <a:lstStyle>
            <a:lvl1pPr algn="ctr" defTabSz="457200" rtl="0" eaLnBrk="1" latinLnBrk="0" hangingPunct="1">
              <a:spcBef>
                <a:spcPct val="0"/>
              </a:spcBef>
              <a:buNone/>
              <a:defRPr sz="2800" b="1" kern="1200">
                <a:solidFill>
                  <a:srgbClr val="CC3300"/>
                </a:solidFill>
                <a:effectLst>
                  <a:outerShdw blurRad="38100" dist="38100" dir="2700000" algn="tl">
                    <a:srgbClr val="000000">
                      <a:alpha val="43137"/>
                    </a:srgbClr>
                  </a:outerShdw>
                </a:effectLst>
                <a:latin typeface="+mj-lt"/>
                <a:ea typeface="+mj-ea"/>
                <a:cs typeface="+mj-cs"/>
              </a:defRPr>
            </a:lvl1pPr>
          </a:lstStyle>
          <a:p>
            <a:r>
              <a:rPr lang="en-US" sz="3600" dirty="0">
                <a:solidFill>
                  <a:schemeClr val="tx1"/>
                </a:solidFill>
                <a:latin typeface="Trebuchet MS" panose="020B0603020202020204" pitchFamily="34" charset="0"/>
              </a:rPr>
              <a:t>FAW window program for corn</a:t>
            </a:r>
          </a:p>
        </p:txBody>
      </p:sp>
    </p:spTree>
    <p:extLst>
      <p:ext uri="{BB962C8B-B14F-4D97-AF65-F5344CB8AC3E}">
        <p14:creationId xmlns:p14="http://schemas.microsoft.com/office/powerpoint/2010/main" val="909920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2F7DFF8D-0569-7048-82CF-8BFAAF72FDEF}" type="slidenum">
              <a:rPr lang="en-GB" smtClean="0">
                <a:solidFill>
                  <a:prstClr val="black">
                    <a:tint val="75000"/>
                  </a:prstClr>
                </a:solidFill>
              </a:rPr>
              <a:pPr/>
              <a:t>2</a:t>
            </a:fld>
            <a:endParaRPr lang="en-GB" dirty="0">
              <a:solidFill>
                <a:prstClr val="black">
                  <a:tint val="75000"/>
                </a:prstClr>
              </a:solidFill>
            </a:endParaRPr>
          </a:p>
        </p:txBody>
      </p:sp>
      <p:sp>
        <p:nvSpPr>
          <p:cNvPr id="3" name="Title 2"/>
          <p:cNvSpPr>
            <a:spLocks noGrp="1"/>
          </p:cNvSpPr>
          <p:nvPr>
            <p:ph type="title"/>
          </p:nvPr>
        </p:nvSpPr>
        <p:spPr/>
        <p:txBody>
          <a:bodyPr>
            <a:normAutofit/>
          </a:bodyPr>
          <a:lstStyle/>
          <a:p>
            <a:r>
              <a:rPr lang="en-US" b="1" dirty="0">
                <a:solidFill>
                  <a:schemeClr val="tx1"/>
                </a:solidFill>
              </a:rPr>
              <a:t>IRAC-US Interactions with EPA</a:t>
            </a:r>
          </a:p>
        </p:txBody>
      </p:sp>
      <p:sp>
        <p:nvSpPr>
          <p:cNvPr id="4" name="Content Placeholder 3"/>
          <p:cNvSpPr>
            <a:spLocks noGrp="1"/>
          </p:cNvSpPr>
          <p:nvPr>
            <p:ph sz="quarter" idx="12"/>
          </p:nvPr>
        </p:nvSpPr>
        <p:spPr>
          <a:xfrm>
            <a:off x="1981200" y="1371600"/>
            <a:ext cx="8458200" cy="5181600"/>
          </a:xfrm>
        </p:spPr>
        <p:txBody>
          <a:bodyPr>
            <a:normAutofit fontScale="92500" lnSpcReduction="10000"/>
          </a:bodyPr>
          <a:lstStyle/>
          <a:p>
            <a:pPr>
              <a:lnSpc>
                <a:spcPct val="110000"/>
              </a:lnSpc>
              <a:spcBef>
                <a:spcPts val="0"/>
              </a:spcBef>
              <a:spcAft>
                <a:spcPts val="600"/>
              </a:spcAft>
            </a:pPr>
            <a:r>
              <a:rPr lang="en-US" sz="2600" dirty="0">
                <a:latin typeface="+mn-lt"/>
              </a:rPr>
              <a:t>IRAC continues to meet annually with EPA (Biological and Economic Analysis Division and BPPD), as well as with the ESA liaison to EPA</a:t>
            </a:r>
          </a:p>
          <a:p>
            <a:pPr lvl="1">
              <a:lnSpc>
                <a:spcPct val="110000"/>
              </a:lnSpc>
              <a:spcBef>
                <a:spcPts val="0"/>
              </a:spcBef>
              <a:spcAft>
                <a:spcPts val="600"/>
              </a:spcAft>
            </a:pPr>
            <a:r>
              <a:rPr lang="en-US" sz="2200" dirty="0">
                <a:latin typeface="+mn-lt"/>
              </a:rPr>
              <a:t>BEAD provides economic analyses in support of pesticide regulation and is involved in discussion with all of the RACs and BPPD</a:t>
            </a:r>
          </a:p>
          <a:p>
            <a:pPr>
              <a:lnSpc>
                <a:spcPct val="110000"/>
              </a:lnSpc>
              <a:spcBef>
                <a:spcPts val="0"/>
              </a:spcBef>
              <a:spcAft>
                <a:spcPts val="600"/>
              </a:spcAft>
            </a:pPr>
            <a:r>
              <a:rPr lang="en-US" sz="2600" dirty="0">
                <a:latin typeface="+mn-lt"/>
              </a:rPr>
              <a:t>Increased focus on weed resistance led to BEAD’s interest in resistance management plans generally and PR Notices for WRM and RM were issue last year focused on label language </a:t>
            </a:r>
          </a:p>
          <a:p>
            <a:pPr lvl="1">
              <a:lnSpc>
                <a:spcPct val="110000"/>
              </a:lnSpc>
              <a:spcBef>
                <a:spcPts val="0"/>
              </a:spcBef>
              <a:spcAft>
                <a:spcPts val="600"/>
              </a:spcAft>
            </a:pPr>
            <a:r>
              <a:rPr lang="en-US" sz="2200" dirty="0">
                <a:latin typeface="+mn-lt"/>
              </a:rPr>
              <a:t>IRAC-US provided comment on the PR Notices, focusing on limitations of labels (avoid overly specific and prescriptive language) and the need to provide useful information to all growers</a:t>
            </a:r>
          </a:p>
          <a:p>
            <a:pPr>
              <a:lnSpc>
                <a:spcPct val="110000"/>
              </a:lnSpc>
              <a:spcBef>
                <a:spcPts val="0"/>
              </a:spcBef>
              <a:spcAft>
                <a:spcPts val="600"/>
              </a:spcAft>
            </a:pPr>
            <a:r>
              <a:rPr lang="en-US" sz="2600" dirty="0">
                <a:latin typeface="+mn-lt"/>
              </a:rPr>
              <a:t>BEAD’s focus otherwise is on education and voluntary approaches and new ESA liaison should be helpful here</a:t>
            </a:r>
          </a:p>
          <a:p>
            <a:pPr lvl="1"/>
            <a:endParaRPr lang="en-US" dirty="0"/>
          </a:p>
          <a:p>
            <a:endParaRPr lang="en-US" dirty="0"/>
          </a:p>
          <a:p>
            <a:endParaRPr lang="en-US" dirty="0"/>
          </a:p>
        </p:txBody>
      </p:sp>
    </p:spTree>
    <p:extLst>
      <p:ext uri="{BB962C8B-B14F-4D97-AF65-F5344CB8AC3E}">
        <p14:creationId xmlns:p14="http://schemas.microsoft.com/office/powerpoint/2010/main" val="4051557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2F7DFF8D-0569-7048-82CF-8BFAAF72FDEF}" type="slidenum">
              <a:rPr lang="en-GB" smtClean="0">
                <a:solidFill>
                  <a:prstClr val="black">
                    <a:tint val="75000"/>
                  </a:prstClr>
                </a:solidFill>
              </a:rPr>
              <a:pPr/>
              <a:t>3</a:t>
            </a:fld>
            <a:endParaRPr lang="en-GB" dirty="0">
              <a:solidFill>
                <a:prstClr val="black">
                  <a:tint val="75000"/>
                </a:prstClr>
              </a:solidFill>
            </a:endParaRPr>
          </a:p>
        </p:txBody>
      </p:sp>
      <p:sp>
        <p:nvSpPr>
          <p:cNvPr id="3" name="Title 2"/>
          <p:cNvSpPr>
            <a:spLocks noGrp="1"/>
          </p:cNvSpPr>
          <p:nvPr>
            <p:ph type="title"/>
          </p:nvPr>
        </p:nvSpPr>
        <p:spPr/>
        <p:txBody>
          <a:bodyPr>
            <a:normAutofit/>
          </a:bodyPr>
          <a:lstStyle/>
          <a:p>
            <a:r>
              <a:rPr lang="en-US" b="1" dirty="0">
                <a:solidFill>
                  <a:schemeClr val="tx1"/>
                </a:solidFill>
              </a:rPr>
              <a:t>IRAC-US Interactions with ESA</a:t>
            </a:r>
          </a:p>
        </p:txBody>
      </p:sp>
      <p:sp>
        <p:nvSpPr>
          <p:cNvPr id="4" name="Content Placeholder 3"/>
          <p:cNvSpPr>
            <a:spLocks noGrp="1"/>
          </p:cNvSpPr>
          <p:nvPr>
            <p:ph sz="quarter" idx="12"/>
          </p:nvPr>
        </p:nvSpPr>
        <p:spPr>
          <a:xfrm>
            <a:off x="1981200" y="1371600"/>
            <a:ext cx="8458200" cy="5181600"/>
          </a:xfrm>
        </p:spPr>
        <p:txBody>
          <a:bodyPr>
            <a:normAutofit/>
          </a:bodyPr>
          <a:lstStyle/>
          <a:p>
            <a:pPr>
              <a:spcBef>
                <a:spcPts val="0"/>
              </a:spcBef>
              <a:spcAft>
                <a:spcPts val="600"/>
              </a:spcAft>
            </a:pPr>
            <a:r>
              <a:rPr lang="en-US" dirty="0">
                <a:latin typeface="+mn-lt"/>
              </a:rPr>
              <a:t>IRAC has been meeting at least annually with ESA (Entomological Society of America) personnel (versus elected leadership) to ensure mutual understanding and increase collaboration where IRAC has expertise and interests</a:t>
            </a:r>
          </a:p>
          <a:p>
            <a:pPr lvl="1">
              <a:spcBef>
                <a:spcPts val="0"/>
              </a:spcBef>
              <a:spcAft>
                <a:spcPts val="600"/>
              </a:spcAft>
            </a:pPr>
            <a:r>
              <a:rPr lang="en-US" sz="2000" dirty="0">
                <a:latin typeface="+mn-lt"/>
              </a:rPr>
              <a:t>Common interest in vocational training, highlighting private sector opportunities and the role of the private sector in entomological issues</a:t>
            </a:r>
          </a:p>
          <a:p>
            <a:pPr lvl="1">
              <a:spcBef>
                <a:spcPts val="0"/>
              </a:spcBef>
              <a:spcAft>
                <a:spcPts val="600"/>
              </a:spcAft>
            </a:pPr>
            <a:r>
              <a:rPr lang="en-US" sz="2000" dirty="0">
                <a:latin typeface="+mn-lt"/>
              </a:rPr>
              <a:t>Ensure links to policy initiatives and the Fellow Program, particularly as related to Regulation, and enabled IRAC to suggest areas for future position statements</a:t>
            </a:r>
          </a:p>
          <a:p>
            <a:pPr>
              <a:spcBef>
                <a:spcPts val="0"/>
              </a:spcBef>
              <a:spcAft>
                <a:spcPts val="600"/>
              </a:spcAft>
            </a:pPr>
            <a:r>
              <a:rPr lang="en-US" dirty="0">
                <a:latin typeface="+mn-lt"/>
              </a:rPr>
              <a:t>Led to increased IRAC involvement and influence more generally in broader ESA initiatives </a:t>
            </a:r>
          </a:p>
          <a:p>
            <a:pPr lvl="1">
              <a:spcBef>
                <a:spcPts val="0"/>
              </a:spcBef>
              <a:spcAft>
                <a:spcPts val="600"/>
              </a:spcAft>
            </a:pPr>
            <a:r>
              <a:rPr lang="en-US" sz="2000" dirty="0">
                <a:latin typeface="+mn-lt"/>
              </a:rPr>
              <a:t>Discussions on global imperatives for entomology and ESA (and society)</a:t>
            </a:r>
          </a:p>
          <a:p>
            <a:pPr lvl="1"/>
            <a:endParaRPr lang="en-US" dirty="0"/>
          </a:p>
          <a:p>
            <a:endParaRPr lang="en-US" dirty="0"/>
          </a:p>
          <a:p>
            <a:endParaRPr lang="en-US" dirty="0"/>
          </a:p>
        </p:txBody>
      </p:sp>
    </p:spTree>
    <p:extLst>
      <p:ext uri="{BB962C8B-B14F-4D97-AF65-F5344CB8AC3E}">
        <p14:creationId xmlns:p14="http://schemas.microsoft.com/office/powerpoint/2010/main" val="2254395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2F7DFF8D-0569-7048-82CF-8BFAAF72FDEF}" type="slidenum">
              <a:rPr lang="en-GB" smtClean="0">
                <a:solidFill>
                  <a:prstClr val="black">
                    <a:tint val="75000"/>
                  </a:prstClr>
                </a:solidFill>
              </a:rPr>
              <a:pPr/>
              <a:t>4</a:t>
            </a:fld>
            <a:endParaRPr lang="en-GB" dirty="0">
              <a:solidFill>
                <a:prstClr val="black">
                  <a:tint val="75000"/>
                </a:prstClr>
              </a:solidFill>
            </a:endParaRPr>
          </a:p>
        </p:txBody>
      </p:sp>
      <p:sp>
        <p:nvSpPr>
          <p:cNvPr id="3" name="Title 2"/>
          <p:cNvSpPr>
            <a:spLocks noGrp="1"/>
          </p:cNvSpPr>
          <p:nvPr>
            <p:ph type="title"/>
          </p:nvPr>
        </p:nvSpPr>
        <p:spPr/>
        <p:txBody>
          <a:bodyPr>
            <a:normAutofit/>
          </a:bodyPr>
          <a:lstStyle/>
          <a:p>
            <a:r>
              <a:rPr lang="en-US" b="1" dirty="0">
                <a:solidFill>
                  <a:schemeClr val="tx1"/>
                </a:solidFill>
              </a:rPr>
              <a:t>Broader Educational Initiatives</a:t>
            </a:r>
          </a:p>
        </p:txBody>
      </p:sp>
      <p:sp>
        <p:nvSpPr>
          <p:cNvPr id="4" name="Content Placeholder 3"/>
          <p:cNvSpPr>
            <a:spLocks noGrp="1"/>
          </p:cNvSpPr>
          <p:nvPr>
            <p:ph sz="quarter" idx="12"/>
          </p:nvPr>
        </p:nvSpPr>
        <p:spPr>
          <a:xfrm>
            <a:off x="1981200" y="1371600"/>
            <a:ext cx="8458200" cy="5181600"/>
          </a:xfrm>
        </p:spPr>
        <p:txBody>
          <a:bodyPr>
            <a:normAutofit/>
          </a:bodyPr>
          <a:lstStyle/>
          <a:p>
            <a:pPr>
              <a:spcBef>
                <a:spcPts val="0"/>
              </a:spcBef>
              <a:spcAft>
                <a:spcPts val="600"/>
              </a:spcAft>
            </a:pPr>
            <a:r>
              <a:rPr lang="en-US" dirty="0">
                <a:latin typeface="+mn-lt"/>
              </a:rPr>
              <a:t>Annual symposium at the ESA meeting – this year at ESA in Denver: “New Tools and Tactics to Manage Insecticide Resistance”</a:t>
            </a:r>
          </a:p>
          <a:p>
            <a:pPr lvl="1">
              <a:spcBef>
                <a:spcPts val="0"/>
              </a:spcBef>
              <a:spcAft>
                <a:spcPts val="600"/>
              </a:spcAft>
            </a:pPr>
            <a:r>
              <a:rPr lang="en-US" sz="2000" dirty="0">
                <a:latin typeface="+mn-lt"/>
              </a:rPr>
              <a:t>Good mix of public and private sector speakers talking about new tools for insect control and for resistance characterization, and innovative tactics for IRM programs</a:t>
            </a:r>
          </a:p>
          <a:p>
            <a:pPr>
              <a:spcBef>
                <a:spcPts val="0"/>
              </a:spcBef>
              <a:spcAft>
                <a:spcPts val="600"/>
              </a:spcAft>
            </a:pPr>
            <a:r>
              <a:rPr lang="en-US" dirty="0">
                <a:latin typeface="+mn-lt"/>
              </a:rPr>
              <a:t>Participation in a working group developing resistance management programs for Iowa, along with ABSTC, academics and a range of other private and public sector stakeholders</a:t>
            </a:r>
          </a:p>
          <a:p>
            <a:pPr>
              <a:spcBef>
                <a:spcPts val="0"/>
              </a:spcBef>
              <a:spcAft>
                <a:spcPts val="600"/>
              </a:spcAft>
            </a:pPr>
            <a:r>
              <a:rPr lang="en-US" dirty="0">
                <a:latin typeface="+mn-lt"/>
              </a:rPr>
              <a:t>Regular IRM-related presentations and workshops at the annual NAICC meeting (facilitated by representation from NAICC on IRAC) </a:t>
            </a:r>
          </a:p>
          <a:p>
            <a:endParaRPr lang="en-US" dirty="0"/>
          </a:p>
          <a:p>
            <a:endParaRPr lang="en-US" dirty="0"/>
          </a:p>
        </p:txBody>
      </p:sp>
    </p:spTree>
    <p:extLst>
      <p:ext uri="{BB962C8B-B14F-4D97-AF65-F5344CB8AC3E}">
        <p14:creationId xmlns:p14="http://schemas.microsoft.com/office/powerpoint/2010/main" val="277925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2F7DFF8D-0569-7048-82CF-8BFAAF72FDEF}" type="slidenum">
              <a:rPr lang="en-GB" smtClean="0">
                <a:solidFill>
                  <a:prstClr val="black">
                    <a:tint val="75000"/>
                  </a:prstClr>
                </a:solidFill>
              </a:rPr>
              <a:pPr/>
              <a:t>5</a:t>
            </a:fld>
            <a:endParaRPr lang="en-GB" dirty="0">
              <a:solidFill>
                <a:prstClr val="black">
                  <a:tint val="75000"/>
                </a:prstClr>
              </a:solidFill>
            </a:endParaRPr>
          </a:p>
        </p:txBody>
      </p:sp>
      <p:sp>
        <p:nvSpPr>
          <p:cNvPr id="3" name="Title 2"/>
          <p:cNvSpPr>
            <a:spLocks noGrp="1"/>
          </p:cNvSpPr>
          <p:nvPr>
            <p:ph type="title"/>
          </p:nvPr>
        </p:nvSpPr>
        <p:spPr/>
        <p:txBody>
          <a:bodyPr>
            <a:normAutofit/>
          </a:bodyPr>
          <a:lstStyle/>
          <a:p>
            <a:r>
              <a:rPr lang="en-US" sz="4000" dirty="0">
                <a:solidFill>
                  <a:schemeClr val="tx1"/>
                </a:solidFill>
                <a:latin typeface="+mn-lt"/>
              </a:rPr>
              <a:t>IRAC-US Funded Projects</a:t>
            </a:r>
          </a:p>
        </p:txBody>
      </p:sp>
      <p:sp>
        <p:nvSpPr>
          <p:cNvPr id="4" name="Content Placeholder 3"/>
          <p:cNvSpPr>
            <a:spLocks noGrp="1"/>
          </p:cNvSpPr>
          <p:nvPr>
            <p:ph sz="quarter" idx="12"/>
          </p:nvPr>
        </p:nvSpPr>
        <p:spPr/>
        <p:txBody>
          <a:bodyPr>
            <a:normAutofit/>
          </a:bodyPr>
          <a:lstStyle/>
          <a:p>
            <a:pPr>
              <a:spcBef>
                <a:spcPts val="0"/>
              </a:spcBef>
              <a:spcAft>
                <a:spcPts val="600"/>
              </a:spcAft>
            </a:pPr>
            <a:r>
              <a:rPr lang="en-US" dirty="0">
                <a:latin typeface="+mn-lt"/>
              </a:rPr>
              <a:t>IRAC-US provides “seed money” for resistance management projects to public sector researchers</a:t>
            </a:r>
          </a:p>
          <a:p>
            <a:pPr lvl="1">
              <a:spcBef>
                <a:spcPts val="0"/>
              </a:spcBef>
              <a:spcAft>
                <a:spcPts val="600"/>
              </a:spcAft>
            </a:pPr>
            <a:r>
              <a:rPr lang="en-US" sz="2000" dirty="0">
                <a:latin typeface="+mn-lt"/>
              </a:rPr>
              <a:t>Based on scoping exercises, solicited proposals and unsolicited requests</a:t>
            </a:r>
          </a:p>
          <a:p>
            <a:pPr>
              <a:spcBef>
                <a:spcPts val="0"/>
              </a:spcBef>
              <a:spcAft>
                <a:spcPts val="600"/>
              </a:spcAft>
            </a:pPr>
            <a:r>
              <a:rPr lang="en-US" dirty="0">
                <a:latin typeface="+mn-lt"/>
              </a:rPr>
              <a:t>Current Projects</a:t>
            </a:r>
          </a:p>
          <a:p>
            <a:pPr lvl="1">
              <a:spcBef>
                <a:spcPts val="0"/>
              </a:spcBef>
              <a:spcAft>
                <a:spcPts val="600"/>
              </a:spcAft>
            </a:pPr>
            <a:r>
              <a:rPr lang="en-US" sz="2000" dirty="0">
                <a:latin typeface="+mn-lt"/>
              </a:rPr>
              <a:t>Maintenance of insect resistance database - Michigan State University, in conjunction with IRAC-International</a:t>
            </a:r>
          </a:p>
          <a:p>
            <a:pPr lvl="1">
              <a:spcBef>
                <a:spcPts val="0"/>
              </a:spcBef>
              <a:spcAft>
                <a:spcPts val="600"/>
              </a:spcAft>
            </a:pPr>
            <a:r>
              <a:rPr lang="en-US" sz="2000" dirty="0">
                <a:latin typeface="+mn-lt"/>
              </a:rPr>
              <a:t>Maintenance of resistant insect strains – Jeff Scott, Cornell University (see latest IRAC newsletter)</a:t>
            </a:r>
          </a:p>
          <a:p>
            <a:pPr lvl="1">
              <a:spcBef>
                <a:spcPts val="0"/>
              </a:spcBef>
              <a:spcAft>
                <a:spcPts val="600"/>
              </a:spcAft>
            </a:pPr>
            <a:r>
              <a:rPr lang="en-US" sz="2000" dirty="0">
                <a:latin typeface="+mn-lt"/>
              </a:rPr>
              <a:t>Assessment of resistance status and origin of US soybean looper populations from fields with performance issues – Jeff Davis, Louisiana State University, and Rod Nagoshi, USDA-ARS</a:t>
            </a:r>
          </a:p>
          <a:p>
            <a:pPr lvl="1">
              <a:spcBef>
                <a:spcPts val="0"/>
              </a:spcBef>
              <a:spcAft>
                <a:spcPts val="600"/>
              </a:spcAft>
            </a:pPr>
            <a:r>
              <a:rPr lang="en-US" sz="2000" dirty="0">
                <a:latin typeface="+mn-lt"/>
              </a:rPr>
              <a:t>Considering jointly funding resistance monitoring studies in Puerto Rico with local industry group PRABIA as part of broader initiative on IPM and windows programs for Puerto Rico</a:t>
            </a:r>
          </a:p>
        </p:txBody>
      </p:sp>
    </p:spTree>
    <p:extLst>
      <p:ext uri="{BB962C8B-B14F-4D97-AF65-F5344CB8AC3E}">
        <p14:creationId xmlns:p14="http://schemas.microsoft.com/office/powerpoint/2010/main" val="412707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465614" y="261256"/>
            <a:ext cx="7972348" cy="687650"/>
          </a:xfrm>
          <a:solidFill>
            <a:schemeClr val="bg1"/>
          </a:solidFill>
          <a:ln>
            <a:solidFill>
              <a:schemeClr val="bg1"/>
            </a:solidFill>
          </a:ln>
        </p:spPr>
        <p:txBody>
          <a:bodyPr>
            <a:normAutofit fontScale="90000"/>
          </a:bodyPr>
          <a:lstStyle/>
          <a:p>
            <a:pPr eaLnBrk="1" hangingPunct="1"/>
            <a:r>
              <a:rPr lang="en-US" sz="4000" dirty="0">
                <a:solidFill>
                  <a:srgbClr val="000000"/>
                </a:solidFill>
                <a:latin typeface="Trebuchet MS" panose="020B0603020202020204" pitchFamily="34" charset="0"/>
              </a:rPr>
              <a:t>Monitoring with Soybean Looper</a:t>
            </a:r>
            <a:endParaRPr lang="en-US" sz="2400" dirty="0">
              <a:solidFill>
                <a:srgbClr val="000000"/>
              </a:solidFill>
              <a:latin typeface="Trebuchet MS" panose="020B0603020202020204" pitchFamily="34" charset="0"/>
            </a:endParaRPr>
          </a:p>
        </p:txBody>
      </p:sp>
      <p:sp>
        <p:nvSpPr>
          <p:cNvPr id="3" name="Rectangle 2"/>
          <p:cNvSpPr/>
          <p:nvPr/>
        </p:nvSpPr>
        <p:spPr>
          <a:xfrm>
            <a:off x="3124200" y="1285567"/>
            <a:ext cx="6019800" cy="5632311"/>
          </a:xfrm>
          <a:prstGeom prst="rect">
            <a:avLst/>
          </a:prstGeom>
        </p:spPr>
        <p:txBody>
          <a:bodyPr wrap="square">
            <a:spAutoFit/>
          </a:bodyPr>
          <a:lstStyle/>
          <a:p>
            <a:r>
              <a:rPr lang="en-US" dirty="0">
                <a:solidFill>
                  <a:srgbClr val="000000"/>
                </a:solidFill>
              </a:rPr>
              <a:t>Table 2. 3</a:t>
            </a:r>
            <a:r>
              <a:rPr lang="en-US" sz="1100" dirty="0">
                <a:solidFill>
                  <a:srgbClr val="000000"/>
                </a:solidFill>
              </a:rPr>
              <a:t>rd </a:t>
            </a:r>
            <a:r>
              <a:rPr lang="en-US" dirty="0">
                <a:solidFill>
                  <a:srgbClr val="000000"/>
                </a:solidFill>
              </a:rPr>
              <a:t>instar SBL mortality (mean ± se) on DD diet Insecticide 	SBL colony 	Mortality (%) 	</a:t>
            </a:r>
          </a:p>
          <a:p>
            <a:r>
              <a:rPr lang="nl-NL" dirty="0">
                <a:solidFill>
                  <a:srgbClr val="000000"/>
                </a:solidFill>
              </a:rPr>
              <a:t>Belt SC 	</a:t>
            </a:r>
          </a:p>
          <a:p>
            <a:r>
              <a:rPr lang="nl-NL" dirty="0">
                <a:solidFill>
                  <a:srgbClr val="000000"/>
                </a:solidFill>
              </a:rPr>
              <a:t>2016-AL 			25.1 ± 3.9 de 	</a:t>
            </a:r>
          </a:p>
          <a:p>
            <a:r>
              <a:rPr lang="en-US" dirty="0">
                <a:solidFill>
                  <a:srgbClr val="000000"/>
                </a:solidFill>
              </a:rPr>
              <a:t>2016-GA 			35.8 ± 1.6 c 	</a:t>
            </a:r>
          </a:p>
          <a:p>
            <a:r>
              <a:rPr lang="en-US" dirty="0">
                <a:solidFill>
                  <a:srgbClr val="000000"/>
                </a:solidFill>
              </a:rPr>
              <a:t>2016-LA 			42.5 ± 1.6 b 	</a:t>
            </a:r>
          </a:p>
          <a:p>
            <a:r>
              <a:rPr lang="en-US" dirty="0">
                <a:solidFill>
                  <a:srgbClr val="000000"/>
                </a:solidFill>
              </a:rPr>
              <a:t>2016-MS 		14.2 ± 2.1 f 	</a:t>
            </a:r>
          </a:p>
          <a:p>
            <a:r>
              <a:rPr lang="en-US" dirty="0">
                <a:solidFill>
                  <a:srgbClr val="000000"/>
                </a:solidFill>
              </a:rPr>
              <a:t>2016-SC-1 		40.0 ± 1.9 </a:t>
            </a:r>
            <a:r>
              <a:rPr lang="en-US" dirty="0" err="1">
                <a:solidFill>
                  <a:srgbClr val="000000"/>
                </a:solidFill>
              </a:rPr>
              <a:t>bc</a:t>
            </a:r>
            <a:r>
              <a:rPr lang="en-US" dirty="0">
                <a:solidFill>
                  <a:srgbClr val="000000"/>
                </a:solidFill>
              </a:rPr>
              <a:t> 	</a:t>
            </a:r>
          </a:p>
          <a:p>
            <a:r>
              <a:rPr lang="en-US" dirty="0">
                <a:solidFill>
                  <a:srgbClr val="000000"/>
                </a:solidFill>
              </a:rPr>
              <a:t>2016-TN 			29.4 ± 2.1 d 	</a:t>
            </a:r>
          </a:p>
          <a:p>
            <a:r>
              <a:rPr lang="en-US" dirty="0">
                <a:solidFill>
                  <a:srgbClr val="000000"/>
                </a:solidFill>
              </a:rPr>
              <a:t>2016-SC-2 		21.9 ± 1.1 e 	</a:t>
            </a:r>
          </a:p>
          <a:p>
            <a:r>
              <a:rPr lang="en-US" dirty="0">
                <a:solidFill>
                  <a:srgbClr val="000000"/>
                </a:solidFill>
              </a:rPr>
              <a:t>LSU1 			100.0 ± 0.0 a 	</a:t>
            </a:r>
          </a:p>
          <a:p>
            <a:r>
              <a:rPr lang="da-DK" dirty="0">
                <a:solidFill>
                  <a:srgbClr val="000000"/>
                </a:solidFill>
              </a:rPr>
              <a:t>Intrepid 2F 	</a:t>
            </a:r>
          </a:p>
          <a:p>
            <a:r>
              <a:rPr lang="da-DK" dirty="0">
                <a:solidFill>
                  <a:srgbClr val="000000"/>
                </a:solidFill>
              </a:rPr>
              <a:t>2016-AL 			37.8 ± 2.3 b 	</a:t>
            </a:r>
          </a:p>
          <a:p>
            <a:r>
              <a:rPr lang="en-US" dirty="0">
                <a:solidFill>
                  <a:srgbClr val="000000"/>
                </a:solidFill>
              </a:rPr>
              <a:t>2016-GA 			18.3 ± 1.0 </a:t>
            </a:r>
            <a:r>
              <a:rPr lang="en-US" dirty="0" err="1">
                <a:solidFill>
                  <a:srgbClr val="000000"/>
                </a:solidFill>
              </a:rPr>
              <a:t>fg</a:t>
            </a:r>
            <a:r>
              <a:rPr lang="en-US" dirty="0">
                <a:solidFill>
                  <a:srgbClr val="000000"/>
                </a:solidFill>
              </a:rPr>
              <a:t> 	</a:t>
            </a:r>
          </a:p>
          <a:p>
            <a:r>
              <a:rPr lang="en-US" dirty="0">
                <a:solidFill>
                  <a:srgbClr val="000000"/>
                </a:solidFill>
              </a:rPr>
              <a:t>2016-LA 			36.7 ± 2.4 </a:t>
            </a:r>
            <a:r>
              <a:rPr lang="en-US" dirty="0" err="1">
                <a:solidFill>
                  <a:srgbClr val="000000"/>
                </a:solidFill>
              </a:rPr>
              <a:t>bc</a:t>
            </a:r>
            <a:r>
              <a:rPr lang="en-US" dirty="0">
                <a:solidFill>
                  <a:srgbClr val="000000"/>
                </a:solidFill>
              </a:rPr>
              <a:t> 	</a:t>
            </a:r>
          </a:p>
          <a:p>
            <a:r>
              <a:rPr lang="en-US" dirty="0">
                <a:solidFill>
                  <a:srgbClr val="000000"/>
                </a:solidFill>
              </a:rPr>
              <a:t>2016-MS 		32.5 ± 1.6 cd 	</a:t>
            </a:r>
          </a:p>
          <a:p>
            <a:r>
              <a:rPr lang="en-US" dirty="0">
                <a:solidFill>
                  <a:srgbClr val="000000"/>
                </a:solidFill>
              </a:rPr>
              <a:t>2016-SC-1 		20.8 ± 2.1 f 	</a:t>
            </a:r>
          </a:p>
          <a:p>
            <a:r>
              <a:rPr lang="en-US" dirty="0">
                <a:solidFill>
                  <a:srgbClr val="000000"/>
                </a:solidFill>
              </a:rPr>
              <a:t>2016-TN 			24.4 ± 1.6 </a:t>
            </a:r>
            <a:r>
              <a:rPr lang="en-US" dirty="0" err="1">
                <a:solidFill>
                  <a:srgbClr val="000000"/>
                </a:solidFill>
              </a:rPr>
              <a:t>ef</a:t>
            </a:r>
            <a:r>
              <a:rPr lang="en-US" dirty="0">
                <a:solidFill>
                  <a:srgbClr val="000000"/>
                </a:solidFill>
              </a:rPr>
              <a:t> 	</a:t>
            </a:r>
          </a:p>
          <a:p>
            <a:r>
              <a:rPr lang="en-US" dirty="0">
                <a:solidFill>
                  <a:srgbClr val="000000"/>
                </a:solidFill>
              </a:rPr>
              <a:t>2016-SC-2 		28.6 ± 1.6 de 	</a:t>
            </a:r>
          </a:p>
          <a:p>
            <a:r>
              <a:rPr lang="en-US" dirty="0">
                <a:solidFill>
                  <a:srgbClr val="000000"/>
                </a:solidFill>
              </a:rPr>
              <a:t>LSU1 			100.0 ± 0.0 a 	</a:t>
            </a:r>
          </a:p>
        </p:txBody>
      </p:sp>
      <p:sp>
        <p:nvSpPr>
          <p:cNvPr id="4" name="Slide Number Placeholder 1"/>
          <p:cNvSpPr>
            <a:spLocks noGrp="1"/>
          </p:cNvSpPr>
          <p:nvPr>
            <p:ph type="sldNum" sz="quarter" idx="11"/>
          </p:nvPr>
        </p:nvSpPr>
        <p:spPr>
          <a:xfrm>
            <a:off x="9484992" y="6443070"/>
            <a:ext cx="667619" cy="365125"/>
          </a:xfrm>
        </p:spPr>
        <p:txBody>
          <a:bodyPr/>
          <a:lstStyle/>
          <a:p>
            <a:fld id="{2F7DFF8D-0569-7048-82CF-8BFAAF72FDEF}" type="slidenum">
              <a:rPr lang="en-GB" smtClean="0">
                <a:solidFill>
                  <a:prstClr val="black">
                    <a:tint val="75000"/>
                  </a:prstClr>
                </a:solidFill>
              </a:rPr>
              <a:pPr/>
              <a:t>6</a:t>
            </a:fld>
            <a:endParaRPr lang="en-GB" dirty="0">
              <a:solidFill>
                <a:prstClr val="black">
                  <a:tint val="75000"/>
                </a:prstClr>
              </a:solidFill>
            </a:endParaRPr>
          </a:p>
        </p:txBody>
      </p:sp>
    </p:spTree>
    <p:extLst>
      <p:ext uri="{BB962C8B-B14F-4D97-AF65-F5344CB8AC3E}">
        <p14:creationId xmlns:p14="http://schemas.microsoft.com/office/powerpoint/2010/main" val="2117589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chorCtr="0">
            <a:noAutofit/>
          </a:bodyPr>
          <a:lstStyle/>
          <a:p>
            <a:r>
              <a:rPr lang="en-US" sz="5400" b="1" dirty="0">
                <a:solidFill>
                  <a:schemeClr val="tx1"/>
                </a:solidFill>
              </a:rPr>
              <a:t>IRAC-US Efforts in Puerto Rico:</a:t>
            </a:r>
            <a:br>
              <a:rPr lang="en-US" sz="5400" b="1" dirty="0">
                <a:solidFill>
                  <a:schemeClr val="tx1"/>
                </a:solidFill>
              </a:rPr>
            </a:br>
            <a:r>
              <a:rPr lang="en-US" sz="5400" b="1" dirty="0"/>
              <a:t>Partnering with PRABIA</a:t>
            </a:r>
            <a:endParaRPr lang="en-US" sz="5400" b="1" dirty="0">
              <a:solidFill>
                <a:schemeClr val="tx1"/>
              </a:solidFill>
            </a:endParaRPr>
          </a:p>
        </p:txBody>
      </p:sp>
      <p:sp>
        <p:nvSpPr>
          <p:cNvPr id="3" name="Subtitle 2"/>
          <p:cNvSpPr>
            <a:spLocks noGrp="1"/>
          </p:cNvSpPr>
          <p:nvPr>
            <p:ph type="subTitle" idx="1"/>
          </p:nvPr>
        </p:nvSpPr>
        <p:spPr>
          <a:xfrm>
            <a:off x="1828800" y="3826258"/>
            <a:ext cx="8534400" cy="983769"/>
          </a:xfrm>
        </p:spPr>
        <p:txBody>
          <a:bodyPr>
            <a:normAutofit/>
          </a:bodyPr>
          <a:lstStyle/>
          <a:p>
            <a:pPr>
              <a:spcBef>
                <a:spcPts val="600"/>
              </a:spcBef>
            </a:pPr>
            <a:r>
              <a:rPr lang="en-US" dirty="0">
                <a:solidFill>
                  <a:schemeClr val="tx1"/>
                </a:solidFill>
              </a:rPr>
              <a:t>Graham Head</a:t>
            </a:r>
          </a:p>
        </p:txBody>
      </p:sp>
    </p:spTree>
    <p:extLst>
      <p:ext uri="{BB962C8B-B14F-4D97-AF65-F5344CB8AC3E}">
        <p14:creationId xmlns:p14="http://schemas.microsoft.com/office/powerpoint/2010/main" val="4047734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a:solidFill>
                  <a:schemeClr val="tx1"/>
                </a:solidFill>
              </a:rPr>
              <a:t>Addressing a common problem</a:t>
            </a:r>
          </a:p>
        </p:txBody>
      </p:sp>
      <p:pic>
        <p:nvPicPr>
          <p:cNvPr id="6" name="Picture 2"/>
          <p:cNvPicPr>
            <a:picLocks noChangeAspect="1" noChangeArrowheads="1"/>
          </p:cNvPicPr>
          <p:nvPr/>
        </p:nvPicPr>
        <p:blipFill>
          <a:blip r:embed="rId2" cstate="print"/>
          <a:srcRect/>
          <a:stretch>
            <a:fillRect/>
          </a:stretch>
        </p:blipFill>
        <p:spPr bwMode="auto">
          <a:xfrm>
            <a:off x="1524001" y="1348625"/>
            <a:ext cx="7326702" cy="5509374"/>
          </a:xfrm>
          <a:prstGeom prst="rect">
            <a:avLst/>
          </a:prstGeom>
          <a:noFill/>
          <a:ln w="9525">
            <a:noFill/>
            <a:miter lim="800000"/>
            <a:headEnd/>
            <a:tailEnd/>
          </a:ln>
        </p:spPr>
      </p:pic>
      <p:sp>
        <p:nvSpPr>
          <p:cNvPr id="7" name="Slide Number Placeholder 1"/>
          <p:cNvSpPr>
            <a:spLocks noGrp="1"/>
          </p:cNvSpPr>
          <p:nvPr>
            <p:ph type="sldNum" sz="quarter" idx="11"/>
          </p:nvPr>
        </p:nvSpPr>
        <p:spPr>
          <a:xfrm>
            <a:off x="9484992" y="6443070"/>
            <a:ext cx="667619" cy="365125"/>
          </a:xfrm>
        </p:spPr>
        <p:txBody>
          <a:bodyPr/>
          <a:lstStyle/>
          <a:p>
            <a:fld id="{2F7DFF8D-0569-7048-82CF-8BFAAF72FDEF}" type="slidenum">
              <a:rPr lang="en-GB" smtClean="0">
                <a:solidFill>
                  <a:prstClr val="black">
                    <a:tint val="75000"/>
                  </a:prstClr>
                </a:solidFill>
              </a:rPr>
              <a:pPr/>
              <a:t>8</a:t>
            </a:fld>
            <a:endParaRPr lang="en-GB" dirty="0">
              <a:solidFill>
                <a:prstClr val="black">
                  <a:tint val="75000"/>
                </a:prstClr>
              </a:solidFill>
            </a:endParaRPr>
          </a:p>
        </p:txBody>
      </p:sp>
    </p:spTree>
    <p:extLst>
      <p:ext uri="{BB962C8B-B14F-4D97-AF65-F5344CB8AC3E}">
        <p14:creationId xmlns:p14="http://schemas.microsoft.com/office/powerpoint/2010/main" val="4094482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2F7DFF8D-0569-7048-82CF-8BFAAF72FDEF}" type="slidenum">
              <a:rPr lang="en-GB" smtClean="0">
                <a:solidFill>
                  <a:prstClr val="black">
                    <a:tint val="75000"/>
                  </a:prstClr>
                </a:solidFill>
              </a:rPr>
              <a:pPr/>
              <a:t>9</a:t>
            </a:fld>
            <a:endParaRPr lang="en-GB" dirty="0">
              <a:solidFill>
                <a:prstClr val="black">
                  <a:tint val="75000"/>
                </a:prstClr>
              </a:solidFill>
            </a:endParaRPr>
          </a:p>
        </p:txBody>
      </p:sp>
      <p:sp>
        <p:nvSpPr>
          <p:cNvPr id="3" name="Title 2"/>
          <p:cNvSpPr>
            <a:spLocks noGrp="1"/>
          </p:cNvSpPr>
          <p:nvPr>
            <p:ph type="title"/>
          </p:nvPr>
        </p:nvSpPr>
        <p:spPr>
          <a:xfrm>
            <a:off x="1828800" y="76200"/>
            <a:ext cx="9753600" cy="1143000"/>
          </a:xfrm>
        </p:spPr>
        <p:txBody>
          <a:bodyPr>
            <a:normAutofit/>
          </a:bodyPr>
          <a:lstStyle/>
          <a:p>
            <a:r>
              <a:rPr lang="en-US" b="1" dirty="0">
                <a:solidFill>
                  <a:schemeClr val="tx1"/>
                </a:solidFill>
              </a:rPr>
              <a:t>Heavy insecticide use for FAW in corn</a:t>
            </a:r>
          </a:p>
        </p:txBody>
      </p:sp>
      <p:pic>
        <p:nvPicPr>
          <p:cNvPr id="5" name="Picture 2"/>
          <p:cNvPicPr>
            <a:picLocks noChangeAspect="1" noChangeArrowheads="1"/>
          </p:cNvPicPr>
          <p:nvPr/>
        </p:nvPicPr>
        <p:blipFill>
          <a:blip r:embed="rId2" cstate="print"/>
          <a:srcRect/>
          <a:stretch>
            <a:fillRect/>
          </a:stretch>
        </p:blipFill>
        <p:spPr bwMode="auto">
          <a:xfrm>
            <a:off x="1524000" y="1324970"/>
            <a:ext cx="7999562" cy="5533030"/>
          </a:xfrm>
          <a:prstGeom prst="rect">
            <a:avLst/>
          </a:prstGeom>
          <a:noFill/>
          <a:ln w="9525">
            <a:noFill/>
            <a:miter lim="800000"/>
            <a:headEnd/>
            <a:tailEnd/>
          </a:ln>
        </p:spPr>
      </p:pic>
    </p:spTree>
    <p:extLst>
      <p:ext uri="{BB962C8B-B14F-4D97-AF65-F5344CB8AC3E}">
        <p14:creationId xmlns:p14="http://schemas.microsoft.com/office/powerpoint/2010/main" val="402884543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4381</TotalTime>
  <Words>1076</Words>
  <Application>Microsoft Office PowerPoint</Application>
  <PresentationFormat>Widescreen</PresentationFormat>
  <Paragraphs>216</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Trebuchet MS</vt:lpstr>
      <vt:lpstr>Wingdings</vt:lpstr>
      <vt:lpstr>Custom Design</vt:lpstr>
      <vt:lpstr>IRAC-US Update</vt:lpstr>
      <vt:lpstr>IRAC-US Interactions with EPA</vt:lpstr>
      <vt:lpstr>IRAC-US Interactions with ESA</vt:lpstr>
      <vt:lpstr>Broader Educational Initiatives</vt:lpstr>
      <vt:lpstr>IRAC-US Funded Projects</vt:lpstr>
      <vt:lpstr>Monitoring with Soybean Looper</vt:lpstr>
      <vt:lpstr>IRAC-US Efforts in Puerto Rico: Partnering with PRABIA</vt:lpstr>
      <vt:lpstr>Addressing a common problem</vt:lpstr>
      <vt:lpstr>Heavy insecticide use for FAW in corn</vt:lpstr>
      <vt:lpstr>Limited registered products</vt:lpstr>
      <vt:lpstr>Possible Area-wide Rotation for Corn </vt:lpstr>
      <vt:lpstr>Outcomes of Original Funding</vt:lpstr>
      <vt:lpstr>Goals of current task force</vt:lpstr>
      <vt:lpstr>Progress thus far</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PORTILLO, HECTOR E</dc:creator>
  <cp:lastModifiedBy>HEAD, GRAHAM P [AG/1000]</cp:lastModifiedBy>
  <cp:revision>76</cp:revision>
  <dcterms:created xsi:type="dcterms:W3CDTF">2016-07-07T18:37:09Z</dcterms:created>
  <dcterms:modified xsi:type="dcterms:W3CDTF">2017-03-27T23:11:44Z</dcterms:modified>
</cp:coreProperties>
</file>