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63" r:id="rId2"/>
  </p:sldIdLst>
  <p:sldSz cx="9906000" cy="6858000" type="A4"/>
  <p:notesSz cx="9783763" cy="143557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7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7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7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7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8845F"/>
    <a:srgbClr val="60725A"/>
    <a:srgbClr val="2D4553"/>
    <a:srgbClr val="557768"/>
    <a:srgbClr val="CCFFCC"/>
    <a:srgbClr val="66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8566" autoAdjust="0"/>
  </p:normalViewPr>
  <p:slideViewPr>
    <p:cSldViewPr snapToGrid="0">
      <p:cViewPr>
        <p:scale>
          <a:sx n="150" d="100"/>
          <a:sy n="150" d="100"/>
        </p:scale>
        <p:origin x="-2272" y="-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66C57-0808-9A4A-9DA2-0412D36CDB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7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9A490-5FB4-DA4E-8F67-AEE4F3B6B4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28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B953D-7EA1-A94D-995E-B03FC813EC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7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80921-F364-D141-8A63-65CEB0624F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68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99F4D-F978-E540-8BAB-F607F433AF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0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B4A0F-859E-8144-9D47-A2C5F28CFFD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2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CA62C-2911-AB48-9708-FAFF6AA85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5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E781A-9634-974C-AC48-F276D37F76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D43A1-A418-A44C-9422-56E43FF9C7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2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C203C-8DD8-6645-8BC4-32E6811293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7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04A3C-9637-544E-AA45-086014415F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6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375ABD1-3BE7-A549-9BBC-DF9683D56D6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2.wmf"/><Relationship Id="rId15" Type="http://schemas.openxmlformats.org/officeDocument/2006/relationships/image" Target="../media/image10.emf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15"/>
          <p:cNvSpPr>
            <a:spLocks noChangeArrowheads="1"/>
          </p:cNvSpPr>
          <p:nvPr/>
        </p:nvSpPr>
        <p:spPr bwMode="auto">
          <a:xfrm>
            <a:off x="6667500" y="3876675"/>
            <a:ext cx="3098800" cy="2547938"/>
          </a:xfrm>
          <a:prstGeom prst="roundRect">
            <a:avLst>
              <a:gd name="adj" fmla="val 4185"/>
            </a:avLst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63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600" b="0"/>
              <a:t>. </a:t>
            </a:r>
          </a:p>
        </p:txBody>
      </p:sp>
      <p:sp>
        <p:nvSpPr>
          <p:cNvPr id="1028" name="AutoShape 15"/>
          <p:cNvSpPr>
            <a:spLocks noChangeArrowheads="1"/>
          </p:cNvSpPr>
          <p:nvPr/>
        </p:nvSpPr>
        <p:spPr bwMode="auto">
          <a:xfrm>
            <a:off x="114300" y="1162050"/>
            <a:ext cx="3105150" cy="1814513"/>
          </a:xfrm>
          <a:prstGeom prst="roundRect">
            <a:avLst>
              <a:gd name="adj" fmla="val 4185"/>
            </a:avLst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63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600" b="0"/>
              <a:t>. </a:t>
            </a:r>
          </a:p>
        </p:txBody>
      </p:sp>
      <p:sp>
        <p:nvSpPr>
          <p:cNvPr id="1029" name="AutoShape 6"/>
          <p:cNvSpPr>
            <a:spLocks noChangeArrowheads="1"/>
          </p:cNvSpPr>
          <p:nvPr/>
        </p:nvSpPr>
        <p:spPr bwMode="auto">
          <a:xfrm>
            <a:off x="133350" y="57150"/>
            <a:ext cx="9658350" cy="973138"/>
          </a:xfrm>
          <a:prstGeom prst="roundRect">
            <a:avLst>
              <a:gd name="adj" fmla="val 6685"/>
            </a:avLst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127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161925" y="755650"/>
            <a:ext cx="3006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0"/>
              <a:t>Insecticide Resistance Action Committee  </a:t>
            </a:r>
            <a:endParaRPr lang="en-GB" sz="900" b="0">
              <a:solidFill>
                <a:schemeClr val="accent2"/>
              </a:solidFill>
            </a:endParaRPr>
          </a:p>
        </p:txBody>
      </p:sp>
      <p:sp>
        <p:nvSpPr>
          <p:cNvPr id="1031" name="Rectangle 19"/>
          <p:cNvSpPr>
            <a:spLocks noChangeArrowheads="1"/>
          </p:cNvSpPr>
          <p:nvPr/>
        </p:nvSpPr>
        <p:spPr bwMode="auto">
          <a:xfrm>
            <a:off x="8220075" y="731838"/>
            <a:ext cx="1527175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100">
                <a:solidFill>
                  <a:srgbClr val="005400"/>
                </a:solidFill>
              </a:rPr>
              <a:t>www.irac-online.org</a:t>
            </a:r>
          </a:p>
        </p:txBody>
      </p:sp>
      <p:sp>
        <p:nvSpPr>
          <p:cNvPr id="1032" name="AutoShape 21"/>
          <p:cNvSpPr>
            <a:spLocks noChangeArrowheads="1"/>
          </p:cNvSpPr>
          <p:nvPr/>
        </p:nvSpPr>
        <p:spPr bwMode="auto">
          <a:xfrm>
            <a:off x="106363" y="6521450"/>
            <a:ext cx="9715500" cy="269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500" b="0"/>
          </a:p>
        </p:txBody>
      </p:sp>
      <p:sp>
        <p:nvSpPr>
          <p:cNvPr id="1033" name="TextBox 69"/>
          <p:cNvSpPr txBox="1">
            <a:spLocks noChangeArrowheads="1"/>
          </p:cNvSpPr>
          <p:nvPr/>
        </p:nvSpPr>
        <p:spPr bwMode="auto">
          <a:xfrm>
            <a:off x="520700" y="6557963"/>
            <a:ext cx="49244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3" tIns="10881" rIns="21763" bIns="10881"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sz="500" dirty="0"/>
              <a:t>This poster is for educational purposes only. Details are accurate to the best of our knowledge but IRAC and its member companies cannot accept responsibility</a:t>
            </a:r>
          </a:p>
          <a:p>
            <a:pPr eaLnBrk="1" hangingPunct="1">
              <a:lnSpc>
                <a:spcPct val="120000"/>
              </a:lnSpc>
            </a:pPr>
            <a:r>
              <a:rPr lang="en-GB" sz="500" dirty="0"/>
              <a:t>for how this information is used or interpreted. Advice should always be sought from local experts or advisors and health and safety recommendations followed.</a:t>
            </a:r>
            <a:endParaRPr lang="en-US" sz="500" dirty="0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49225" y="6565900"/>
          <a:ext cx="323850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3" imgW="8915465" imgH="3500463" progId="">
                  <p:embed/>
                </p:oleObj>
              </mc:Choice>
              <mc:Fallback>
                <p:oleObj r:id="rId3" imgW="8915465" imgH="3500463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6565900"/>
                        <a:ext cx="323850" cy="14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Box 69"/>
          <p:cNvSpPr txBox="1">
            <a:spLocks noChangeArrowheads="1"/>
          </p:cNvSpPr>
          <p:nvPr/>
        </p:nvSpPr>
        <p:spPr bwMode="auto">
          <a:xfrm>
            <a:off x="5686425" y="6598707"/>
            <a:ext cx="37592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3" tIns="10881" rIns="21763" bIns="10881"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500" b="0" dirty="0"/>
              <a:t>Designed &amp; produced by IRAC Sucking Pest WG                                       March  2014, Poster Ver. 9</a:t>
            </a:r>
          </a:p>
          <a:p>
            <a:pPr eaLnBrk="1" hangingPunct="1"/>
            <a:r>
              <a:rPr lang="en-GB" sz="500" b="0" dirty="0"/>
              <a:t>For further information visit the IRAC website:</a:t>
            </a:r>
            <a:r>
              <a:rPr lang="en-GB" sz="500" b="0" dirty="0">
                <a:solidFill>
                  <a:srgbClr val="48845F"/>
                </a:solidFill>
              </a:rPr>
              <a:t> </a:t>
            </a:r>
            <a:r>
              <a:rPr lang="en-GB" sz="500" dirty="0">
                <a:solidFill>
                  <a:srgbClr val="005400"/>
                </a:solidFill>
              </a:rPr>
              <a:t>www.irac-online.org   </a:t>
            </a:r>
            <a:r>
              <a:rPr lang="en-GB" sz="500" b="0" dirty="0">
                <a:solidFill>
                  <a:srgbClr val="0000FF"/>
                </a:solidFill>
              </a:rPr>
              <a:t>      </a:t>
            </a:r>
            <a:r>
              <a:rPr lang="en-GB" sz="500" b="0" dirty="0"/>
              <a:t>Photographs courtesy of USDA and Rothamsted Research     </a:t>
            </a:r>
            <a:endParaRPr lang="en-US" sz="500" b="0" dirty="0"/>
          </a:p>
        </p:txBody>
      </p:sp>
      <p:graphicFrame>
        <p:nvGraphicFramePr>
          <p:cNvPr id="1036" name="Object 94"/>
          <p:cNvGraphicFramePr>
            <a:graphicFrameLocks noChangeAspect="1"/>
          </p:cNvGraphicFramePr>
          <p:nvPr/>
        </p:nvGraphicFramePr>
        <p:xfrm>
          <a:off x="9486900" y="6578600"/>
          <a:ext cx="323850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r:id="rId5" imgW="8915465" imgH="3500463" progId="">
                  <p:embed/>
                </p:oleObj>
              </mc:Choice>
              <mc:Fallback>
                <p:oleObj r:id="rId5" imgW="8915465" imgH="3500463" progId="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900" y="6578600"/>
                        <a:ext cx="323850" cy="14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95" descr="http://www.irac-online.org/pictures/logo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6688"/>
            <a:ext cx="18319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Box 91"/>
          <p:cNvSpPr txBox="1">
            <a:spLocks noChangeArrowheads="1"/>
          </p:cNvSpPr>
          <p:nvPr/>
        </p:nvSpPr>
        <p:spPr bwMode="auto">
          <a:xfrm>
            <a:off x="104775" y="1144588"/>
            <a:ext cx="31146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GB" sz="1100">
                <a:solidFill>
                  <a:srgbClr val="005400"/>
                </a:solidFill>
              </a:rPr>
              <a:t>Introduction and biological background</a:t>
            </a:r>
          </a:p>
          <a:p>
            <a:pPr algn="just" eaLnBrk="1" hangingPunct="1"/>
            <a:endParaRPr lang="en-GB" sz="200">
              <a:solidFill>
                <a:srgbClr val="005400"/>
              </a:solidFill>
            </a:endParaRPr>
          </a:p>
          <a:p>
            <a:pPr algn="just" eaLnBrk="1" hangingPunct="1"/>
            <a:r>
              <a:rPr lang="en-US" b="0"/>
              <a:t>Green peach aphid </a:t>
            </a:r>
            <a:r>
              <a:rPr lang="en-US" b="0" i="1"/>
              <a:t>Myzus persicae </a:t>
            </a:r>
            <a:r>
              <a:rPr lang="en-US" b="0"/>
              <a:t>(Sulzer) is a cosmopolitan and polyphagous pest. Primary hosts are predominantly </a:t>
            </a:r>
            <a:r>
              <a:rPr lang="en-US" b="0" i="1"/>
              <a:t>Prunus persica</a:t>
            </a:r>
            <a:r>
              <a:rPr lang="en-US" b="0"/>
              <a:t> (including var. nectarina), while secondary hosts include plants in 40 different plant families as well as economically important crops. In addition to direct plant damage, </a:t>
            </a:r>
            <a:r>
              <a:rPr lang="en-US" b="0" i="1"/>
              <a:t>M.</a:t>
            </a:r>
            <a:r>
              <a:rPr lang="en-US" b="0"/>
              <a:t> </a:t>
            </a:r>
            <a:r>
              <a:rPr lang="en-US" b="0" i="1"/>
              <a:t>persicae</a:t>
            </a:r>
            <a:r>
              <a:rPr lang="en-US" b="0"/>
              <a:t> is a highly efficient vector of over 100 different plant viruses. </a:t>
            </a:r>
          </a:p>
          <a:p>
            <a:pPr algn="just" eaLnBrk="1" hangingPunct="1"/>
            <a:endParaRPr lang="en-US" sz="200" b="0"/>
          </a:p>
          <a:p>
            <a:pPr algn="just" eaLnBrk="1" hangingPunct="1"/>
            <a:r>
              <a:rPr lang="en-US" b="0"/>
              <a:t>First reports of insecticide resistance in </a:t>
            </a:r>
            <a:r>
              <a:rPr lang="en-US" b="0" i="1"/>
              <a:t>M. persicae</a:t>
            </a:r>
            <a:r>
              <a:rPr lang="en-US" b="0"/>
              <a:t> date to 1955. Four major resistance mechanisms presented here in short have been detected to date. Altogether, they particularly confer resistance of </a:t>
            </a:r>
            <a:r>
              <a:rPr lang="en-US" b="0" i="1"/>
              <a:t>M. persicae</a:t>
            </a:r>
            <a:r>
              <a:rPr lang="en-US" b="0"/>
              <a:t> to carbamates, organophosphates (OP´s), pyrethroids and neonicotinoids. Whereas no validated field resistance reports are known for MoA groups 9, 23 and 28. </a:t>
            </a:r>
            <a:r>
              <a:rPr lang="en-US" altLang="ja-JP" b="0">
                <a:cs typeface="ＭＳ Ｐゴシック" charset="0"/>
              </a:rPr>
              <a:t>Combined use of resistance detection techniques against field populations provides farmers with information on possible problems with certain insecticides and helps in better management strategies. </a:t>
            </a:r>
            <a:endParaRPr lang="en-US">
              <a:cs typeface="ＭＳ Ｐゴシック" charset="0"/>
            </a:endParaRPr>
          </a:p>
        </p:txBody>
      </p:sp>
      <p:sp>
        <p:nvSpPr>
          <p:cNvPr id="1039" name="AutoShape 86"/>
          <p:cNvSpPr>
            <a:spLocks noChangeArrowheads="1"/>
          </p:cNvSpPr>
          <p:nvPr/>
        </p:nvSpPr>
        <p:spPr bwMode="auto">
          <a:xfrm>
            <a:off x="127000" y="3092450"/>
            <a:ext cx="3087688" cy="2046288"/>
          </a:xfrm>
          <a:prstGeom prst="roundRect">
            <a:avLst>
              <a:gd name="adj" fmla="val 3403"/>
            </a:avLst>
          </a:prstGeom>
          <a:gradFill rotWithShape="1">
            <a:gsLst>
              <a:gs pos="0">
                <a:srgbClr val="C2F4BE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63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marL="180975" indent="-180975"/>
            <a:endParaRPr lang="en-GB" sz="1900" b="0" baseline="-25000"/>
          </a:p>
          <a:p>
            <a:pPr marL="180975" indent="-180975"/>
            <a:endParaRPr lang="en-GB" sz="1900" b="0" baseline="-25000"/>
          </a:p>
        </p:txBody>
      </p:sp>
      <p:sp>
        <p:nvSpPr>
          <p:cNvPr id="1040" name="Text Box 83"/>
          <p:cNvSpPr txBox="1">
            <a:spLocks noChangeArrowheads="1"/>
          </p:cNvSpPr>
          <p:nvPr/>
        </p:nvSpPr>
        <p:spPr bwMode="auto">
          <a:xfrm>
            <a:off x="403225" y="3624263"/>
            <a:ext cx="2459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041" name="AutoShape 15"/>
          <p:cNvSpPr>
            <a:spLocks noChangeArrowheads="1"/>
          </p:cNvSpPr>
          <p:nvPr/>
        </p:nvSpPr>
        <p:spPr bwMode="auto">
          <a:xfrm>
            <a:off x="109538" y="5226050"/>
            <a:ext cx="3108325" cy="1200150"/>
          </a:xfrm>
          <a:prstGeom prst="roundRect">
            <a:avLst>
              <a:gd name="adj" fmla="val 4185"/>
            </a:avLst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63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600" b="0"/>
              <a:t>. </a:t>
            </a:r>
          </a:p>
        </p:txBody>
      </p:sp>
      <p:sp>
        <p:nvSpPr>
          <p:cNvPr id="1042" name="Text Box 125"/>
          <p:cNvSpPr txBox="1">
            <a:spLocks noChangeArrowheads="1"/>
          </p:cNvSpPr>
          <p:nvPr/>
        </p:nvSpPr>
        <p:spPr bwMode="auto">
          <a:xfrm>
            <a:off x="98425" y="5246688"/>
            <a:ext cx="31781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3350" indent="-13335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600">
                <a:solidFill>
                  <a:srgbClr val="48845F"/>
                </a:solidFill>
              </a:rPr>
              <a:t>References</a:t>
            </a:r>
          </a:p>
          <a:p>
            <a:pPr eaLnBrk="1" hangingPunct="1">
              <a:buFontTx/>
              <a:buAutoNum type="arabicPeriod"/>
            </a:pPr>
            <a:r>
              <a:rPr lang="de-DE" sz="500" b="0">
                <a:latin typeface="Arial Narrow" charset="0"/>
              </a:rPr>
              <a:t>Jeschke P &amp; Nauen R (2008) Neonicotinoids: From zero to hero in insecticide chemistry. </a:t>
            </a:r>
            <a:r>
              <a:rPr lang="de-DE" sz="500" b="0" i="1">
                <a:latin typeface="Arial Narrow" charset="0"/>
              </a:rPr>
              <a:t>Pest Manag Sci</a:t>
            </a:r>
            <a:r>
              <a:rPr lang="de-DE" sz="500" b="0">
                <a:latin typeface="Arial Narrow" charset="0"/>
              </a:rPr>
              <a:t> </a:t>
            </a:r>
            <a:r>
              <a:rPr lang="de-DE" sz="500">
                <a:latin typeface="Arial Narrow" charset="0"/>
              </a:rPr>
              <a:t>64</a:t>
            </a:r>
            <a:r>
              <a:rPr lang="de-DE" sz="500" b="0">
                <a:latin typeface="Arial Narrow" charset="0"/>
              </a:rPr>
              <a:t>, 1084</a:t>
            </a:r>
          </a:p>
          <a:p>
            <a:pPr eaLnBrk="1" hangingPunct="1">
              <a:buFontTx/>
              <a:buAutoNum type="arabicPeriod"/>
            </a:pPr>
            <a:r>
              <a:rPr lang="de-DE" sz="500" b="0">
                <a:latin typeface="Arial Narrow" charset="0"/>
              </a:rPr>
              <a:t>Devonshire AL (1998) The evolution of insecticide resistance in the peach-potato aphid, </a:t>
            </a:r>
            <a:r>
              <a:rPr lang="de-DE" sz="500" b="0" i="1">
                <a:latin typeface="Arial Narrow" charset="0"/>
              </a:rPr>
              <a:t>Myzus persicae. Phil. Trans. R. Soc. Lond. </a:t>
            </a:r>
            <a:r>
              <a:rPr lang="de-DE" sz="500" b="0">
                <a:latin typeface="Arial Narrow" charset="0"/>
              </a:rPr>
              <a:t>B </a:t>
            </a:r>
            <a:r>
              <a:rPr lang="de-DE" sz="500">
                <a:latin typeface="Arial Narrow" charset="0"/>
              </a:rPr>
              <a:t>353</a:t>
            </a:r>
            <a:r>
              <a:rPr lang="de-DE" sz="500" b="0">
                <a:latin typeface="Arial Narrow" charset="0"/>
              </a:rPr>
              <a:t>, 1677.</a:t>
            </a:r>
          </a:p>
          <a:p>
            <a:pPr eaLnBrk="1" hangingPunct="1">
              <a:buFontTx/>
              <a:buAutoNum type="arabicPeriod"/>
            </a:pPr>
            <a:r>
              <a:rPr lang="de-DE" sz="500" b="0">
                <a:latin typeface="Arial Narrow" charset="0"/>
              </a:rPr>
              <a:t>Foster SP et al., (2008) Correlated responses to neonicotinoid insecticides in clones of the peach-potato aphid, </a:t>
            </a:r>
            <a:r>
              <a:rPr lang="de-DE" sz="500" b="0" i="1">
                <a:latin typeface="Arial Narrow" charset="0"/>
              </a:rPr>
              <a:t>Myzus persicae</a:t>
            </a:r>
            <a:r>
              <a:rPr lang="de-DE" sz="500" b="0">
                <a:latin typeface="Arial Narrow" charset="0"/>
              </a:rPr>
              <a:t> (Hemiptera: Aphididae) </a:t>
            </a:r>
            <a:r>
              <a:rPr lang="de-DE" sz="500" b="0" i="1">
                <a:latin typeface="Arial Narrow" charset="0"/>
              </a:rPr>
              <a:t>Pest Manag Sci </a:t>
            </a:r>
            <a:r>
              <a:rPr lang="de-DE" sz="500">
                <a:latin typeface="Arial Narrow" charset="0"/>
              </a:rPr>
              <a:t>64</a:t>
            </a:r>
            <a:r>
              <a:rPr lang="de-DE" sz="500" b="0">
                <a:latin typeface="Arial Narrow" charset="0"/>
              </a:rPr>
              <a:t>, 1111.</a:t>
            </a:r>
          </a:p>
          <a:p>
            <a:pPr eaLnBrk="1" hangingPunct="1">
              <a:buFontTx/>
              <a:buAutoNum type="arabicPeriod"/>
            </a:pPr>
            <a:r>
              <a:rPr lang="de-DE" sz="500" b="0">
                <a:latin typeface="Arial Narrow" charset="0"/>
              </a:rPr>
              <a:t>Nabeshima T et al. (2003) An amino acid substitution on the second acetylcholinesterase in  pirimicarb-resistant strains of the peach-potato aphid, </a:t>
            </a:r>
            <a:r>
              <a:rPr lang="de-DE" sz="500" b="0" i="1">
                <a:latin typeface="Arial Narrow" charset="0"/>
              </a:rPr>
              <a:t>Myzus persicae</a:t>
            </a:r>
            <a:r>
              <a:rPr lang="de-DE" sz="500" b="0">
                <a:latin typeface="Arial Narrow" charset="0"/>
              </a:rPr>
              <a:t>. </a:t>
            </a:r>
            <a:r>
              <a:rPr lang="de-DE" sz="500" b="0" i="1">
                <a:latin typeface="Arial Narrow" charset="0"/>
              </a:rPr>
              <a:t>Biochem Biophys Res Comm</a:t>
            </a:r>
            <a:r>
              <a:rPr lang="de-DE" sz="500" b="0">
                <a:latin typeface="Arial Narrow" charset="0"/>
              </a:rPr>
              <a:t> </a:t>
            </a:r>
            <a:r>
              <a:rPr lang="de-DE" sz="500">
                <a:latin typeface="Arial Narrow" charset="0"/>
              </a:rPr>
              <a:t>307</a:t>
            </a:r>
            <a:r>
              <a:rPr lang="de-DE" sz="500" b="0">
                <a:latin typeface="Arial Narrow" charset="0"/>
              </a:rPr>
              <a:t>, 15.</a:t>
            </a:r>
          </a:p>
          <a:p>
            <a:pPr eaLnBrk="1" hangingPunct="1">
              <a:buFontTx/>
              <a:buAutoNum type="arabicPeriod"/>
            </a:pPr>
            <a:r>
              <a:rPr lang="de-DE" sz="500" b="0">
                <a:latin typeface="Arial Narrow" charset="0"/>
              </a:rPr>
              <a:t>Nauen R &amp; Denholm I (2005) </a:t>
            </a:r>
            <a:r>
              <a:rPr lang="en-US" sz="500" b="0">
                <a:latin typeface="Arial Narrow" charset="0"/>
              </a:rPr>
              <a:t>Resistance of insect pests to neonicotinoid insecticides: Current status and future prospects. </a:t>
            </a:r>
            <a:r>
              <a:rPr lang="en-US" sz="500" b="0" i="1">
                <a:latin typeface="Arial Narrow" charset="0"/>
              </a:rPr>
              <a:t>Arch Insect Biochem Physiol</a:t>
            </a:r>
            <a:r>
              <a:rPr lang="en-US" sz="500" b="0">
                <a:latin typeface="Arial Narrow" charset="0"/>
              </a:rPr>
              <a:t>  </a:t>
            </a:r>
            <a:r>
              <a:rPr lang="en-US" sz="500">
                <a:latin typeface="Arial Narrow" charset="0"/>
              </a:rPr>
              <a:t>58</a:t>
            </a:r>
            <a:r>
              <a:rPr lang="en-US" sz="500" b="0">
                <a:latin typeface="Arial Narrow" charset="0"/>
              </a:rPr>
              <a:t>, 200.</a:t>
            </a:r>
          </a:p>
          <a:p>
            <a:pPr eaLnBrk="1" hangingPunct="1">
              <a:buFontTx/>
              <a:buAutoNum type="arabicPeriod"/>
            </a:pPr>
            <a:r>
              <a:rPr lang="de-DE" sz="500" b="0">
                <a:latin typeface="Arial Narrow" charset="0"/>
              </a:rPr>
              <a:t>Fontaine S et al. (2011) </a:t>
            </a:r>
            <a:r>
              <a:rPr lang="en-US" sz="500" b="0">
                <a:latin typeface="Arial Narrow" charset="0"/>
              </a:rPr>
              <a:t>Uncommon associations in target resistance among French populations of </a:t>
            </a:r>
            <a:r>
              <a:rPr lang="en-US" sz="500" b="0" i="1">
                <a:latin typeface="Arial Narrow" charset="0"/>
              </a:rPr>
              <a:t>Myzus persicae</a:t>
            </a:r>
            <a:r>
              <a:rPr lang="en-US" sz="500" b="0">
                <a:latin typeface="Arial Narrow" charset="0"/>
              </a:rPr>
              <a:t> from oilseed rape crops. </a:t>
            </a:r>
            <a:r>
              <a:rPr lang="en-US" sz="500" b="0" i="1">
                <a:latin typeface="Arial Narrow" charset="0"/>
              </a:rPr>
              <a:t>Pest Manag Sci</a:t>
            </a:r>
            <a:r>
              <a:rPr lang="en-US" sz="500" b="0">
                <a:latin typeface="Arial Narrow" charset="0"/>
              </a:rPr>
              <a:t> </a:t>
            </a:r>
            <a:r>
              <a:rPr lang="en-US" sz="500">
                <a:latin typeface="Arial Narrow" charset="0"/>
              </a:rPr>
              <a:t>67</a:t>
            </a:r>
            <a:r>
              <a:rPr lang="en-US" sz="500" b="0">
                <a:latin typeface="Arial Narrow" charset="0"/>
              </a:rPr>
              <a:t>, 881</a:t>
            </a:r>
          </a:p>
          <a:p>
            <a:pPr eaLnBrk="1" hangingPunct="1">
              <a:buFontTx/>
              <a:buAutoNum type="arabicPeriod"/>
            </a:pPr>
            <a:r>
              <a:rPr lang="en-US" sz="500" b="0">
                <a:latin typeface="Arial Narrow" charset="0"/>
              </a:rPr>
              <a:t>Bass C et al. Mutation of a nicotinic acetylcholine receptor b subunit is associated with resistance to neonicotinoid insecticides in the aphid </a:t>
            </a:r>
            <a:r>
              <a:rPr lang="en-US" sz="500" b="0" i="1">
                <a:latin typeface="Arial Narrow" charset="0"/>
              </a:rPr>
              <a:t>Myzus persicae</a:t>
            </a:r>
            <a:r>
              <a:rPr lang="en-US" sz="500" b="0">
                <a:latin typeface="Arial Narrow" charset="0"/>
              </a:rPr>
              <a:t>. </a:t>
            </a:r>
            <a:r>
              <a:rPr lang="en-US" sz="500" b="0" i="1">
                <a:latin typeface="Arial Narrow" charset="0"/>
              </a:rPr>
              <a:t>BMC Neuroscience </a:t>
            </a:r>
            <a:r>
              <a:rPr lang="en-US" sz="500">
                <a:latin typeface="Arial Narrow" charset="0"/>
              </a:rPr>
              <a:t>12</a:t>
            </a:r>
            <a:r>
              <a:rPr lang="en-US" sz="500" b="0">
                <a:latin typeface="Arial Narrow" charset="0"/>
              </a:rPr>
              <a:t>, 51</a:t>
            </a:r>
          </a:p>
        </p:txBody>
      </p:sp>
      <p:sp>
        <p:nvSpPr>
          <p:cNvPr id="1043" name="TextBox 91"/>
          <p:cNvSpPr txBox="1">
            <a:spLocks noChangeArrowheads="1"/>
          </p:cNvSpPr>
          <p:nvPr/>
        </p:nvSpPr>
        <p:spPr bwMode="auto">
          <a:xfrm>
            <a:off x="114300" y="3340100"/>
            <a:ext cx="3044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esterases are soluble enzymes hydrolysing ester bonds</a:t>
            </a:r>
            <a:endParaRPr lang="en-US" b="0"/>
          </a:p>
          <a:p>
            <a:pPr algn="just" eaLnBrk="1" hangingPunct="1"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carboxylesterases (E4 and EF4) sequester or degrade esters of</a:t>
            </a:r>
            <a:br>
              <a:rPr lang="en-US" altLang="ja-JP" b="0">
                <a:cs typeface="ＭＳ Ｐゴシック" charset="0"/>
              </a:rPr>
            </a:br>
            <a:r>
              <a:rPr lang="en-US" altLang="ja-JP" b="0">
                <a:cs typeface="ＭＳ Ｐゴシック" charset="0"/>
              </a:rPr>
              <a:t>   organophosphate and carbamate insecticides before they reach their</a:t>
            </a:r>
            <a:br>
              <a:rPr lang="en-US" altLang="ja-JP" b="0">
                <a:cs typeface="ＭＳ Ｐゴシック" charset="0"/>
              </a:rPr>
            </a:br>
            <a:r>
              <a:rPr lang="en-US" altLang="ja-JP" b="0">
                <a:cs typeface="ＭＳ Ｐゴシック" charset="0"/>
              </a:rPr>
              <a:t>    target site </a:t>
            </a:r>
          </a:p>
          <a:p>
            <a:pPr algn="just" eaLnBrk="1" hangingPunct="1"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overproduction of named carboxylesterases causes resistance of </a:t>
            </a:r>
            <a:r>
              <a:rPr lang="en-US" altLang="ja-JP" b="0" i="1">
                <a:cs typeface="ＭＳ Ｐゴシック" charset="0"/>
              </a:rPr>
              <a:t>M.</a:t>
            </a:r>
            <a:br>
              <a:rPr lang="en-US" altLang="ja-JP" b="0" i="1">
                <a:cs typeface="ＭＳ Ｐゴシック" charset="0"/>
              </a:rPr>
            </a:br>
            <a:r>
              <a:rPr lang="en-US" altLang="ja-JP" b="0" i="1">
                <a:cs typeface="ＭＳ Ｐゴシック" charset="0"/>
              </a:rPr>
              <a:t>    persicae </a:t>
            </a:r>
            <a:r>
              <a:rPr lang="en-US" altLang="ja-JP" b="0">
                <a:cs typeface="ＭＳ Ｐゴシック" charset="0"/>
              </a:rPr>
              <a:t>to organophosphates, carbamates, but less to pyrethroids</a:t>
            </a:r>
          </a:p>
          <a:p>
            <a:pPr algn="just" eaLnBrk="1" hangingPunct="1"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detection is done by artificial model substrates or by ELISA</a:t>
            </a:r>
          </a:p>
          <a:p>
            <a:pPr algn="just" eaLnBrk="1" hangingPunct="1"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simple handling and quick determination are further advantages</a:t>
            </a:r>
          </a:p>
        </p:txBody>
      </p:sp>
      <p:pic>
        <p:nvPicPr>
          <p:cNvPr id="1044" name="Picture 201" descr="Esterase PAGE g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4310063"/>
            <a:ext cx="687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02" descr="ester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313238"/>
            <a:ext cx="12112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03" descr="multiwell homogenis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308475"/>
            <a:ext cx="919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AutoShape 86"/>
          <p:cNvSpPr>
            <a:spLocks noChangeArrowheads="1"/>
          </p:cNvSpPr>
          <p:nvPr/>
        </p:nvSpPr>
        <p:spPr bwMode="auto">
          <a:xfrm>
            <a:off x="6670675" y="1162050"/>
            <a:ext cx="3087688" cy="2538413"/>
          </a:xfrm>
          <a:prstGeom prst="roundRect">
            <a:avLst>
              <a:gd name="adj" fmla="val 3403"/>
            </a:avLst>
          </a:prstGeom>
          <a:noFill/>
          <a:ln w="63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180975" indent="-180975"/>
            <a:endParaRPr lang="en-GB" sz="1900" b="0" baseline="-25000"/>
          </a:p>
          <a:p>
            <a:pPr marL="180975" indent="-180975"/>
            <a:endParaRPr lang="en-GB" sz="1900" b="0" baseline="-25000"/>
          </a:p>
        </p:txBody>
      </p:sp>
      <p:sp>
        <p:nvSpPr>
          <p:cNvPr id="1048" name="TextBox 91"/>
          <p:cNvSpPr txBox="1">
            <a:spLocks noChangeArrowheads="1"/>
          </p:cNvSpPr>
          <p:nvPr/>
        </p:nvSpPr>
        <p:spPr bwMode="auto">
          <a:xfrm>
            <a:off x="6635750" y="1436688"/>
            <a:ext cx="31210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r>
              <a:rPr lang="en-US" b="0"/>
              <a:t>  pyrethroid insecticides cause knock-down resistance (“kdr” or “super</a:t>
            </a:r>
            <a:br>
              <a:rPr lang="en-US" b="0"/>
            </a:br>
            <a:r>
              <a:rPr lang="en-US" b="0"/>
              <a:t>   kdr”), conferred by changes in a voltage-gated sodium channel protein</a:t>
            </a:r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de-DE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de-DE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de-DE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de-DE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de-DE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de-DE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de-DE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de-DE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en-US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en-US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endParaRPr lang="en-GB" b="0"/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r>
              <a:rPr lang="en-US" b="0"/>
              <a:t>  voltage-gated sodium channel</a:t>
            </a:r>
            <a:r>
              <a:rPr lang="en-US"/>
              <a:t> </a:t>
            </a:r>
            <a:r>
              <a:rPr lang="en-US" b="0"/>
              <a:t>in the central nervous system has 4</a:t>
            </a:r>
            <a:br>
              <a:rPr lang="en-US" b="0"/>
            </a:br>
            <a:r>
              <a:rPr lang="en-US" b="0"/>
              <a:t>    transmembrane domains with 6 subunits each</a:t>
            </a:r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r>
              <a:rPr lang="en-US" b="0"/>
              <a:t>  substitution of leucine to phenylalanine results in kdr genotypes, a </a:t>
            </a:r>
          </a:p>
          <a:p>
            <a:pPr algn="just" eaLnBrk="1" hangingPunct="1">
              <a:buClr>
                <a:srgbClr val="008000"/>
              </a:buClr>
              <a:buSzPct val="150000"/>
            </a:pPr>
            <a:r>
              <a:rPr lang="en-US" b="0"/>
              <a:t>    mutation found in many pyrethroid resistant pest species</a:t>
            </a:r>
          </a:p>
          <a:p>
            <a:pPr algn="just" eaLnBrk="1" hangingPunct="1">
              <a:buClr>
                <a:srgbClr val="008000"/>
              </a:buClr>
              <a:buSzPct val="150000"/>
              <a:buFontTx/>
              <a:buChar char="•"/>
            </a:pPr>
            <a:r>
              <a:rPr lang="en-US" b="0"/>
              <a:t>  kdr resistant individuals usually also show high levels of E4 </a:t>
            </a:r>
            <a:br>
              <a:rPr lang="en-US" b="0"/>
            </a:br>
            <a:r>
              <a:rPr lang="en-US" b="0"/>
              <a:t>    esterase (which contributes to pyrethroid resistance) </a:t>
            </a:r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overall effects in </a:t>
            </a:r>
            <a:r>
              <a:rPr lang="en-US" altLang="ja-JP" b="0" i="1">
                <a:cs typeface="ＭＳ Ｐゴシック" charset="0"/>
              </a:rPr>
              <a:t>M. persicae</a:t>
            </a:r>
            <a:r>
              <a:rPr lang="en-US" altLang="ja-JP" b="0">
                <a:cs typeface="ＭＳ Ｐゴシック" charset="0"/>
              </a:rPr>
              <a:t> is a loss in fitness</a:t>
            </a:r>
            <a:endParaRPr lang="en-US"/>
          </a:p>
        </p:txBody>
      </p:sp>
      <p:sp>
        <p:nvSpPr>
          <p:cNvPr id="1049" name="TextBox 595"/>
          <p:cNvSpPr txBox="1">
            <a:spLocks noChangeArrowheads="1"/>
          </p:cNvSpPr>
          <p:nvPr/>
        </p:nvSpPr>
        <p:spPr bwMode="auto">
          <a:xfrm>
            <a:off x="6632575" y="1150938"/>
            <a:ext cx="3254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1200" b="0" baseline="-25000">
              <a:solidFill>
                <a:schemeClr val="bg1"/>
              </a:solidFill>
            </a:endParaRPr>
          </a:p>
        </p:txBody>
      </p:sp>
      <p:sp>
        <p:nvSpPr>
          <p:cNvPr id="1050" name="AutoShape 86"/>
          <p:cNvSpPr>
            <a:spLocks noChangeArrowheads="1"/>
          </p:cNvSpPr>
          <p:nvPr/>
        </p:nvSpPr>
        <p:spPr bwMode="auto">
          <a:xfrm>
            <a:off x="3394075" y="3898900"/>
            <a:ext cx="3087688" cy="2532063"/>
          </a:xfrm>
          <a:prstGeom prst="roundRect">
            <a:avLst>
              <a:gd name="adj" fmla="val 3593"/>
            </a:avLst>
          </a:prstGeom>
          <a:noFill/>
          <a:ln w="63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180975" indent="-180975"/>
            <a:endParaRPr lang="en-GB" sz="1900" b="0" baseline="-25000"/>
          </a:p>
          <a:p>
            <a:pPr marL="180975" indent="-180975"/>
            <a:endParaRPr lang="en-GB" sz="1900" b="0" baseline="-25000"/>
          </a:p>
        </p:txBody>
      </p:sp>
      <p:sp>
        <p:nvSpPr>
          <p:cNvPr id="1051" name="TextBox 91"/>
          <p:cNvSpPr txBox="1">
            <a:spLocks noChangeArrowheads="1"/>
          </p:cNvSpPr>
          <p:nvPr/>
        </p:nvSpPr>
        <p:spPr bwMode="auto">
          <a:xfrm>
            <a:off x="4405313" y="4152900"/>
            <a:ext cx="20716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48845F"/>
              </a:buClr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a single point mutation, R81T in the M. persicae ß1-subunit (loop D) of the nAChR confers neonicotinoid resistance</a:t>
            </a:r>
          </a:p>
          <a:p>
            <a:pPr algn="just" eaLnBrk="1" hangingPunct="1">
              <a:buClr>
                <a:srgbClr val="48845F"/>
              </a:buClr>
              <a:buSzPct val="150000"/>
              <a:buFont typeface="Arial" charset="0"/>
              <a:buChar char="•"/>
            </a:pPr>
            <a:endParaRPr lang="en-US" altLang="ja-JP" b="0">
              <a:cs typeface="ＭＳ Ｐゴシック" charset="0"/>
            </a:endParaRPr>
          </a:p>
          <a:p>
            <a:pPr algn="just" eaLnBrk="1" hangingPunct="1">
              <a:buClr>
                <a:srgbClr val="48845F"/>
              </a:buClr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the R81T mutation confers a loss of direct electrostatic interactions of the electronegative pharmacophore with the basic arginine residue at this key position within loop D </a:t>
            </a:r>
          </a:p>
          <a:p>
            <a:pPr algn="just" eaLnBrk="1" hangingPunct="1">
              <a:buClr>
                <a:srgbClr val="48845F"/>
              </a:buClr>
              <a:buSzPct val="150000"/>
              <a:buFont typeface="Arial" charset="0"/>
              <a:buChar char="•"/>
            </a:pPr>
            <a:endParaRPr lang="en-US" altLang="ja-JP" b="0">
              <a:cs typeface="ＭＳ Ｐゴシック" charset="0"/>
            </a:endParaRPr>
          </a:p>
        </p:txBody>
      </p:sp>
      <p:sp>
        <p:nvSpPr>
          <p:cNvPr id="1052" name="Text Box 1677"/>
          <p:cNvSpPr txBox="1">
            <a:spLocks noChangeArrowheads="1"/>
          </p:cNvSpPr>
          <p:nvPr/>
        </p:nvSpPr>
        <p:spPr bwMode="auto">
          <a:xfrm>
            <a:off x="123825" y="4954588"/>
            <a:ext cx="30019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600"/>
              <a:t>Homogenizer	  ELISA detection of E4	                    Electrophoresis</a:t>
            </a:r>
            <a:endParaRPr lang="en-US" sz="600"/>
          </a:p>
        </p:txBody>
      </p:sp>
      <p:pic>
        <p:nvPicPr>
          <p:cNvPr id="1097" name="Picture 168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32" y="4990380"/>
            <a:ext cx="798513" cy="723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ound Same Side Corner Rectangle 97"/>
          <p:cNvSpPr/>
          <p:nvPr/>
        </p:nvSpPr>
        <p:spPr bwMode="auto">
          <a:xfrm>
            <a:off x="3400425" y="3871913"/>
            <a:ext cx="3081338" cy="261937"/>
          </a:xfrm>
          <a:prstGeom prst="round2SameRect">
            <a:avLst>
              <a:gd name="adj1" fmla="val 48375"/>
              <a:gd name="adj2" fmla="val 0"/>
            </a:avLst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900" b="0" baseline="-25000" dirty="0"/>
          </a:p>
        </p:txBody>
      </p:sp>
      <p:sp>
        <p:nvSpPr>
          <p:cNvPr id="1055" name="TextBox 595"/>
          <p:cNvSpPr txBox="1">
            <a:spLocks noChangeArrowheads="1"/>
          </p:cNvSpPr>
          <p:nvPr/>
        </p:nvSpPr>
        <p:spPr bwMode="auto">
          <a:xfrm>
            <a:off x="3408363" y="3856038"/>
            <a:ext cx="29067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>
                <a:solidFill>
                  <a:schemeClr val="bg1"/>
                </a:solidFill>
              </a:rPr>
              <a:t>3. nAChR target-site resistance</a:t>
            </a:r>
            <a:endParaRPr lang="en-GB" sz="1100" b="0" baseline="-25000">
              <a:solidFill>
                <a:schemeClr val="bg1"/>
              </a:solidFill>
            </a:endParaRPr>
          </a:p>
        </p:txBody>
      </p:sp>
      <p:sp>
        <p:nvSpPr>
          <p:cNvPr id="100" name="Round Same Side Corner Rectangle 99"/>
          <p:cNvSpPr/>
          <p:nvPr/>
        </p:nvSpPr>
        <p:spPr bwMode="auto">
          <a:xfrm>
            <a:off x="123825" y="3074988"/>
            <a:ext cx="3100388" cy="252412"/>
          </a:xfrm>
          <a:prstGeom prst="round2SameRect">
            <a:avLst>
              <a:gd name="adj1" fmla="val 48375"/>
              <a:gd name="adj2" fmla="val 0"/>
            </a:avLst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900" b="0" baseline="-25000" dirty="0"/>
          </a:p>
        </p:txBody>
      </p:sp>
      <p:sp>
        <p:nvSpPr>
          <p:cNvPr id="1057" name="TextBox 595"/>
          <p:cNvSpPr txBox="1">
            <a:spLocks noChangeArrowheads="1"/>
          </p:cNvSpPr>
          <p:nvPr/>
        </p:nvSpPr>
        <p:spPr bwMode="auto">
          <a:xfrm>
            <a:off x="112713" y="3063875"/>
            <a:ext cx="3054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>
                <a:solidFill>
                  <a:schemeClr val="bg1"/>
                </a:solidFill>
              </a:rPr>
              <a:t>1. Enhanced expression of esterases</a:t>
            </a:r>
            <a:endParaRPr lang="en-GB" sz="1100" b="0" baseline="-25000">
              <a:solidFill>
                <a:schemeClr val="bg1"/>
              </a:solidFill>
            </a:endParaRPr>
          </a:p>
        </p:txBody>
      </p:sp>
      <p:sp>
        <p:nvSpPr>
          <p:cNvPr id="103" name="Round Same Side Corner Rectangle 102"/>
          <p:cNvSpPr/>
          <p:nvPr/>
        </p:nvSpPr>
        <p:spPr bwMode="auto">
          <a:xfrm>
            <a:off x="6667500" y="1152525"/>
            <a:ext cx="3095625" cy="247650"/>
          </a:xfrm>
          <a:prstGeom prst="round2SameRect">
            <a:avLst>
              <a:gd name="adj1" fmla="val 48375"/>
              <a:gd name="adj2" fmla="val 0"/>
            </a:avLst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900" b="0" baseline="-25000" dirty="0"/>
          </a:p>
        </p:txBody>
      </p:sp>
      <p:sp>
        <p:nvSpPr>
          <p:cNvPr id="1059" name="Rectangle 250"/>
          <p:cNvSpPr>
            <a:spLocks noChangeArrowheads="1"/>
          </p:cNvSpPr>
          <p:nvPr/>
        </p:nvSpPr>
        <p:spPr bwMode="auto">
          <a:xfrm>
            <a:off x="6734175" y="1141413"/>
            <a:ext cx="22510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4. kdr (</a:t>
            </a:r>
            <a:r>
              <a:rPr lang="en-GB" sz="1100" u="sng">
                <a:solidFill>
                  <a:schemeClr val="bg1"/>
                </a:solidFill>
              </a:rPr>
              <a:t>k</a:t>
            </a:r>
            <a:r>
              <a:rPr lang="en-GB" sz="1100">
                <a:solidFill>
                  <a:schemeClr val="bg1"/>
                </a:solidFill>
              </a:rPr>
              <a:t>nock-</a:t>
            </a:r>
            <a:r>
              <a:rPr lang="en-GB" sz="1100" u="sng">
                <a:solidFill>
                  <a:schemeClr val="bg1"/>
                </a:solidFill>
              </a:rPr>
              <a:t>d</a:t>
            </a:r>
            <a:r>
              <a:rPr lang="en-GB" sz="1100">
                <a:solidFill>
                  <a:schemeClr val="bg1"/>
                </a:solidFill>
              </a:rPr>
              <a:t>own </a:t>
            </a:r>
            <a:r>
              <a:rPr lang="en-GB" sz="1100" u="sng">
                <a:solidFill>
                  <a:schemeClr val="bg1"/>
                </a:solidFill>
              </a:rPr>
              <a:t>r</a:t>
            </a:r>
            <a:r>
              <a:rPr lang="en-GB" sz="1100">
                <a:solidFill>
                  <a:schemeClr val="bg1"/>
                </a:solidFill>
              </a:rPr>
              <a:t>esistance)</a:t>
            </a:r>
          </a:p>
        </p:txBody>
      </p:sp>
      <p:sp>
        <p:nvSpPr>
          <p:cNvPr id="1060" name="Text Box 9"/>
          <p:cNvSpPr txBox="1">
            <a:spLocks noChangeArrowheads="1"/>
          </p:cNvSpPr>
          <p:nvPr/>
        </p:nvSpPr>
        <p:spPr bwMode="auto">
          <a:xfrm>
            <a:off x="2212975" y="109538"/>
            <a:ext cx="70977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100"/>
              <a:t>Major mechanisms of insecticide resistance in green peach aphid </a:t>
            </a:r>
            <a:r>
              <a:rPr lang="en-GB" sz="2100" i="1"/>
              <a:t>Myzus persicae </a:t>
            </a:r>
            <a:r>
              <a:rPr lang="en-GB" sz="2100"/>
              <a:t>Sulzer </a:t>
            </a:r>
          </a:p>
        </p:txBody>
      </p:sp>
      <p:pic>
        <p:nvPicPr>
          <p:cNvPr id="1105" name="Picture 1687" descr="C:\Users\Alan\Desktop\Myzus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32" y="4222388"/>
            <a:ext cx="781050" cy="71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ound Same Side Corner Rectangle 102"/>
          <p:cNvSpPr/>
          <p:nvPr/>
        </p:nvSpPr>
        <p:spPr bwMode="auto">
          <a:xfrm>
            <a:off x="6672263" y="3876675"/>
            <a:ext cx="3095625" cy="247650"/>
          </a:xfrm>
          <a:prstGeom prst="round2SameRect">
            <a:avLst>
              <a:gd name="adj1" fmla="val 48375"/>
              <a:gd name="adj2" fmla="val 0"/>
            </a:avLst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900" b="0" baseline="-25000" dirty="0"/>
          </a:p>
        </p:txBody>
      </p:sp>
      <p:sp>
        <p:nvSpPr>
          <p:cNvPr id="1063" name="TextBox 91"/>
          <p:cNvSpPr txBox="1">
            <a:spLocks noChangeArrowheads="1"/>
          </p:cNvSpPr>
          <p:nvPr/>
        </p:nvSpPr>
        <p:spPr bwMode="auto">
          <a:xfrm>
            <a:off x="6683375" y="3873500"/>
            <a:ext cx="30638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GB" sz="1100">
                <a:solidFill>
                  <a:schemeClr val="bg1"/>
                </a:solidFill>
              </a:rPr>
              <a:t>Resistance Management Guidelines </a:t>
            </a:r>
          </a:p>
          <a:p>
            <a:pPr algn="just" eaLnBrk="1" hangingPunct="1">
              <a:lnSpc>
                <a:spcPct val="60000"/>
              </a:lnSpc>
            </a:pPr>
            <a:endParaRPr lang="en-GB" sz="1200">
              <a:solidFill>
                <a:srgbClr val="005400"/>
              </a:solidFill>
            </a:endParaRPr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r>
              <a:rPr lang="en-GB" b="0"/>
              <a:t>  compounds should be used according to the label recommendations</a:t>
            </a:r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r>
              <a:rPr lang="en-GB" b="0"/>
              <a:t>  rotating compounds from different mode of action groups is strongly</a:t>
            </a:r>
            <a:br>
              <a:rPr lang="en-GB" b="0"/>
            </a:br>
            <a:r>
              <a:rPr lang="en-GB" b="0"/>
              <a:t>    recommended</a:t>
            </a:r>
          </a:p>
          <a:p>
            <a:pPr algn="just" eaLnBrk="1" hangingPunct="1">
              <a:buClr>
                <a:srgbClr val="008000"/>
              </a:buClr>
              <a:buSzPct val="150000"/>
              <a:buFont typeface="Arial" charset="0"/>
              <a:buChar char="•"/>
            </a:pPr>
            <a:r>
              <a:rPr lang="en-GB" b="0"/>
              <a:t>  non-chemical control measures should be incorporated (IPM)</a:t>
            </a:r>
          </a:p>
          <a:p>
            <a:pPr algn="just" eaLnBrk="1" hangingPunct="1">
              <a:buClr>
                <a:srgbClr val="008000"/>
              </a:buClr>
              <a:buSzPct val="150000"/>
            </a:pPr>
            <a:endParaRPr lang="en-GB" b="0"/>
          </a:p>
        </p:txBody>
      </p:sp>
      <p:pic>
        <p:nvPicPr>
          <p:cNvPr id="1064" name="Picture 1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8538"/>
            <a:ext cx="3157538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5" name="AutoShape 86"/>
          <p:cNvSpPr>
            <a:spLocks noChangeArrowheads="1"/>
          </p:cNvSpPr>
          <p:nvPr/>
        </p:nvSpPr>
        <p:spPr bwMode="auto">
          <a:xfrm>
            <a:off x="3394075" y="1168400"/>
            <a:ext cx="3087688" cy="2532063"/>
          </a:xfrm>
          <a:prstGeom prst="roundRect">
            <a:avLst>
              <a:gd name="adj" fmla="val 3593"/>
            </a:avLst>
          </a:prstGeom>
          <a:gradFill rotWithShape="1">
            <a:gsLst>
              <a:gs pos="0">
                <a:srgbClr val="C2F4BE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63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marL="180975" indent="-180975"/>
            <a:endParaRPr lang="en-GB" sz="1900" b="0" baseline="-25000"/>
          </a:p>
          <a:p>
            <a:pPr marL="180975" indent="-180975"/>
            <a:endParaRPr lang="en-GB" sz="1900" b="0" baseline="-25000"/>
          </a:p>
        </p:txBody>
      </p:sp>
      <p:sp>
        <p:nvSpPr>
          <p:cNvPr id="1066" name="TextBox 91"/>
          <p:cNvSpPr txBox="1">
            <a:spLocks noChangeArrowheads="1"/>
          </p:cNvSpPr>
          <p:nvPr/>
        </p:nvSpPr>
        <p:spPr bwMode="auto">
          <a:xfrm>
            <a:off x="3355975" y="1422400"/>
            <a:ext cx="31210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48845F"/>
              </a:buClr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carbamates and OP´s act by inhibiting acetylcholinesterase (AChE)</a:t>
            </a:r>
          </a:p>
          <a:p>
            <a:pPr algn="just" eaLnBrk="1" hangingPunct="1">
              <a:buClr>
                <a:srgbClr val="48845F"/>
              </a:buClr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substitution of a serine at position 431 by a phenylalanine in ACE2            </a:t>
            </a:r>
          </a:p>
          <a:p>
            <a:pPr algn="just" eaLnBrk="1" hangingPunct="1">
              <a:buClr>
                <a:srgbClr val="48845F"/>
              </a:buClr>
              <a:buSzPct val="150000"/>
            </a:pPr>
            <a:r>
              <a:rPr lang="en-US" altLang="ja-JP" b="0">
                <a:cs typeface="ＭＳ Ｐゴシック" charset="0"/>
              </a:rPr>
              <a:t>    leads to target site resistance to dimethylcarbamates, e.g. pirimicarb</a:t>
            </a:r>
          </a:p>
          <a:p>
            <a:pPr algn="just" eaLnBrk="1" hangingPunct="1">
              <a:buClr>
                <a:srgbClr val="48845F"/>
              </a:buClr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the resistance mechanism is genetically dominant</a:t>
            </a:r>
          </a:p>
          <a:p>
            <a:pPr algn="just" eaLnBrk="1" hangingPunct="1">
              <a:buClr>
                <a:srgbClr val="48845F"/>
              </a:buClr>
              <a:buSzPct val="150000"/>
              <a:buFont typeface="Arial" charset="0"/>
              <a:buChar char="•"/>
            </a:pPr>
            <a:r>
              <a:rPr lang="en-US" altLang="ja-JP" b="0">
                <a:cs typeface="ＭＳ Ｐゴシック" charset="0"/>
              </a:rPr>
              <a:t>  resistant aphids are identified with microplate AChE inhibition assays</a:t>
            </a:r>
            <a:endParaRPr lang="en-US" b="0"/>
          </a:p>
        </p:txBody>
      </p:sp>
      <p:graphicFrame>
        <p:nvGraphicFramePr>
          <p:cNvPr id="1067" name="Object 232"/>
          <p:cNvGraphicFramePr>
            <a:graphicFrameLocks noChangeAspect="1"/>
          </p:cNvGraphicFramePr>
          <p:nvPr/>
        </p:nvGraphicFramePr>
        <p:xfrm>
          <a:off x="3452813" y="2127250"/>
          <a:ext cx="228917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rism Project" r:id="rId13" imgW="5123688" imgH="3497580" progId="Prism4.Document">
                  <p:embed/>
                </p:oleObj>
              </mc:Choice>
              <mc:Fallback>
                <p:oleObj name="Prism Project" r:id="rId13" imgW="5123688" imgH="3497580" progId="Prism4.Document">
                  <p:embed/>
                  <p:pic>
                    <p:nvPicPr>
                      <p:cNvPr id="0" name="Object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2127250"/>
                        <a:ext cx="228917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8" name="Text Box 1679"/>
          <p:cNvSpPr txBox="1">
            <a:spLocks noChangeArrowheads="1"/>
          </p:cNvSpPr>
          <p:nvPr/>
        </p:nvSpPr>
        <p:spPr bwMode="auto">
          <a:xfrm>
            <a:off x="5676900" y="2501900"/>
            <a:ext cx="755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500" b="0"/>
              <a:t>Inhibition of acetylcholinesterase by pirimicarb in different strains of aphids (strain Roznava is homozygously susceptible; strains H7-03 and T02 are heterozygously and homozygously resistant, resp.)</a:t>
            </a:r>
            <a:endParaRPr lang="en-US" sz="500" b="0"/>
          </a:p>
        </p:txBody>
      </p:sp>
      <p:sp>
        <p:nvSpPr>
          <p:cNvPr id="140" name="Round Same Side Corner Rectangle 97"/>
          <p:cNvSpPr/>
          <p:nvPr/>
        </p:nvSpPr>
        <p:spPr bwMode="auto">
          <a:xfrm>
            <a:off x="3400425" y="1141413"/>
            <a:ext cx="3081338" cy="261937"/>
          </a:xfrm>
          <a:prstGeom prst="round2SameRect">
            <a:avLst>
              <a:gd name="adj1" fmla="val 48375"/>
              <a:gd name="adj2" fmla="val 0"/>
            </a:avLst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900" b="0" baseline="-25000" dirty="0"/>
          </a:p>
        </p:txBody>
      </p:sp>
      <p:sp>
        <p:nvSpPr>
          <p:cNvPr id="1070" name="TextBox 595"/>
          <p:cNvSpPr txBox="1">
            <a:spLocks noChangeArrowheads="1"/>
          </p:cNvSpPr>
          <p:nvPr/>
        </p:nvSpPr>
        <p:spPr bwMode="auto">
          <a:xfrm>
            <a:off x="3408363" y="1125538"/>
            <a:ext cx="29067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>
                <a:solidFill>
                  <a:schemeClr val="bg1"/>
                </a:solidFill>
              </a:rPr>
              <a:t>2. MACE (</a:t>
            </a:r>
            <a:r>
              <a:rPr lang="en-GB" sz="1100" u="sng">
                <a:solidFill>
                  <a:schemeClr val="bg1"/>
                </a:solidFill>
              </a:rPr>
              <a:t>m</a:t>
            </a:r>
            <a:r>
              <a:rPr lang="en-GB" sz="1100">
                <a:solidFill>
                  <a:schemeClr val="bg1"/>
                </a:solidFill>
              </a:rPr>
              <a:t>odified </a:t>
            </a:r>
            <a:r>
              <a:rPr lang="en-GB" sz="1100" u="sng">
                <a:solidFill>
                  <a:schemeClr val="bg1"/>
                </a:solidFill>
              </a:rPr>
              <a:t>ac</a:t>
            </a:r>
            <a:r>
              <a:rPr lang="en-GB" sz="1100">
                <a:solidFill>
                  <a:schemeClr val="bg1"/>
                </a:solidFill>
              </a:rPr>
              <a:t>etylcholin</a:t>
            </a:r>
            <a:r>
              <a:rPr lang="en-GB" sz="1100" u="sng">
                <a:solidFill>
                  <a:schemeClr val="bg1"/>
                </a:solidFill>
              </a:rPr>
              <a:t>e</a:t>
            </a:r>
            <a:r>
              <a:rPr lang="en-GB" sz="1100">
                <a:solidFill>
                  <a:schemeClr val="bg1"/>
                </a:solidFill>
              </a:rPr>
              <a:t>sterase)</a:t>
            </a:r>
            <a:endParaRPr lang="en-GB" sz="1100" b="0" baseline="-25000">
              <a:solidFill>
                <a:schemeClr val="bg1"/>
              </a:solidFill>
            </a:endParaRPr>
          </a:p>
        </p:txBody>
      </p:sp>
      <p:pic>
        <p:nvPicPr>
          <p:cNvPr id="1071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28788"/>
            <a:ext cx="2916238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2" name="Textfeld 1237"/>
          <p:cNvSpPr txBox="1">
            <a:spLocks noChangeArrowheads="1"/>
          </p:cNvSpPr>
          <p:nvPr/>
        </p:nvSpPr>
        <p:spPr bwMode="auto">
          <a:xfrm>
            <a:off x="7092950" y="2541588"/>
            <a:ext cx="6080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Super-kdr</a:t>
            </a:r>
          </a:p>
        </p:txBody>
      </p:sp>
      <p:sp>
        <p:nvSpPr>
          <p:cNvPr id="1073" name="Textfeld 1238"/>
          <p:cNvSpPr txBox="1">
            <a:spLocks noChangeArrowheads="1"/>
          </p:cNvSpPr>
          <p:nvPr/>
        </p:nvSpPr>
        <p:spPr bwMode="auto">
          <a:xfrm>
            <a:off x="8361363" y="2632075"/>
            <a:ext cx="323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kdr</a:t>
            </a:r>
          </a:p>
        </p:txBody>
      </p:sp>
      <p:pic>
        <p:nvPicPr>
          <p:cNvPr id="1074" name="Picture 20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5108575"/>
            <a:ext cx="1939925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75" name="Grafik 20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797550"/>
            <a:ext cx="6810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AutoShape 87"/>
          <p:cNvSpPr>
            <a:spLocks noChangeAspect="1" noChangeArrowheads="1"/>
          </p:cNvSpPr>
          <p:nvPr/>
        </p:nvSpPr>
        <p:spPr bwMode="auto">
          <a:xfrm>
            <a:off x="6762750" y="4824413"/>
            <a:ext cx="2935288" cy="15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690390" y="6508467"/>
            <a:ext cx="1454244" cy="111743"/>
          </a:xfrm>
          <a:prstGeom prst="rect">
            <a:avLst/>
          </a:prstGeom>
          <a:noFill/>
          <a:ln>
            <a:noFill/>
          </a:ln>
        </p:spPr>
        <p:txBody>
          <a:bodyPr lIns="21763" tIns="10881" rIns="21763" bIns="10881">
            <a:spAutoFit/>
          </a:bodyPr>
          <a:lstStyle>
            <a:defPPr>
              <a:defRPr lang="en-GB"/>
            </a:defPPr>
            <a:lvl1pPr eaLnBrk="1" hangingPunct="1">
              <a:lnSpc>
                <a:spcPct val="120000"/>
              </a:lnSpc>
              <a:defRPr sz="500"/>
            </a:lvl1pPr>
            <a:lvl2pPr marL="742950" indent="-285750" eaLnBrk="0" hangingPunct="0">
              <a:defRPr>
                <a:ea typeface="Arial" charset="0"/>
              </a:defRPr>
            </a:lvl2pPr>
            <a:lvl3pPr marL="1143000" indent="-228600" eaLnBrk="0" hangingPunct="0">
              <a:defRPr>
                <a:ea typeface="Arial" charset="0"/>
              </a:defRPr>
            </a:lvl3pPr>
            <a:lvl4pPr marL="1600200" indent="-228600" eaLnBrk="0" hangingPunct="0">
              <a:defRPr>
                <a:ea typeface="Arial" charset="0"/>
              </a:defRPr>
            </a:lvl4pPr>
            <a:lvl5pPr marL="2057400" indent="-228600" eaLnBrk="0" hangingPunct="0">
              <a:defRPr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</a:defRPr>
            </a:lvl9pPr>
          </a:lstStyle>
          <a:p>
            <a:r>
              <a:rPr lang="en-US" b="0" dirty="0"/>
              <a:t>IRAC document protected by </a:t>
            </a:r>
            <a:r>
              <a:rPr lang="en-GB" b="0" dirty="0"/>
              <a:t>© </a:t>
            </a:r>
            <a:r>
              <a:rPr lang="en-US" b="0" dirty="0"/>
              <a:t>Copyright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737</Words>
  <Application>Microsoft Macintosh PowerPoint</Application>
  <PresentationFormat>A4 Paper (210x297 mm)</PresentationFormat>
  <Paragraphs>67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Prism Project</vt:lpstr>
      <vt:lpstr>PowerPoint Presentation</vt:lpstr>
    </vt:vector>
  </TitlesOfParts>
  <Company>Syngenta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IRAC Lep MoA</dc:title>
  <dc:creator>Alan McCaffery</dc:creator>
  <cp:lastModifiedBy>Alan Porter</cp:lastModifiedBy>
  <cp:revision>157</cp:revision>
  <dcterms:created xsi:type="dcterms:W3CDTF">2007-01-08T13:10:41Z</dcterms:created>
  <dcterms:modified xsi:type="dcterms:W3CDTF">2014-08-28T09:30:43Z</dcterms:modified>
</cp:coreProperties>
</file>