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2"/>
  </p:notesMasterIdLst>
  <p:sldIdLst>
    <p:sldId id="272" r:id="rId3"/>
    <p:sldId id="295" r:id="rId4"/>
    <p:sldId id="273" r:id="rId5"/>
    <p:sldId id="301" r:id="rId6"/>
    <p:sldId id="300" r:id="rId7"/>
    <p:sldId id="316" r:id="rId8"/>
    <p:sldId id="317" r:id="rId9"/>
    <p:sldId id="318" r:id="rId10"/>
    <p:sldId id="302" r:id="rId11"/>
    <p:sldId id="303" r:id="rId12"/>
    <p:sldId id="304" r:id="rId13"/>
    <p:sldId id="312" r:id="rId14"/>
    <p:sldId id="313" r:id="rId15"/>
    <p:sldId id="307" r:id="rId16"/>
    <p:sldId id="314" r:id="rId17"/>
    <p:sldId id="315" r:id="rId18"/>
    <p:sldId id="308" r:id="rId19"/>
    <p:sldId id="310" r:id="rId20"/>
    <p:sldId id="31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E8FF"/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0" d="100"/>
          <a:sy n="70" d="100"/>
        </p:scale>
        <p:origin x="-136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D9B29-7543-4F2D-A047-4D420B2F1E09}" type="datetimeFigureOut">
              <a:rPr lang="en-US" smtClean="0"/>
              <a:t>24/03/2017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1B1A00-0CD9-4D60-B5C6-AB19D3F86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27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1B1A00-0CD9-4D60-B5C6-AB19D3F8665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44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 userDrawn="1"/>
        </p:nvGrpSpPr>
        <p:grpSpPr bwMode="auto">
          <a:xfrm>
            <a:off x="673099" y="2047156"/>
            <a:ext cx="8121973" cy="2582863"/>
            <a:chOff x="143" y="1288"/>
            <a:chExt cx="5624" cy="1627"/>
          </a:xfrm>
        </p:grpSpPr>
        <p:sp>
          <p:nvSpPr>
            <p:cNvPr id="121" name="Rectangle 11"/>
            <p:cNvSpPr>
              <a:spLocks noChangeArrowheads="1"/>
            </p:cNvSpPr>
            <p:nvPr userDrawn="1"/>
          </p:nvSpPr>
          <p:spPr bwMode="auto">
            <a:xfrm>
              <a:off x="143" y="1288"/>
              <a:ext cx="5623" cy="1627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EAFCD8"/>
                </a:gs>
                <a:gs pos="100000">
                  <a:srgbClr val="FFFFFF"/>
                </a:gs>
              </a:gsLst>
              <a:lin ang="0" scaled="1"/>
            </a:gradFill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457200">
                <a:defRPr/>
              </a:pPr>
              <a:endParaRPr lang="de-CH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122" name="Line 12"/>
            <p:cNvSpPr>
              <a:spLocks noChangeShapeType="1"/>
            </p:cNvSpPr>
            <p:nvPr userDrawn="1"/>
          </p:nvSpPr>
          <p:spPr bwMode="auto">
            <a:xfrm>
              <a:off x="146" y="1290"/>
              <a:ext cx="5621" cy="0"/>
            </a:xfrm>
            <a:prstGeom prst="line">
              <a:avLst/>
            </a:prstGeom>
            <a:noFill/>
            <a:ln w="635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defTabSz="457200">
                <a:defRPr/>
              </a:pPr>
              <a:endParaRPr lang="de-CH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123" name="Line 13"/>
            <p:cNvSpPr>
              <a:spLocks noChangeShapeType="1"/>
            </p:cNvSpPr>
            <p:nvPr userDrawn="1"/>
          </p:nvSpPr>
          <p:spPr bwMode="auto">
            <a:xfrm>
              <a:off x="144" y="2914"/>
              <a:ext cx="5621" cy="0"/>
            </a:xfrm>
            <a:prstGeom prst="line">
              <a:avLst/>
            </a:prstGeom>
            <a:noFill/>
            <a:ln w="635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defTabSz="457200">
                <a:defRPr/>
              </a:pPr>
              <a:endParaRPr lang="de-CH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97549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3307584"/>
            <a:ext cx="6400800" cy="121606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rgbClr val="008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3331" y="348240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7469" y="386021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3851" y="367346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3851" y="405559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7989" y="443340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4371" y="423174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-508" y="461628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631" y="499409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2" y="480734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2" y="518947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151" y="556728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532" y="536562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1008" y="575325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15146" y="613106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11528" y="594432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11528" y="632645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15666" y="670426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>
            <a:off x="12047" y="650259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-508" y="8572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 userDrawn="1"/>
        </p:nvCxnSpPr>
        <p:spPr>
          <a:xfrm>
            <a:off x="3631" y="46353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12" y="27678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 userDrawn="1"/>
        </p:nvCxnSpPr>
        <p:spPr>
          <a:xfrm>
            <a:off x="12" y="65891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 userDrawn="1"/>
        </p:nvCxnSpPr>
        <p:spPr>
          <a:xfrm>
            <a:off x="4151" y="103672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>
            <a:off x="532" y="83506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>
            <a:off x="-4346" y="121960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>
            <a:off x="-208" y="159741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-3826" y="141066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>
            <a:off x="-3826" y="179279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 userDrawn="1"/>
        </p:nvCxnSpPr>
        <p:spPr>
          <a:xfrm>
            <a:off x="312" y="217060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 userDrawn="1"/>
        </p:nvCxnSpPr>
        <p:spPr>
          <a:xfrm>
            <a:off x="-3306" y="196894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 userDrawn="1"/>
        </p:nvCxnSpPr>
        <p:spPr>
          <a:xfrm>
            <a:off x="7169" y="235658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 userDrawn="1"/>
        </p:nvCxnSpPr>
        <p:spPr>
          <a:xfrm>
            <a:off x="3631" y="273438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>
            <a:off x="12" y="254764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 userDrawn="1"/>
        </p:nvCxnSpPr>
        <p:spPr>
          <a:xfrm>
            <a:off x="12" y="292977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 userDrawn="1"/>
        </p:nvCxnSpPr>
        <p:spPr>
          <a:xfrm>
            <a:off x="4151" y="330758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 userDrawn="1"/>
        </p:nvCxnSpPr>
        <p:spPr>
          <a:xfrm>
            <a:off x="532" y="310591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 userDrawn="1"/>
        </p:nvCxnSpPr>
        <p:spPr>
          <a:xfrm>
            <a:off x="3331" y="357264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 userDrawn="1"/>
        </p:nvCxnSpPr>
        <p:spPr>
          <a:xfrm>
            <a:off x="7469" y="395044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 userDrawn="1"/>
        </p:nvCxnSpPr>
        <p:spPr>
          <a:xfrm>
            <a:off x="3851" y="376370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 userDrawn="1"/>
        </p:nvCxnSpPr>
        <p:spPr>
          <a:xfrm>
            <a:off x="3851" y="414583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 userDrawn="1"/>
        </p:nvCxnSpPr>
        <p:spPr>
          <a:xfrm>
            <a:off x="7989" y="452364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 userDrawn="1"/>
        </p:nvCxnSpPr>
        <p:spPr>
          <a:xfrm>
            <a:off x="4371" y="432197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 userDrawn="1"/>
        </p:nvCxnSpPr>
        <p:spPr>
          <a:xfrm>
            <a:off x="-508" y="470652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 userDrawn="1"/>
        </p:nvCxnSpPr>
        <p:spPr>
          <a:xfrm>
            <a:off x="3631" y="508432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 userDrawn="1"/>
        </p:nvCxnSpPr>
        <p:spPr>
          <a:xfrm>
            <a:off x="12" y="489758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 userDrawn="1"/>
        </p:nvCxnSpPr>
        <p:spPr>
          <a:xfrm>
            <a:off x="12" y="527971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 userDrawn="1"/>
        </p:nvCxnSpPr>
        <p:spPr>
          <a:xfrm>
            <a:off x="4151" y="565752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 userDrawn="1"/>
        </p:nvCxnSpPr>
        <p:spPr>
          <a:xfrm>
            <a:off x="532" y="545585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 userDrawn="1"/>
        </p:nvCxnSpPr>
        <p:spPr>
          <a:xfrm>
            <a:off x="11008" y="584349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 userDrawn="1"/>
        </p:nvCxnSpPr>
        <p:spPr>
          <a:xfrm>
            <a:off x="15146" y="622130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 userDrawn="1"/>
        </p:nvCxnSpPr>
        <p:spPr>
          <a:xfrm>
            <a:off x="11528" y="603456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 userDrawn="1"/>
        </p:nvCxnSpPr>
        <p:spPr>
          <a:xfrm>
            <a:off x="11528" y="641669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 userDrawn="1"/>
        </p:nvCxnSpPr>
        <p:spPr>
          <a:xfrm>
            <a:off x="15666" y="679450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 userDrawn="1"/>
        </p:nvCxnSpPr>
        <p:spPr>
          <a:xfrm>
            <a:off x="12047" y="659283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 userDrawn="1"/>
        </p:nvCxnSpPr>
        <p:spPr>
          <a:xfrm>
            <a:off x="-508" y="17596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 userDrawn="1"/>
        </p:nvCxnSpPr>
        <p:spPr>
          <a:xfrm>
            <a:off x="3631" y="55377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 userDrawn="1"/>
        </p:nvCxnSpPr>
        <p:spPr>
          <a:xfrm>
            <a:off x="12" y="36702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 userDrawn="1"/>
        </p:nvCxnSpPr>
        <p:spPr>
          <a:xfrm>
            <a:off x="12" y="74915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 userDrawn="1"/>
        </p:nvCxnSpPr>
        <p:spPr>
          <a:xfrm>
            <a:off x="4151" y="112696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 userDrawn="1"/>
        </p:nvCxnSpPr>
        <p:spPr>
          <a:xfrm>
            <a:off x="532" y="92530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 userDrawn="1"/>
        </p:nvCxnSpPr>
        <p:spPr>
          <a:xfrm>
            <a:off x="-4346" y="130984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 userDrawn="1"/>
        </p:nvCxnSpPr>
        <p:spPr>
          <a:xfrm>
            <a:off x="-208" y="168765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 userDrawn="1"/>
        </p:nvCxnSpPr>
        <p:spPr>
          <a:xfrm>
            <a:off x="-3826" y="150090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 userDrawn="1"/>
        </p:nvCxnSpPr>
        <p:spPr>
          <a:xfrm>
            <a:off x="-3826" y="188303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 userDrawn="1"/>
        </p:nvCxnSpPr>
        <p:spPr>
          <a:xfrm>
            <a:off x="312" y="226084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 userDrawn="1"/>
        </p:nvCxnSpPr>
        <p:spPr>
          <a:xfrm>
            <a:off x="-3306" y="205918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 userDrawn="1"/>
        </p:nvCxnSpPr>
        <p:spPr>
          <a:xfrm>
            <a:off x="7169" y="244682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 userDrawn="1"/>
        </p:nvCxnSpPr>
        <p:spPr>
          <a:xfrm>
            <a:off x="3631" y="282462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 userDrawn="1"/>
        </p:nvCxnSpPr>
        <p:spPr>
          <a:xfrm>
            <a:off x="12" y="263788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 userDrawn="1"/>
        </p:nvCxnSpPr>
        <p:spPr>
          <a:xfrm>
            <a:off x="12" y="302001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 userDrawn="1"/>
        </p:nvCxnSpPr>
        <p:spPr>
          <a:xfrm>
            <a:off x="4151" y="339782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 userDrawn="1"/>
        </p:nvCxnSpPr>
        <p:spPr>
          <a:xfrm>
            <a:off x="532" y="319615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 userDrawn="1"/>
        </p:nvCxnSpPr>
        <p:spPr>
          <a:xfrm>
            <a:off x="3331" y="3525965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 userDrawn="1"/>
        </p:nvCxnSpPr>
        <p:spPr>
          <a:xfrm>
            <a:off x="7469" y="3903773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 userDrawn="1"/>
        </p:nvCxnSpPr>
        <p:spPr>
          <a:xfrm>
            <a:off x="3851" y="3717029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 userDrawn="1"/>
        </p:nvCxnSpPr>
        <p:spPr>
          <a:xfrm>
            <a:off x="3851" y="409916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 userDrawn="1"/>
        </p:nvCxnSpPr>
        <p:spPr>
          <a:xfrm>
            <a:off x="7989" y="447696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 userDrawn="1"/>
        </p:nvCxnSpPr>
        <p:spPr>
          <a:xfrm>
            <a:off x="4371" y="4275303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 userDrawn="1"/>
        </p:nvCxnSpPr>
        <p:spPr>
          <a:xfrm>
            <a:off x="-508" y="4659845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 userDrawn="1"/>
        </p:nvCxnSpPr>
        <p:spPr>
          <a:xfrm>
            <a:off x="3631" y="5037653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 userDrawn="1"/>
        </p:nvCxnSpPr>
        <p:spPr>
          <a:xfrm>
            <a:off x="12" y="485090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 userDrawn="1"/>
        </p:nvCxnSpPr>
        <p:spPr>
          <a:xfrm>
            <a:off x="12" y="5233039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 userDrawn="1"/>
        </p:nvCxnSpPr>
        <p:spPr>
          <a:xfrm>
            <a:off x="4151" y="5610847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 userDrawn="1"/>
        </p:nvCxnSpPr>
        <p:spPr>
          <a:xfrm>
            <a:off x="532" y="5409183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 userDrawn="1"/>
        </p:nvCxnSpPr>
        <p:spPr>
          <a:xfrm>
            <a:off x="11008" y="579682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 userDrawn="1"/>
        </p:nvCxnSpPr>
        <p:spPr>
          <a:xfrm>
            <a:off x="15146" y="617463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 userDrawn="1"/>
        </p:nvCxnSpPr>
        <p:spPr>
          <a:xfrm>
            <a:off x="11528" y="5987885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 userDrawn="1"/>
        </p:nvCxnSpPr>
        <p:spPr>
          <a:xfrm>
            <a:off x="11528" y="637001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 userDrawn="1"/>
        </p:nvCxnSpPr>
        <p:spPr>
          <a:xfrm>
            <a:off x="15666" y="6747824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 userDrawn="1"/>
        </p:nvCxnSpPr>
        <p:spPr>
          <a:xfrm>
            <a:off x="12047" y="654616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 userDrawn="1"/>
        </p:nvCxnSpPr>
        <p:spPr>
          <a:xfrm>
            <a:off x="-508" y="12928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 userDrawn="1"/>
        </p:nvCxnSpPr>
        <p:spPr>
          <a:xfrm>
            <a:off x="3631" y="50709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 userDrawn="1"/>
        </p:nvCxnSpPr>
        <p:spPr>
          <a:xfrm>
            <a:off x="12" y="320351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 userDrawn="1"/>
        </p:nvCxnSpPr>
        <p:spPr>
          <a:xfrm>
            <a:off x="12" y="70248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 userDrawn="1"/>
        </p:nvCxnSpPr>
        <p:spPr>
          <a:xfrm>
            <a:off x="4151" y="108029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 userDrawn="1"/>
        </p:nvCxnSpPr>
        <p:spPr>
          <a:xfrm>
            <a:off x="532" y="87862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 userDrawn="1"/>
        </p:nvCxnSpPr>
        <p:spPr>
          <a:xfrm>
            <a:off x="-4346" y="126316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 userDrawn="1"/>
        </p:nvCxnSpPr>
        <p:spPr>
          <a:xfrm>
            <a:off x="-208" y="164097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 userDrawn="1"/>
        </p:nvCxnSpPr>
        <p:spPr>
          <a:xfrm>
            <a:off x="-3826" y="1454231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 userDrawn="1"/>
        </p:nvCxnSpPr>
        <p:spPr>
          <a:xfrm>
            <a:off x="-3826" y="183636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 userDrawn="1"/>
        </p:nvCxnSpPr>
        <p:spPr>
          <a:xfrm>
            <a:off x="312" y="221417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 userDrawn="1"/>
        </p:nvCxnSpPr>
        <p:spPr>
          <a:xfrm>
            <a:off x="-3306" y="201250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 userDrawn="1"/>
        </p:nvCxnSpPr>
        <p:spPr>
          <a:xfrm>
            <a:off x="7169" y="2400144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 userDrawn="1"/>
        </p:nvCxnSpPr>
        <p:spPr>
          <a:xfrm>
            <a:off x="3631" y="277795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 userDrawn="1"/>
        </p:nvCxnSpPr>
        <p:spPr>
          <a:xfrm>
            <a:off x="12" y="259120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 userDrawn="1"/>
        </p:nvCxnSpPr>
        <p:spPr>
          <a:xfrm>
            <a:off x="12" y="2973339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 userDrawn="1"/>
        </p:nvCxnSpPr>
        <p:spPr>
          <a:xfrm>
            <a:off x="4151" y="3351147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 userDrawn="1"/>
        </p:nvCxnSpPr>
        <p:spPr>
          <a:xfrm>
            <a:off x="532" y="314948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5" name="Picture 11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35200" y="318766"/>
            <a:ext cx="4984238" cy="1415489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92403" y="5105400"/>
            <a:ext cx="1022196" cy="952500"/>
          </a:xfrm>
          <a:prstGeom prst="rect">
            <a:avLst/>
          </a:prstGeom>
          <a:effectLst>
            <a:outerShdw blurRad="304800" dist="139700" dir="2700000" sx="102000" sy="102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7" name="Picture 116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98616" y="5130800"/>
            <a:ext cx="991084" cy="923511"/>
          </a:xfrm>
          <a:prstGeom prst="rect">
            <a:avLst/>
          </a:prstGeom>
          <a:effectLst>
            <a:outerShdw blurRad="304800" dist="139700" dir="2700000" sx="102000" sy="102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8" name="Picture 112" descr="C:\Users\Alan\Desktop\lep photo.jp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68330" y="5116514"/>
            <a:ext cx="992469" cy="997863"/>
          </a:xfrm>
          <a:prstGeom prst="rect">
            <a:avLst/>
          </a:prstGeom>
          <a:effectLst>
            <a:outerShdw blurRad="304800" dist="139700" dir="2700000" sx="102000" sy="102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9" name="Picture 118"/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9073" y="5118101"/>
            <a:ext cx="962526" cy="950186"/>
          </a:xfrm>
          <a:prstGeom prst="rect">
            <a:avLst/>
          </a:prstGeom>
          <a:effectLst>
            <a:outerShdw blurRad="304800" dist="139700" dir="2700000" sx="102000" sy="102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4" name="Picture 123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29192" y="5092701"/>
            <a:ext cx="981308" cy="914400"/>
          </a:xfrm>
          <a:prstGeom prst="rect">
            <a:avLst/>
          </a:prstGeom>
          <a:effectLst>
            <a:outerShdw blurRad="304800" dist="139700" dir="2700000" sx="102000" sy="102000" algn="tl" rotWithShape="0">
              <a:srgbClr val="000000">
                <a:alpha val="43000"/>
              </a:srgbClr>
            </a:outerShdw>
          </a:effectLst>
        </p:spPr>
      </p:pic>
      <p:sp>
        <p:nvSpPr>
          <p:cNvPr id="125" name="TextBox 124"/>
          <p:cNvSpPr txBox="1"/>
          <p:nvPr userDrawn="1"/>
        </p:nvSpPr>
        <p:spPr>
          <a:xfrm>
            <a:off x="2120900" y="1676400"/>
            <a:ext cx="48941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000" b="1" spc="90" dirty="0">
                <a:solidFill>
                  <a:srgbClr val="008000"/>
                </a:solidFill>
              </a:rPr>
              <a:t>Insecticide Resistance Action Committee</a:t>
            </a:r>
          </a:p>
        </p:txBody>
      </p:sp>
      <p:sp>
        <p:nvSpPr>
          <p:cNvPr id="126" name="Slide Number Placeholder 2"/>
          <p:cNvSpPr txBox="1">
            <a:spLocks/>
          </p:cNvSpPr>
          <p:nvPr userDrawn="1"/>
        </p:nvSpPr>
        <p:spPr>
          <a:xfrm>
            <a:off x="3636269" y="641027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CB4A447-2462-7B48-A13D-38A44628AF2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125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202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113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roup 10"/>
          <p:cNvGrpSpPr>
            <a:grpSpLocks/>
          </p:cNvGrpSpPr>
          <p:nvPr userDrawn="1"/>
        </p:nvGrpSpPr>
        <p:grpSpPr bwMode="auto">
          <a:xfrm>
            <a:off x="673099" y="2047156"/>
            <a:ext cx="8121973" cy="2582863"/>
            <a:chOff x="143" y="1288"/>
            <a:chExt cx="5624" cy="1627"/>
          </a:xfrm>
        </p:grpSpPr>
        <p:sp>
          <p:nvSpPr>
            <p:cNvPr id="121" name="Rectangle 11"/>
            <p:cNvSpPr>
              <a:spLocks noChangeArrowheads="1"/>
            </p:cNvSpPr>
            <p:nvPr userDrawn="1"/>
          </p:nvSpPr>
          <p:spPr bwMode="auto">
            <a:xfrm>
              <a:off x="143" y="1288"/>
              <a:ext cx="5623" cy="1627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EAFCD8"/>
                </a:gs>
                <a:gs pos="100000">
                  <a:srgbClr val="FFFFFF"/>
                </a:gs>
              </a:gsLst>
              <a:lin ang="0" scaled="1"/>
            </a:gradFill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457200">
                <a:defRPr/>
              </a:pPr>
              <a:endParaRPr lang="de-CH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122" name="Line 12"/>
            <p:cNvSpPr>
              <a:spLocks noChangeShapeType="1"/>
            </p:cNvSpPr>
            <p:nvPr userDrawn="1"/>
          </p:nvSpPr>
          <p:spPr bwMode="auto">
            <a:xfrm>
              <a:off x="146" y="1290"/>
              <a:ext cx="5621" cy="0"/>
            </a:xfrm>
            <a:prstGeom prst="line">
              <a:avLst/>
            </a:prstGeom>
            <a:noFill/>
            <a:ln w="635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defTabSz="457200">
                <a:defRPr/>
              </a:pPr>
              <a:endParaRPr lang="de-CH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123" name="Line 13"/>
            <p:cNvSpPr>
              <a:spLocks noChangeShapeType="1"/>
            </p:cNvSpPr>
            <p:nvPr userDrawn="1"/>
          </p:nvSpPr>
          <p:spPr bwMode="auto">
            <a:xfrm>
              <a:off x="144" y="2914"/>
              <a:ext cx="5621" cy="0"/>
            </a:xfrm>
            <a:prstGeom prst="line">
              <a:avLst/>
            </a:prstGeom>
            <a:noFill/>
            <a:ln w="635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defTabSz="457200">
                <a:defRPr/>
              </a:pPr>
              <a:endParaRPr lang="de-CH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97549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3307584"/>
            <a:ext cx="6400800" cy="121606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rgbClr val="008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3331" y="348240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7469" y="386021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3851" y="367346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3851" y="405559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7989" y="443340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4371" y="423174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-508" y="461628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631" y="499409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2" y="480734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2" y="518947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151" y="556728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532" y="536562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1008" y="575325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15146" y="613106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11528" y="594432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11528" y="632645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15666" y="670426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>
            <a:off x="12047" y="650259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-508" y="8572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 userDrawn="1"/>
        </p:nvCxnSpPr>
        <p:spPr>
          <a:xfrm>
            <a:off x="3631" y="46353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12" y="27678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 userDrawn="1"/>
        </p:nvCxnSpPr>
        <p:spPr>
          <a:xfrm>
            <a:off x="12" y="65891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 userDrawn="1"/>
        </p:nvCxnSpPr>
        <p:spPr>
          <a:xfrm>
            <a:off x="4151" y="103672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>
            <a:off x="532" y="83506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>
            <a:off x="-4346" y="121960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>
            <a:off x="-208" y="159741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-3826" y="141066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>
            <a:off x="-3826" y="179279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 userDrawn="1"/>
        </p:nvCxnSpPr>
        <p:spPr>
          <a:xfrm>
            <a:off x="312" y="217060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 userDrawn="1"/>
        </p:nvCxnSpPr>
        <p:spPr>
          <a:xfrm>
            <a:off x="-3306" y="196894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 userDrawn="1"/>
        </p:nvCxnSpPr>
        <p:spPr>
          <a:xfrm>
            <a:off x="7169" y="235658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 userDrawn="1"/>
        </p:nvCxnSpPr>
        <p:spPr>
          <a:xfrm>
            <a:off x="3631" y="273438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>
            <a:off x="12" y="254764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 userDrawn="1"/>
        </p:nvCxnSpPr>
        <p:spPr>
          <a:xfrm>
            <a:off x="12" y="292977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 userDrawn="1"/>
        </p:nvCxnSpPr>
        <p:spPr>
          <a:xfrm>
            <a:off x="4151" y="330758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 userDrawn="1"/>
        </p:nvCxnSpPr>
        <p:spPr>
          <a:xfrm>
            <a:off x="532" y="310591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 userDrawn="1"/>
        </p:nvCxnSpPr>
        <p:spPr>
          <a:xfrm>
            <a:off x="3331" y="357264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 userDrawn="1"/>
        </p:nvCxnSpPr>
        <p:spPr>
          <a:xfrm>
            <a:off x="7469" y="395044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 userDrawn="1"/>
        </p:nvCxnSpPr>
        <p:spPr>
          <a:xfrm>
            <a:off x="3851" y="376370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 userDrawn="1"/>
        </p:nvCxnSpPr>
        <p:spPr>
          <a:xfrm>
            <a:off x="3851" y="414583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 userDrawn="1"/>
        </p:nvCxnSpPr>
        <p:spPr>
          <a:xfrm>
            <a:off x="7989" y="452364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 userDrawn="1"/>
        </p:nvCxnSpPr>
        <p:spPr>
          <a:xfrm>
            <a:off x="4371" y="432197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 userDrawn="1"/>
        </p:nvCxnSpPr>
        <p:spPr>
          <a:xfrm>
            <a:off x="-508" y="470652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 userDrawn="1"/>
        </p:nvCxnSpPr>
        <p:spPr>
          <a:xfrm>
            <a:off x="3631" y="508432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 userDrawn="1"/>
        </p:nvCxnSpPr>
        <p:spPr>
          <a:xfrm>
            <a:off x="12" y="489758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 userDrawn="1"/>
        </p:nvCxnSpPr>
        <p:spPr>
          <a:xfrm>
            <a:off x="12" y="527971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 userDrawn="1"/>
        </p:nvCxnSpPr>
        <p:spPr>
          <a:xfrm>
            <a:off x="4151" y="565752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 userDrawn="1"/>
        </p:nvCxnSpPr>
        <p:spPr>
          <a:xfrm>
            <a:off x="532" y="545585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 userDrawn="1"/>
        </p:nvCxnSpPr>
        <p:spPr>
          <a:xfrm>
            <a:off x="11008" y="584349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 userDrawn="1"/>
        </p:nvCxnSpPr>
        <p:spPr>
          <a:xfrm>
            <a:off x="15146" y="622130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 userDrawn="1"/>
        </p:nvCxnSpPr>
        <p:spPr>
          <a:xfrm>
            <a:off x="11528" y="603456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 userDrawn="1"/>
        </p:nvCxnSpPr>
        <p:spPr>
          <a:xfrm>
            <a:off x="11528" y="641669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 userDrawn="1"/>
        </p:nvCxnSpPr>
        <p:spPr>
          <a:xfrm>
            <a:off x="15666" y="679450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 userDrawn="1"/>
        </p:nvCxnSpPr>
        <p:spPr>
          <a:xfrm>
            <a:off x="12047" y="659283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 userDrawn="1"/>
        </p:nvCxnSpPr>
        <p:spPr>
          <a:xfrm>
            <a:off x="-508" y="17596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 userDrawn="1"/>
        </p:nvCxnSpPr>
        <p:spPr>
          <a:xfrm>
            <a:off x="3631" y="55377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 userDrawn="1"/>
        </p:nvCxnSpPr>
        <p:spPr>
          <a:xfrm>
            <a:off x="12" y="36702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 userDrawn="1"/>
        </p:nvCxnSpPr>
        <p:spPr>
          <a:xfrm>
            <a:off x="12" y="74915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 userDrawn="1"/>
        </p:nvCxnSpPr>
        <p:spPr>
          <a:xfrm>
            <a:off x="4151" y="112696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 userDrawn="1"/>
        </p:nvCxnSpPr>
        <p:spPr>
          <a:xfrm>
            <a:off x="532" y="92530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 userDrawn="1"/>
        </p:nvCxnSpPr>
        <p:spPr>
          <a:xfrm>
            <a:off x="-4346" y="130984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 userDrawn="1"/>
        </p:nvCxnSpPr>
        <p:spPr>
          <a:xfrm>
            <a:off x="-208" y="168765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 userDrawn="1"/>
        </p:nvCxnSpPr>
        <p:spPr>
          <a:xfrm>
            <a:off x="-3826" y="150090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 userDrawn="1"/>
        </p:nvCxnSpPr>
        <p:spPr>
          <a:xfrm>
            <a:off x="-3826" y="188303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 userDrawn="1"/>
        </p:nvCxnSpPr>
        <p:spPr>
          <a:xfrm>
            <a:off x="312" y="226084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 userDrawn="1"/>
        </p:nvCxnSpPr>
        <p:spPr>
          <a:xfrm>
            <a:off x="-3306" y="205918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 userDrawn="1"/>
        </p:nvCxnSpPr>
        <p:spPr>
          <a:xfrm>
            <a:off x="7169" y="244682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 userDrawn="1"/>
        </p:nvCxnSpPr>
        <p:spPr>
          <a:xfrm>
            <a:off x="3631" y="282462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 userDrawn="1"/>
        </p:nvCxnSpPr>
        <p:spPr>
          <a:xfrm>
            <a:off x="12" y="263788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 userDrawn="1"/>
        </p:nvCxnSpPr>
        <p:spPr>
          <a:xfrm>
            <a:off x="12" y="302001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 userDrawn="1"/>
        </p:nvCxnSpPr>
        <p:spPr>
          <a:xfrm>
            <a:off x="4151" y="339782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 userDrawn="1"/>
        </p:nvCxnSpPr>
        <p:spPr>
          <a:xfrm>
            <a:off x="532" y="319615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 userDrawn="1"/>
        </p:nvCxnSpPr>
        <p:spPr>
          <a:xfrm>
            <a:off x="3331" y="3525965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 userDrawn="1"/>
        </p:nvCxnSpPr>
        <p:spPr>
          <a:xfrm>
            <a:off x="7469" y="3903773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 userDrawn="1"/>
        </p:nvCxnSpPr>
        <p:spPr>
          <a:xfrm>
            <a:off x="3851" y="3717029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 userDrawn="1"/>
        </p:nvCxnSpPr>
        <p:spPr>
          <a:xfrm>
            <a:off x="3851" y="409916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 userDrawn="1"/>
        </p:nvCxnSpPr>
        <p:spPr>
          <a:xfrm>
            <a:off x="7989" y="447696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 userDrawn="1"/>
        </p:nvCxnSpPr>
        <p:spPr>
          <a:xfrm>
            <a:off x="4371" y="4275303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 userDrawn="1"/>
        </p:nvCxnSpPr>
        <p:spPr>
          <a:xfrm>
            <a:off x="-508" y="4659845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 userDrawn="1"/>
        </p:nvCxnSpPr>
        <p:spPr>
          <a:xfrm>
            <a:off x="3631" y="5037653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 userDrawn="1"/>
        </p:nvCxnSpPr>
        <p:spPr>
          <a:xfrm>
            <a:off x="12" y="485090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 userDrawn="1"/>
        </p:nvCxnSpPr>
        <p:spPr>
          <a:xfrm>
            <a:off x="12" y="5233039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 userDrawn="1"/>
        </p:nvCxnSpPr>
        <p:spPr>
          <a:xfrm>
            <a:off x="4151" y="5610847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 userDrawn="1"/>
        </p:nvCxnSpPr>
        <p:spPr>
          <a:xfrm>
            <a:off x="532" y="5409183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 userDrawn="1"/>
        </p:nvCxnSpPr>
        <p:spPr>
          <a:xfrm>
            <a:off x="11008" y="579682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 userDrawn="1"/>
        </p:nvCxnSpPr>
        <p:spPr>
          <a:xfrm>
            <a:off x="15146" y="617463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 userDrawn="1"/>
        </p:nvCxnSpPr>
        <p:spPr>
          <a:xfrm>
            <a:off x="11528" y="5987885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 userDrawn="1"/>
        </p:nvCxnSpPr>
        <p:spPr>
          <a:xfrm>
            <a:off x="11528" y="637001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 userDrawn="1"/>
        </p:nvCxnSpPr>
        <p:spPr>
          <a:xfrm>
            <a:off x="15666" y="6747824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 userDrawn="1"/>
        </p:nvCxnSpPr>
        <p:spPr>
          <a:xfrm>
            <a:off x="12047" y="654616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 userDrawn="1"/>
        </p:nvCxnSpPr>
        <p:spPr>
          <a:xfrm>
            <a:off x="-508" y="12928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 userDrawn="1"/>
        </p:nvCxnSpPr>
        <p:spPr>
          <a:xfrm>
            <a:off x="3631" y="50709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 userDrawn="1"/>
        </p:nvCxnSpPr>
        <p:spPr>
          <a:xfrm>
            <a:off x="12" y="320351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 userDrawn="1"/>
        </p:nvCxnSpPr>
        <p:spPr>
          <a:xfrm>
            <a:off x="12" y="70248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 userDrawn="1"/>
        </p:nvCxnSpPr>
        <p:spPr>
          <a:xfrm>
            <a:off x="4151" y="108029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 userDrawn="1"/>
        </p:nvCxnSpPr>
        <p:spPr>
          <a:xfrm>
            <a:off x="532" y="87862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 userDrawn="1"/>
        </p:nvCxnSpPr>
        <p:spPr>
          <a:xfrm>
            <a:off x="-4346" y="126316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 userDrawn="1"/>
        </p:nvCxnSpPr>
        <p:spPr>
          <a:xfrm>
            <a:off x="-208" y="164097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 userDrawn="1"/>
        </p:nvCxnSpPr>
        <p:spPr>
          <a:xfrm>
            <a:off x="-3826" y="1454231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 userDrawn="1"/>
        </p:nvCxnSpPr>
        <p:spPr>
          <a:xfrm>
            <a:off x="-3826" y="183636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 userDrawn="1"/>
        </p:nvCxnSpPr>
        <p:spPr>
          <a:xfrm>
            <a:off x="312" y="221417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 userDrawn="1"/>
        </p:nvCxnSpPr>
        <p:spPr>
          <a:xfrm>
            <a:off x="-3306" y="201250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 userDrawn="1"/>
        </p:nvCxnSpPr>
        <p:spPr>
          <a:xfrm>
            <a:off x="7169" y="2400144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 userDrawn="1"/>
        </p:nvCxnSpPr>
        <p:spPr>
          <a:xfrm>
            <a:off x="3631" y="277795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 userDrawn="1"/>
        </p:nvCxnSpPr>
        <p:spPr>
          <a:xfrm>
            <a:off x="12" y="259120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 userDrawn="1"/>
        </p:nvCxnSpPr>
        <p:spPr>
          <a:xfrm>
            <a:off x="12" y="2973339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 userDrawn="1"/>
        </p:nvCxnSpPr>
        <p:spPr>
          <a:xfrm>
            <a:off x="4151" y="3351147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 userDrawn="1"/>
        </p:nvCxnSpPr>
        <p:spPr>
          <a:xfrm>
            <a:off x="532" y="314948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5" name="Picture 11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35200" y="318766"/>
            <a:ext cx="4984238" cy="1415489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92403" y="5105400"/>
            <a:ext cx="1022196" cy="952500"/>
          </a:xfrm>
          <a:prstGeom prst="rect">
            <a:avLst/>
          </a:prstGeom>
          <a:effectLst>
            <a:outerShdw blurRad="304800" dist="139700" dir="2700000" sx="102000" sy="102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7" name="Picture 116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98616" y="5130800"/>
            <a:ext cx="991084" cy="923511"/>
          </a:xfrm>
          <a:prstGeom prst="rect">
            <a:avLst/>
          </a:prstGeom>
          <a:effectLst>
            <a:outerShdw blurRad="304800" dist="139700" dir="2700000" sx="102000" sy="102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8" name="Picture 112" descr="C:\Users\Alan\Desktop\lep photo.jp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68330" y="5116514"/>
            <a:ext cx="992469" cy="997863"/>
          </a:xfrm>
          <a:prstGeom prst="rect">
            <a:avLst/>
          </a:prstGeom>
          <a:effectLst>
            <a:outerShdw blurRad="304800" dist="139700" dir="2700000" sx="102000" sy="102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9" name="Picture 118"/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9073" y="5118101"/>
            <a:ext cx="962526" cy="950186"/>
          </a:xfrm>
          <a:prstGeom prst="rect">
            <a:avLst/>
          </a:prstGeom>
          <a:effectLst>
            <a:outerShdw blurRad="304800" dist="139700" dir="2700000" sx="102000" sy="102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4" name="Picture 123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29192" y="5092701"/>
            <a:ext cx="981308" cy="914400"/>
          </a:xfrm>
          <a:prstGeom prst="rect">
            <a:avLst/>
          </a:prstGeom>
          <a:effectLst>
            <a:outerShdw blurRad="304800" dist="139700" dir="2700000" sx="102000" sy="102000" algn="tl" rotWithShape="0">
              <a:srgbClr val="000000">
                <a:alpha val="43000"/>
              </a:srgbClr>
            </a:outerShdw>
          </a:effectLst>
        </p:spPr>
      </p:pic>
      <p:sp>
        <p:nvSpPr>
          <p:cNvPr id="125" name="TextBox 124"/>
          <p:cNvSpPr txBox="1"/>
          <p:nvPr userDrawn="1"/>
        </p:nvSpPr>
        <p:spPr>
          <a:xfrm>
            <a:off x="2120900" y="1676400"/>
            <a:ext cx="48941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000" b="1" spc="90" dirty="0">
                <a:solidFill>
                  <a:srgbClr val="008000"/>
                </a:solidFill>
              </a:rPr>
              <a:t>Insecticide Resistance Action Committee</a:t>
            </a:r>
          </a:p>
        </p:txBody>
      </p:sp>
      <p:sp>
        <p:nvSpPr>
          <p:cNvPr id="126" name="Slide Number Placeholder 2"/>
          <p:cNvSpPr txBox="1">
            <a:spLocks/>
          </p:cNvSpPr>
          <p:nvPr userDrawn="1"/>
        </p:nvSpPr>
        <p:spPr>
          <a:xfrm>
            <a:off x="3636269" y="641027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CB4A447-2462-7B48-A13D-38A44628AF2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524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rgbClr val="008000"/>
                </a:solidFill>
                <a:latin typeface="Arial Rounded MT Bold"/>
                <a:cs typeface="Arial Rounded MT Bold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8000"/>
                </a:solidFill>
              </a:defRPr>
            </a:lvl1pPr>
            <a:lvl2pPr>
              <a:defRPr>
                <a:solidFill>
                  <a:srgbClr val="4B4BFA"/>
                </a:solidFill>
              </a:defRPr>
            </a:lvl2pPr>
            <a:lvl3pPr>
              <a:defRPr>
                <a:solidFill>
                  <a:srgbClr val="4B4BFA"/>
                </a:solidFill>
              </a:defRPr>
            </a:lvl3pPr>
            <a:lvl4pPr>
              <a:defRPr>
                <a:solidFill>
                  <a:srgbClr val="4B4BFA"/>
                </a:solidFill>
              </a:defRPr>
            </a:lvl4pPr>
            <a:lvl5pPr>
              <a:defRPr>
                <a:solidFill>
                  <a:srgbClr val="4B4BFA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15" name="Slide Number Placeholder 2"/>
          <p:cNvSpPr txBox="1">
            <a:spLocks/>
          </p:cNvSpPr>
          <p:nvPr userDrawn="1"/>
        </p:nvSpPr>
        <p:spPr>
          <a:xfrm>
            <a:off x="3636269" y="641027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CB4A447-2462-7B48-A13D-38A44628AF2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136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8536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0803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7342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1066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57170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820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rgbClr val="008000"/>
                </a:solidFill>
                <a:latin typeface="Arial Rounded MT Bold"/>
                <a:cs typeface="Arial Rounded MT Bold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8000"/>
                </a:solidFill>
              </a:defRPr>
            </a:lvl1pPr>
            <a:lvl2pPr>
              <a:defRPr>
                <a:solidFill>
                  <a:srgbClr val="4B4BFA"/>
                </a:solidFill>
              </a:defRPr>
            </a:lvl2pPr>
            <a:lvl3pPr>
              <a:defRPr>
                <a:solidFill>
                  <a:srgbClr val="4B4BFA"/>
                </a:solidFill>
              </a:defRPr>
            </a:lvl3pPr>
            <a:lvl4pPr>
              <a:defRPr>
                <a:solidFill>
                  <a:srgbClr val="4B4BFA"/>
                </a:solidFill>
              </a:defRPr>
            </a:lvl4pPr>
            <a:lvl5pPr>
              <a:defRPr>
                <a:solidFill>
                  <a:srgbClr val="4B4BFA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15" name="Slide Number Placeholder 2"/>
          <p:cNvSpPr txBox="1">
            <a:spLocks/>
          </p:cNvSpPr>
          <p:nvPr userDrawn="1"/>
        </p:nvSpPr>
        <p:spPr>
          <a:xfrm>
            <a:off x="3636269" y="641027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CB4A447-2462-7B48-A13D-38A44628AF2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5799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59597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9117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414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5106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640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533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03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864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9108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4663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331" y="348240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469" y="386021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851" y="367346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51" y="405559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989" y="443340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371" y="423174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-508" y="461628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631" y="499409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" y="480734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2" y="518947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151" y="556728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2" y="536562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1008" y="575325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146" y="613106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1528" y="594432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1528" y="632645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5666" y="670426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2047" y="650259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-508" y="8572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631" y="46353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2" y="27678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2" y="65891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151" y="103672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32" y="83506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-4346" y="121960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-208" y="159741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-3826" y="141066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-3826" y="179279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12" y="217060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-3306" y="196894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69" y="235658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631" y="273438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2" y="254764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2" y="292977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151" y="330758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32" y="310591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331" y="357264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469" y="395044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851" y="376370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51" y="414583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989" y="452364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371" y="432197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-508" y="470652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631" y="508432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12" y="489758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12" y="527971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151" y="565752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32" y="545585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1008" y="584349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5146" y="622130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1528" y="603456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1528" y="641669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5666" y="679450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2047" y="659283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-508" y="17596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631" y="55377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2" y="36702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2" y="74915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151" y="112696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32" y="92530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-4346" y="130984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-208" y="168765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-3826" y="150090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-3826" y="188303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12" y="226084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-3306" y="205918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7169" y="244682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3631" y="282462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12" y="263788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12" y="302001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4151" y="339782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32" y="319615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3331" y="3525965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7469" y="3903773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3851" y="3717029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3851" y="409916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7989" y="447696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4371" y="4275303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-508" y="4659845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3631" y="5037653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12" y="485090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12" y="5233039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4151" y="5610847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532" y="5409183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11008" y="579682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15146" y="617463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1528" y="5987885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11528" y="637001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15666" y="6747824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12047" y="654616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-508" y="12928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3631" y="50709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12" y="320351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12" y="70248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4151" y="108029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532" y="87862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-4346" y="126316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-208" y="164097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-3826" y="1454231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-3826" y="183636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12" y="221417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-3306" y="201250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7169" y="2400144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3631" y="277795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12" y="259120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12" y="2973339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4151" y="3351147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32" y="314948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Slide Number Placeholder 2"/>
          <p:cNvSpPr txBox="1">
            <a:spLocks/>
          </p:cNvSpPr>
          <p:nvPr/>
        </p:nvSpPr>
        <p:spPr>
          <a:xfrm>
            <a:off x="3636269" y="641027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CB4A447-2462-7B48-A13D-38A44628AF2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6" name="Picture 11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424332" y="6600264"/>
            <a:ext cx="694267" cy="19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398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lang="en-GB" sz="3200" kern="1200" dirty="0" smtClean="0">
          <a:solidFill>
            <a:srgbClr val="008000"/>
          </a:solidFill>
          <a:latin typeface="Arial Rounded MT Bold"/>
          <a:ea typeface="+mj-ea"/>
          <a:cs typeface="Arial Rounded MT 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lang="en-GB" sz="3200" kern="1200" dirty="0" smtClean="0">
          <a:solidFill>
            <a:srgbClr val="008000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lang="en-GB" sz="2800" kern="1200" dirty="0" smtClean="0">
          <a:solidFill>
            <a:srgbClr val="4B4BFA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lang="en-GB" sz="2400" kern="1200" dirty="0" smtClean="0">
          <a:solidFill>
            <a:srgbClr val="4B4BFA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lang="en-GB" sz="2000" kern="1200" dirty="0" smtClean="0">
          <a:solidFill>
            <a:srgbClr val="4B4BFA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lang="en-GB" sz="2000" kern="1200" dirty="0" smtClean="0">
          <a:solidFill>
            <a:srgbClr val="4B4BFA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331" y="348240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469" y="386021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851" y="367346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51" y="405559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989" y="443340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371" y="423174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-508" y="461628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631" y="499409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" y="480734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2" y="518947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151" y="556728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2" y="536562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1008" y="575325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146" y="613106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1528" y="594432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1528" y="632645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5666" y="670426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2047" y="650259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-508" y="8572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631" y="46353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2" y="27678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2" y="65891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151" y="103672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32" y="83506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-4346" y="121960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-208" y="159741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-3826" y="141066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-3826" y="179279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12" y="217060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-3306" y="196894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69" y="235658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631" y="273438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2" y="254764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2" y="292977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151" y="330758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32" y="310591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331" y="357264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469" y="395044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851" y="376370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51" y="414583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989" y="452364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371" y="432197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-508" y="470652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631" y="508432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12" y="489758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12" y="527971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151" y="565752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32" y="5455859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1008" y="584349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5146" y="622130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1528" y="6034561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1528" y="641669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5666" y="679450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2047" y="659283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-508" y="17596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631" y="55377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2" y="36702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2" y="74915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151" y="112696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32" y="92530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-4346" y="130984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-208" y="168765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-3826" y="1500907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-3826" y="188303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12" y="2260846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-3306" y="2059182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7169" y="2446820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3631" y="282462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12" y="2637884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12" y="3020015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4151" y="3397823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32" y="3196158"/>
            <a:ext cx="301834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3331" y="3525965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7469" y="3903773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3851" y="3717029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3851" y="409916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7989" y="447696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4371" y="4275303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-508" y="4659845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3631" y="5037653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12" y="485090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12" y="5233039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4151" y="5610847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532" y="5409183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11008" y="579682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15146" y="617463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1528" y="5987885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11528" y="637001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15666" y="6747824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12047" y="654616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-508" y="12928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3631" y="50709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12" y="320351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12" y="70248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4151" y="108029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532" y="87862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-4346" y="126316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-208" y="164097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-3826" y="1454231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-3826" y="183636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12" y="2214170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-3306" y="2012506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7169" y="2400144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3631" y="277795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12" y="2591208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12" y="2973339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4151" y="3351147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32" y="3149482"/>
            <a:ext cx="301834" cy="0"/>
          </a:xfrm>
          <a:prstGeom prst="line">
            <a:avLst/>
          </a:prstGeom>
          <a:ln w="6350">
            <a:solidFill>
              <a:srgbClr val="0AB44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Slide Number Placeholder 2"/>
          <p:cNvSpPr txBox="1">
            <a:spLocks/>
          </p:cNvSpPr>
          <p:nvPr/>
        </p:nvSpPr>
        <p:spPr>
          <a:xfrm>
            <a:off x="3636269" y="641027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CB4A447-2462-7B48-A13D-38A44628AF2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6" name="Picture 11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424332" y="6600264"/>
            <a:ext cx="694267" cy="19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889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lang="en-GB" sz="3200" kern="1200" dirty="0" smtClean="0">
          <a:solidFill>
            <a:srgbClr val="008000"/>
          </a:solidFill>
          <a:latin typeface="Arial Rounded MT Bold"/>
          <a:ea typeface="+mj-ea"/>
          <a:cs typeface="Arial Rounded MT 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lang="en-GB" sz="3200" kern="1200" dirty="0" smtClean="0">
          <a:solidFill>
            <a:srgbClr val="008000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lang="en-GB" sz="2800" kern="1200" dirty="0" smtClean="0">
          <a:solidFill>
            <a:srgbClr val="4B4BFA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lang="en-GB" sz="2400" kern="1200" dirty="0" smtClean="0">
          <a:solidFill>
            <a:srgbClr val="4B4BFA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lang="en-GB" sz="2000" kern="1200" dirty="0" smtClean="0">
          <a:solidFill>
            <a:srgbClr val="4B4BFA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lang="en-GB" sz="2000" kern="1200" dirty="0" smtClean="0">
          <a:solidFill>
            <a:srgbClr val="4B4BFA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package" Target="../embeddings/Microsoft_Excel_Worksheet1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IRAC – India Group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29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3200" dirty="0" smtClean="0"/>
              <a:t>Review – Cabbage( </a:t>
            </a:r>
            <a:r>
              <a:rPr lang="en-US" sz="3200" dirty="0" err="1" smtClean="0"/>
              <a:t>Lep</a:t>
            </a:r>
            <a:r>
              <a:rPr lang="en-US" sz="3200" dirty="0" smtClean="0"/>
              <a:t>)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US" sz="2000" dirty="0" smtClean="0">
                <a:solidFill>
                  <a:schemeClr val="tx1"/>
                </a:solidFill>
              </a:rPr>
              <a:t> Windows in the  main field 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Window 1 : 0- 20 DAT   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Window 2 :  21-50  DAT 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Window 3 : 51-80 DAT</a:t>
            </a:r>
          </a:p>
          <a:p>
            <a:pPr lvl="1"/>
            <a:r>
              <a:rPr lang="en-US" sz="2000" i="1" dirty="0" smtClean="0">
                <a:solidFill>
                  <a:schemeClr val="tx1"/>
                </a:solidFill>
              </a:rPr>
              <a:t>Window 4 : </a:t>
            </a:r>
            <a:r>
              <a:rPr lang="en-US" sz="2000" b="1" i="1" dirty="0" smtClean="0">
                <a:solidFill>
                  <a:schemeClr val="tx1"/>
                </a:solidFill>
              </a:rPr>
              <a:t>Beyond 80 </a:t>
            </a:r>
            <a:endParaRPr lang="en-US" sz="2000" b="1" i="1" dirty="0">
              <a:solidFill>
                <a:schemeClr val="tx1"/>
              </a:solidFill>
            </a:endParaRPr>
          </a:p>
          <a:p>
            <a:pPr lvl="0"/>
            <a:r>
              <a:rPr lang="en-US" sz="2000" dirty="0" err="1" smtClean="0">
                <a:solidFill>
                  <a:schemeClr val="tx1"/>
                </a:solidFill>
              </a:rPr>
              <a:t>Diamides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should be applied either in the ‘1</a:t>
            </a:r>
            <a:r>
              <a:rPr lang="en-US" sz="2000" baseline="30000" dirty="0">
                <a:solidFill>
                  <a:schemeClr val="tx1"/>
                </a:solidFill>
              </a:rPr>
              <a:t>st</a:t>
            </a:r>
            <a:r>
              <a:rPr lang="en-US" sz="2000" dirty="0">
                <a:solidFill>
                  <a:schemeClr val="tx1"/>
                </a:solidFill>
              </a:rPr>
              <a:t>’ and ‘3</a:t>
            </a:r>
            <a:r>
              <a:rPr lang="en-US" sz="2000" baseline="30000" dirty="0">
                <a:solidFill>
                  <a:schemeClr val="tx1"/>
                </a:solidFill>
              </a:rPr>
              <a:t>rd</a:t>
            </a:r>
            <a:r>
              <a:rPr lang="en-US" sz="2000" dirty="0">
                <a:solidFill>
                  <a:schemeClr val="tx1"/>
                </a:solidFill>
              </a:rPr>
              <a:t>’ window or in ‘2</a:t>
            </a:r>
            <a:r>
              <a:rPr lang="en-US" sz="2000" baseline="30000" dirty="0">
                <a:solidFill>
                  <a:schemeClr val="tx1"/>
                </a:solidFill>
              </a:rPr>
              <a:t>nd</a:t>
            </a:r>
            <a:r>
              <a:rPr lang="en-US" sz="2000" dirty="0">
                <a:solidFill>
                  <a:schemeClr val="tx1"/>
                </a:solidFill>
              </a:rPr>
              <a:t>’ and ‘4</a:t>
            </a:r>
            <a:r>
              <a:rPr lang="en-US" sz="2000" baseline="30000" dirty="0">
                <a:solidFill>
                  <a:schemeClr val="tx1"/>
                </a:solidFill>
              </a:rPr>
              <a:t>th’</a:t>
            </a:r>
            <a:r>
              <a:rPr lang="en-US" sz="2000" dirty="0">
                <a:solidFill>
                  <a:schemeClr val="tx1"/>
                </a:solidFill>
              </a:rPr>
              <a:t>   window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n-US" sz="2000" dirty="0" smtClean="0">
                <a:solidFill>
                  <a:schemeClr val="tx1"/>
                </a:solidFill>
              </a:rPr>
              <a:t>Within a window one can go for back to back two applications of </a:t>
            </a:r>
            <a:r>
              <a:rPr lang="en-US" sz="2000" dirty="0" err="1" smtClean="0">
                <a:solidFill>
                  <a:schemeClr val="tx1"/>
                </a:solidFill>
              </a:rPr>
              <a:t>Diamide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2000" dirty="0">
                <a:solidFill>
                  <a:schemeClr val="tx1"/>
                </a:solidFill>
              </a:rPr>
              <a:t> Maximum Four applications of </a:t>
            </a:r>
            <a:r>
              <a:rPr lang="en-US" sz="2000" dirty="0" err="1">
                <a:solidFill>
                  <a:schemeClr val="tx1"/>
                </a:solidFill>
              </a:rPr>
              <a:t>Diamide</a:t>
            </a:r>
            <a:r>
              <a:rPr lang="en-US" sz="2000" dirty="0">
                <a:solidFill>
                  <a:schemeClr val="tx1"/>
                </a:solidFill>
              </a:rPr>
              <a:t> in crop cycle </a:t>
            </a:r>
          </a:p>
          <a:p>
            <a:pPr lvl="0"/>
            <a:r>
              <a:rPr lang="en-US" sz="2000" dirty="0" smtClean="0">
                <a:solidFill>
                  <a:schemeClr val="tx1"/>
                </a:solidFill>
              </a:rPr>
              <a:t>If participate in 4’th window , not to participate in 1’st window of succeeding crop </a:t>
            </a:r>
          </a:p>
          <a:p>
            <a:r>
              <a:rPr lang="en-US" sz="2000" dirty="0">
                <a:solidFill>
                  <a:schemeClr val="tx1"/>
                </a:solidFill>
              </a:rPr>
              <a:t>For effective pest  management, use alternate mode of action chemistries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endParaRPr lang="en-US" sz="2000" b="1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No application of </a:t>
            </a:r>
            <a:r>
              <a:rPr lang="en-US" sz="2000" dirty="0" err="1" smtClean="0">
                <a:solidFill>
                  <a:schemeClr val="tx1"/>
                </a:solidFill>
              </a:rPr>
              <a:t>Diamide</a:t>
            </a:r>
            <a:r>
              <a:rPr lang="en-US" sz="2000" dirty="0" smtClean="0">
                <a:solidFill>
                  <a:schemeClr val="tx1"/>
                </a:solidFill>
              </a:rPr>
              <a:t> is recommended in Nursery </a:t>
            </a:r>
            <a:endParaRPr lang="en-US" sz="20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45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dirty="0" smtClean="0"/>
              <a:t>Review – Egg Plant( S&amp;F Borer)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US" sz="2000" dirty="0">
                <a:solidFill>
                  <a:schemeClr val="tx1"/>
                </a:solidFill>
              </a:rPr>
              <a:t> Windows in the  main field 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Window 1 : 0- </a:t>
            </a:r>
            <a:r>
              <a:rPr lang="en-US" sz="1600" dirty="0" smtClean="0">
                <a:solidFill>
                  <a:schemeClr val="tx1"/>
                </a:solidFill>
              </a:rPr>
              <a:t>40 </a:t>
            </a:r>
            <a:r>
              <a:rPr lang="en-US" sz="1600" dirty="0">
                <a:solidFill>
                  <a:schemeClr val="tx1"/>
                </a:solidFill>
              </a:rPr>
              <a:t>DAT </a:t>
            </a:r>
            <a:r>
              <a:rPr lang="en-US" sz="800" dirty="0">
                <a:solidFill>
                  <a:schemeClr val="tx1"/>
                </a:solidFill>
              </a:rPr>
              <a:t>   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Window 2 :  </a:t>
            </a:r>
            <a:r>
              <a:rPr lang="en-US" sz="1600" dirty="0" smtClean="0">
                <a:solidFill>
                  <a:schemeClr val="tx1"/>
                </a:solidFill>
              </a:rPr>
              <a:t>41-70  </a:t>
            </a:r>
            <a:r>
              <a:rPr lang="en-US" sz="1600" dirty="0">
                <a:solidFill>
                  <a:schemeClr val="tx1"/>
                </a:solidFill>
              </a:rPr>
              <a:t>DAT 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 Window 3 : </a:t>
            </a:r>
            <a:r>
              <a:rPr lang="en-US" sz="1600" dirty="0" smtClean="0">
                <a:solidFill>
                  <a:schemeClr val="tx1"/>
                </a:solidFill>
              </a:rPr>
              <a:t>71-100 </a:t>
            </a:r>
            <a:r>
              <a:rPr lang="en-US" sz="1600" dirty="0">
                <a:solidFill>
                  <a:schemeClr val="tx1"/>
                </a:solidFill>
              </a:rPr>
              <a:t>DAT</a:t>
            </a:r>
          </a:p>
          <a:p>
            <a:pPr lvl="1"/>
            <a:r>
              <a:rPr lang="en-US" sz="1600" i="1" dirty="0">
                <a:solidFill>
                  <a:schemeClr val="tx1"/>
                </a:solidFill>
              </a:rPr>
              <a:t>Window 4 </a:t>
            </a:r>
            <a:r>
              <a:rPr lang="en-US" sz="1600" i="1" dirty="0" smtClean="0">
                <a:solidFill>
                  <a:schemeClr val="tx1"/>
                </a:solidFill>
              </a:rPr>
              <a:t>:101 – 130 DAT</a:t>
            </a:r>
          </a:p>
          <a:p>
            <a:pPr lvl="1"/>
            <a:r>
              <a:rPr lang="en-US" sz="1600" i="1" dirty="0" smtClean="0">
                <a:solidFill>
                  <a:schemeClr val="tx1"/>
                </a:solidFill>
              </a:rPr>
              <a:t>Window 5 : </a:t>
            </a:r>
            <a:r>
              <a:rPr lang="en-US" sz="1600" i="1" dirty="0" err="1" smtClean="0">
                <a:solidFill>
                  <a:schemeClr val="tx1"/>
                </a:solidFill>
              </a:rPr>
              <a:t>Byond</a:t>
            </a:r>
            <a:r>
              <a:rPr lang="en-US" sz="1600" i="1" dirty="0" smtClean="0">
                <a:solidFill>
                  <a:schemeClr val="tx1"/>
                </a:solidFill>
              </a:rPr>
              <a:t> 130 DAT </a:t>
            </a:r>
          </a:p>
          <a:p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Diamide</a:t>
            </a:r>
            <a:r>
              <a:rPr lang="en-US" sz="2000" dirty="0" smtClean="0">
                <a:solidFill>
                  <a:schemeClr val="tx1"/>
                </a:solidFill>
              </a:rPr>
              <a:t> should b applied only in alternate windows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Within </a:t>
            </a:r>
            <a:r>
              <a:rPr lang="en-US" sz="2000" dirty="0">
                <a:solidFill>
                  <a:schemeClr val="tx1"/>
                </a:solidFill>
              </a:rPr>
              <a:t>a window one can go for back to back two applications of </a:t>
            </a:r>
            <a:r>
              <a:rPr lang="en-US" sz="2000" dirty="0" err="1" smtClean="0">
                <a:solidFill>
                  <a:schemeClr val="tx1"/>
                </a:solidFill>
              </a:rPr>
              <a:t>Diamide</a:t>
            </a:r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Discourage </a:t>
            </a:r>
            <a:r>
              <a:rPr lang="en-US" sz="2000" dirty="0" err="1" smtClean="0">
                <a:solidFill>
                  <a:schemeClr val="tx1"/>
                </a:solidFill>
              </a:rPr>
              <a:t>Diamide</a:t>
            </a:r>
            <a:r>
              <a:rPr lang="en-US" sz="2000" dirty="0" smtClean="0">
                <a:solidFill>
                  <a:schemeClr val="tx1"/>
                </a:solidFill>
              </a:rPr>
              <a:t> usages in last application window , in case if used , should not be used in first window of the next crop in same field </a:t>
            </a:r>
          </a:p>
          <a:p>
            <a:pPr marL="0" lvl="0" indent="0"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dirty="0"/>
              <a:t>Review – </a:t>
            </a:r>
            <a:r>
              <a:rPr lang="en-US" dirty="0" smtClean="0"/>
              <a:t>Tomato ( </a:t>
            </a:r>
            <a:r>
              <a:rPr lang="en-US" dirty="0" err="1" smtClean="0"/>
              <a:t>Lep</a:t>
            </a:r>
            <a:r>
              <a:rPr lang="en-US" dirty="0" smtClean="0"/>
              <a:t> including </a:t>
            </a:r>
            <a:r>
              <a:rPr lang="en-US" dirty="0" err="1" smtClean="0"/>
              <a:t>Tuta</a:t>
            </a:r>
            <a:r>
              <a:rPr lang="en-US" dirty="0" smtClean="0"/>
              <a:t>)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US" sz="2000" dirty="0">
                <a:solidFill>
                  <a:schemeClr val="tx1"/>
                </a:solidFill>
              </a:rPr>
              <a:t> Windows in the  main field 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Window 1 : 0- </a:t>
            </a:r>
            <a:r>
              <a:rPr lang="en-US" sz="1600" dirty="0" smtClean="0">
                <a:solidFill>
                  <a:schemeClr val="tx1"/>
                </a:solidFill>
              </a:rPr>
              <a:t>40 </a:t>
            </a:r>
            <a:r>
              <a:rPr lang="en-US" sz="1600" dirty="0">
                <a:solidFill>
                  <a:schemeClr val="tx1"/>
                </a:solidFill>
              </a:rPr>
              <a:t>DAT </a:t>
            </a:r>
            <a:r>
              <a:rPr lang="en-US" sz="800" dirty="0">
                <a:solidFill>
                  <a:schemeClr val="tx1"/>
                </a:solidFill>
              </a:rPr>
              <a:t>   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Window 2 :  </a:t>
            </a:r>
            <a:r>
              <a:rPr lang="en-US" sz="1600" dirty="0" smtClean="0">
                <a:solidFill>
                  <a:schemeClr val="tx1"/>
                </a:solidFill>
              </a:rPr>
              <a:t>41-70  </a:t>
            </a:r>
            <a:r>
              <a:rPr lang="en-US" sz="1600" dirty="0">
                <a:solidFill>
                  <a:schemeClr val="tx1"/>
                </a:solidFill>
              </a:rPr>
              <a:t>DAT 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 Window 3 : </a:t>
            </a:r>
            <a:r>
              <a:rPr lang="en-US" sz="1600" dirty="0" smtClean="0">
                <a:solidFill>
                  <a:schemeClr val="tx1"/>
                </a:solidFill>
              </a:rPr>
              <a:t>71-100 </a:t>
            </a:r>
            <a:r>
              <a:rPr lang="en-US" sz="1600" dirty="0">
                <a:solidFill>
                  <a:schemeClr val="tx1"/>
                </a:solidFill>
              </a:rPr>
              <a:t>DAT</a:t>
            </a:r>
          </a:p>
          <a:p>
            <a:pPr lvl="1"/>
            <a:r>
              <a:rPr lang="en-US" sz="1600" i="1" dirty="0">
                <a:solidFill>
                  <a:schemeClr val="tx1"/>
                </a:solidFill>
              </a:rPr>
              <a:t>Window 4 </a:t>
            </a:r>
            <a:r>
              <a:rPr lang="en-US" sz="1600" i="1" dirty="0" smtClean="0">
                <a:solidFill>
                  <a:schemeClr val="tx1"/>
                </a:solidFill>
              </a:rPr>
              <a:t>:101 beyond </a:t>
            </a:r>
          </a:p>
          <a:p>
            <a:r>
              <a:rPr lang="en-US" sz="2000" i="1" dirty="0" err="1" smtClean="0">
                <a:solidFill>
                  <a:schemeClr val="tx1"/>
                </a:solidFill>
              </a:rPr>
              <a:t>Diamide</a:t>
            </a:r>
            <a:r>
              <a:rPr lang="en-US" sz="2000" i="1" dirty="0" smtClean="0">
                <a:solidFill>
                  <a:schemeClr val="tx1"/>
                </a:solidFill>
              </a:rPr>
              <a:t> should b applied only in alternate windows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Within </a:t>
            </a:r>
            <a:r>
              <a:rPr lang="en-US" sz="2000" dirty="0">
                <a:solidFill>
                  <a:schemeClr val="tx1"/>
                </a:solidFill>
              </a:rPr>
              <a:t>a window one can go for back to back two applications of </a:t>
            </a:r>
            <a:r>
              <a:rPr lang="en-US" sz="2000" dirty="0" err="1" smtClean="0">
                <a:solidFill>
                  <a:schemeClr val="tx1"/>
                </a:solidFill>
              </a:rPr>
              <a:t>Diamide</a:t>
            </a:r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Discourage </a:t>
            </a:r>
            <a:r>
              <a:rPr lang="en-US" sz="2000" dirty="0" err="1" smtClean="0">
                <a:solidFill>
                  <a:schemeClr val="tx1"/>
                </a:solidFill>
              </a:rPr>
              <a:t>Diamide</a:t>
            </a:r>
            <a:r>
              <a:rPr lang="en-US" sz="2000" dirty="0" smtClean="0">
                <a:solidFill>
                  <a:schemeClr val="tx1"/>
                </a:solidFill>
              </a:rPr>
              <a:t> usages in last application window , in case if used , should not be used in first window of the next crop in same field 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28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dirty="0"/>
              <a:t>Review – Pigeon </a:t>
            </a:r>
            <a:r>
              <a:rPr lang="en-US" dirty="0" smtClean="0"/>
              <a:t>Pea (</a:t>
            </a:r>
            <a:r>
              <a:rPr lang="en-US" dirty="0" err="1" smtClean="0"/>
              <a:t>Lep</a:t>
            </a:r>
            <a:r>
              <a:rPr lang="en-US" dirty="0" smtClean="0"/>
              <a:t> including </a:t>
            </a:r>
            <a:r>
              <a:rPr lang="en-US" dirty="0" err="1" smtClean="0"/>
              <a:t>Maruca</a:t>
            </a:r>
            <a:r>
              <a:rPr lang="en-US" dirty="0" smtClean="0"/>
              <a:t>)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US" sz="2000" dirty="0">
                <a:solidFill>
                  <a:schemeClr val="tx1"/>
                </a:solidFill>
              </a:rPr>
              <a:t> Windows </a:t>
            </a:r>
            <a:r>
              <a:rPr lang="en-US" sz="2000" dirty="0" smtClean="0">
                <a:solidFill>
                  <a:schemeClr val="tx1"/>
                </a:solidFill>
              </a:rPr>
              <a:t>are identified as follow</a:t>
            </a:r>
          </a:p>
          <a:p>
            <a:pPr lvl="0"/>
            <a:r>
              <a:rPr lang="en-US" sz="2000" dirty="0" smtClean="0">
                <a:solidFill>
                  <a:schemeClr val="tx1"/>
                </a:solidFill>
              </a:rPr>
              <a:t>Flower bud initiation( zero day)  is considered as start of first window </a:t>
            </a:r>
            <a:endParaRPr lang="en-US" sz="2000" dirty="0">
              <a:solidFill>
                <a:schemeClr val="tx1"/>
              </a:solidFill>
            </a:endParaRP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Window 1 : </a:t>
            </a:r>
            <a:r>
              <a:rPr lang="en-US" sz="1600" dirty="0" smtClean="0">
                <a:solidFill>
                  <a:schemeClr val="tx1"/>
                </a:solidFill>
              </a:rPr>
              <a:t>0-30 days </a:t>
            </a:r>
            <a:endParaRPr lang="en-US" sz="800" dirty="0">
              <a:solidFill>
                <a:schemeClr val="tx1"/>
              </a:solidFill>
            </a:endParaRP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Window 2 : </a:t>
            </a:r>
            <a:r>
              <a:rPr lang="en-US" sz="1600" dirty="0" smtClean="0">
                <a:solidFill>
                  <a:schemeClr val="tx1"/>
                </a:solidFill>
              </a:rPr>
              <a:t>30-60  days 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Window </a:t>
            </a:r>
            <a:r>
              <a:rPr lang="en-US" sz="1600" dirty="0">
                <a:solidFill>
                  <a:schemeClr val="tx1"/>
                </a:solidFill>
              </a:rPr>
              <a:t>3 : </a:t>
            </a:r>
            <a:r>
              <a:rPr lang="en-US" sz="1600" dirty="0" smtClean="0">
                <a:solidFill>
                  <a:schemeClr val="tx1"/>
                </a:solidFill>
              </a:rPr>
              <a:t>61 beyond </a:t>
            </a:r>
            <a:endParaRPr lang="en-US" sz="1600" dirty="0">
              <a:solidFill>
                <a:schemeClr val="tx1"/>
              </a:solidFill>
            </a:endParaRPr>
          </a:p>
          <a:p>
            <a:r>
              <a:rPr lang="en-US" sz="2000" i="1" dirty="0" err="1" smtClean="0">
                <a:solidFill>
                  <a:schemeClr val="tx1"/>
                </a:solidFill>
              </a:rPr>
              <a:t>Diamide</a:t>
            </a:r>
            <a:r>
              <a:rPr lang="en-US" sz="2000" i="1" dirty="0" smtClean="0">
                <a:solidFill>
                  <a:schemeClr val="tx1"/>
                </a:solidFill>
              </a:rPr>
              <a:t> should be applied only in alternate windows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Within </a:t>
            </a:r>
            <a:r>
              <a:rPr lang="en-US" sz="2000" dirty="0">
                <a:solidFill>
                  <a:schemeClr val="tx1"/>
                </a:solidFill>
              </a:rPr>
              <a:t>a window one can go for back to back two applications of </a:t>
            </a:r>
            <a:r>
              <a:rPr lang="en-US" sz="2000" dirty="0" err="1" smtClean="0">
                <a:solidFill>
                  <a:schemeClr val="tx1"/>
                </a:solidFill>
              </a:rPr>
              <a:t>Diamide</a:t>
            </a:r>
            <a:endParaRPr lang="en-US" sz="2000" dirty="0" smtClean="0">
              <a:solidFill>
                <a:schemeClr val="tx1"/>
              </a:solidFill>
            </a:endParaRP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13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dirty="0" smtClean="0"/>
              <a:t>Review – Chick Pea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en-US" sz="2000" dirty="0" smtClean="0">
                <a:solidFill>
                  <a:schemeClr val="tx1"/>
                </a:solidFill>
              </a:rPr>
              <a:t>For </a:t>
            </a:r>
            <a:r>
              <a:rPr lang="en-US" sz="2000" dirty="0">
                <a:solidFill>
                  <a:schemeClr val="tx1"/>
                </a:solidFill>
              </a:rPr>
              <a:t>management </a:t>
            </a:r>
            <a:r>
              <a:rPr lang="en-US" sz="2000" dirty="0" err="1">
                <a:solidFill>
                  <a:schemeClr val="tx1"/>
                </a:solidFill>
              </a:rPr>
              <a:t>Helicoverpa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armigera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smtClean="0">
                <a:solidFill>
                  <a:schemeClr val="tx1"/>
                </a:solidFill>
              </a:rPr>
              <a:t>(Pod borer) and </a:t>
            </a:r>
            <a:r>
              <a:rPr lang="en-US" sz="2000" dirty="0" err="1" smtClean="0">
                <a:solidFill>
                  <a:schemeClr val="tx1"/>
                </a:solidFill>
              </a:rPr>
              <a:t>Spodoptera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Exigua</a:t>
            </a:r>
            <a:r>
              <a:rPr lang="en-US" sz="2000" dirty="0" smtClean="0">
                <a:solidFill>
                  <a:schemeClr val="tx1"/>
                </a:solidFill>
              </a:rPr>
              <a:t>  , maximum two applications of </a:t>
            </a:r>
            <a:r>
              <a:rPr lang="en-US" sz="2000" dirty="0" err="1" smtClean="0">
                <a:solidFill>
                  <a:schemeClr val="tx1"/>
                </a:solidFill>
              </a:rPr>
              <a:t>Diamide</a:t>
            </a:r>
            <a:r>
              <a:rPr lang="en-US" sz="2000" dirty="0" smtClean="0">
                <a:solidFill>
                  <a:schemeClr val="tx1"/>
                </a:solidFill>
              </a:rPr>
              <a:t> are allowed in crop life period </a:t>
            </a:r>
          </a:p>
          <a:p>
            <a:pPr lvl="0"/>
            <a:r>
              <a:rPr lang="en-US" sz="2000" dirty="0" smtClean="0">
                <a:solidFill>
                  <a:schemeClr val="tx1"/>
                </a:solidFill>
              </a:rPr>
              <a:t>No consecutive  applications of </a:t>
            </a:r>
            <a:r>
              <a:rPr lang="en-US" sz="2000" dirty="0" err="1" smtClean="0">
                <a:solidFill>
                  <a:schemeClr val="tx1"/>
                </a:solidFill>
              </a:rPr>
              <a:t>Daimide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  <a:p>
            <a:pPr lvl="0"/>
            <a:r>
              <a:rPr lang="en-US" sz="2000" dirty="0" smtClean="0">
                <a:solidFill>
                  <a:schemeClr val="tx1"/>
                </a:solidFill>
              </a:rPr>
              <a:t>Water volume usages as </a:t>
            </a:r>
            <a:r>
              <a:rPr lang="en-US" sz="2000" dirty="0" err="1" smtClean="0">
                <a:solidFill>
                  <a:schemeClr val="tx1"/>
                </a:solidFill>
              </a:rPr>
              <a:t>recommneded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  <a:p>
            <a:pPr lvl="0"/>
            <a:r>
              <a:rPr lang="en-US" sz="2000" dirty="0" smtClean="0">
                <a:solidFill>
                  <a:schemeClr val="tx1"/>
                </a:solidFill>
              </a:rPr>
              <a:t>Use recommended label dose </a:t>
            </a:r>
          </a:p>
          <a:p>
            <a:pPr marL="0" lvl="0" indent="0"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4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dirty="0" smtClean="0"/>
              <a:t>Review – Black gram and Green Gram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en-US" sz="2000" dirty="0" smtClean="0">
                <a:solidFill>
                  <a:schemeClr val="tx1"/>
                </a:solidFill>
              </a:rPr>
              <a:t>For </a:t>
            </a:r>
            <a:r>
              <a:rPr lang="en-US" sz="2000" dirty="0">
                <a:solidFill>
                  <a:schemeClr val="tx1"/>
                </a:solidFill>
              </a:rPr>
              <a:t>management </a:t>
            </a:r>
            <a:r>
              <a:rPr lang="en-US" sz="2000" dirty="0" err="1">
                <a:solidFill>
                  <a:schemeClr val="tx1"/>
                </a:solidFill>
              </a:rPr>
              <a:t>M</a:t>
            </a:r>
            <a:r>
              <a:rPr lang="en-US" sz="2000" dirty="0" err="1" smtClean="0">
                <a:solidFill>
                  <a:schemeClr val="tx1"/>
                </a:solidFill>
              </a:rPr>
              <a:t>aruca</a:t>
            </a:r>
            <a:r>
              <a:rPr lang="en-US" sz="2000" dirty="0" smtClean="0">
                <a:solidFill>
                  <a:schemeClr val="tx1"/>
                </a:solidFill>
              </a:rPr>
              <a:t>  (Pod borer) and </a:t>
            </a:r>
            <a:r>
              <a:rPr lang="en-US" sz="2000" dirty="0" err="1" smtClean="0">
                <a:solidFill>
                  <a:schemeClr val="tx1"/>
                </a:solidFill>
              </a:rPr>
              <a:t>Spodoptera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litura</a:t>
            </a:r>
            <a:r>
              <a:rPr lang="en-US" sz="2000" dirty="0" smtClean="0">
                <a:solidFill>
                  <a:schemeClr val="tx1"/>
                </a:solidFill>
              </a:rPr>
              <a:t>  , maximum two applications of </a:t>
            </a:r>
            <a:r>
              <a:rPr lang="en-US" sz="2000" dirty="0" err="1" smtClean="0">
                <a:solidFill>
                  <a:schemeClr val="tx1"/>
                </a:solidFill>
              </a:rPr>
              <a:t>Diamide</a:t>
            </a:r>
            <a:r>
              <a:rPr lang="en-US" sz="2000" dirty="0" smtClean="0">
                <a:solidFill>
                  <a:schemeClr val="tx1"/>
                </a:solidFill>
              </a:rPr>
              <a:t> are allowed in crop life period </a:t>
            </a:r>
          </a:p>
          <a:p>
            <a:pPr lvl="0"/>
            <a:r>
              <a:rPr lang="en-US" sz="2000" dirty="0" smtClean="0">
                <a:solidFill>
                  <a:schemeClr val="tx1"/>
                </a:solidFill>
              </a:rPr>
              <a:t>No consecutive  applications of </a:t>
            </a:r>
            <a:r>
              <a:rPr lang="en-US" sz="2000" dirty="0" err="1" smtClean="0">
                <a:solidFill>
                  <a:schemeClr val="tx1"/>
                </a:solidFill>
              </a:rPr>
              <a:t>Daimide</a:t>
            </a:r>
            <a:r>
              <a:rPr lang="en-US" sz="2000" dirty="0" smtClean="0">
                <a:solidFill>
                  <a:schemeClr val="tx1"/>
                </a:solidFill>
              </a:rPr>
              <a:t> .</a:t>
            </a:r>
          </a:p>
          <a:p>
            <a:pPr lvl="0"/>
            <a:r>
              <a:rPr lang="en-US" sz="2000" dirty="0" smtClean="0">
                <a:solidFill>
                  <a:schemeClr val="tx1"/>
                </a:solidFill>
              </a:rPr>
              <a:t>Use alternative MOA chemistry </a:t>
            </a:r>
          </a:p>
          <a:p>
            <a:pPr lvl="0"/>
            <a:r>
              <a:rPr lang="en-US" sz="2000" dirty="0" smtClean="0">
                <a:solidFill>
                  <a:schemeClr val="tx1"/>
                </a:solidFill>
              </a:rPr>
              <a:t>Use recommended label dose </a:t>
            </a:r>
          </a:p>
          <a:p>
            <a:pPr lvl="0"/>
            <a:r>
              <a:rPr lang="en-US" sz="2000" dirty="0" smtClean="0">
                <a:solidFill>
                  <a:schemeClr val="tx1"/>
                </a:solidFill>
              </a:rPr>
              <a:t>Use Water volume as recommended  </a:t>
            </a:r>
          </a:p>
          <a:p>
            <a:pPr marL="0" lvl="0" indent="0"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18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dirty="0" smtClean="0"/>
              <a:t>Common Guidelines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Use as per label recommendation only 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Don’t use under/Over dose at any circumstance from label </a:t>
            </a:r>
            <a:r>
              <a:rPr lang="en-US" sz="2000" dirty="0" err="1" smtClean="0">
                <a:solidFill>
                  <a:schemeClr val="tx1"/>
                </a:solidFill>
              </a:rPr>
              <a:t>recommnedation</a:t>
            </a:r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Go with window approach only and use alternate chemistry in alternate window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It is advisable to use recommended water volume </a:t>
            </a:r>
          </a:p>
          <a:p>
            <a:pPr lvl="0"/>
            <a:r>
              <a:rPr lang="en-US" sz="2000" dirty="0">
                <a:solidFill>
                  <a:schemeClr val="tx1"/>
                </a:solidFill>
              </a:rPr>
              <a:t>All the promotional material of member companies should disseminate the same message related to this </a:t>
            </a:r>
            <a:r>
              <a:rPr lang="en-US" sz="2000" dirty="0" smtClean="0">
                <a:solidFill>
                  <a:schemeClr val="tx1"/>
                </a:solidFill>
              </a:rPr>
              <a:t>subject crop wise as decided </a:t>
            </a:r>
            <a:endParaRPr lang="en-US" sz="2000" dirty="0">
              <a:solidFill>
                <a:schemeClr val="tx1"/>
              </a:solidFill>
            </a:endParaRPr>
          </a:p>
          <a:p>
            <a:pPr lvl="0"/>
            <a:r>
              <a:rPr lang="en-US" sz="2000" dirty="0">
                <a:solidFill>
                  <a:schemeClr val="tx1"/>
                </a:solidFill>
              </a:rPr>
              <a:t>IRAC common communication material will be on the similar lines for Rice</a:t>
            </a:r>
          </a:p>
          <a:p>
            <a:r>
              <a:rPr lang="en-US" sz="2000" dirty="0">
                <a:solidFill>
                  <a:schemeClr val="tx1"/>
                </a:solidFill>
              </a:rPr>
              <a:t>For effective pest  management, use alternate mode of action chemistries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18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dirty="0" smtClean="0"/>
              <a:t>Common Action Area’s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en-US" sz="2000" dirty="0" smtClean="0">
                <a:solidFill>
                  <a:schemeClr val="tx1"/>
                </a:solidFill>
              </a:rPr>
              <a:t>All </a:t>
            </a:r>
            <a:r>
              <a:rPr lang="en-US" sz="2000" dirty="0">
                <a:solidFill>
                  <a:schemeClr val="tx1"/>
                </a:solidFill>
              </a:rPr>
              <a:t>the stake holders agreed for separate communication material for transplanted and Direct seeded </a:t>
            </a:r>
            <a:r>
              <a:rPr lang="en-US" sz="2000" dirty="0" smtClean="0">
                <a:solidFill>
                  <a:schemeClr val="tx1"/>
                </a:solidFill>
              </a:rPr>
              <a:t>Rice</a:t>
            </a:r>
            <a:endParaRPr lang="en-US" sz="2000" dirty="0">
              <a:solidFill>
                <a:schemeClr val="tx1"/>
              </a:solidFill>
            </a:endParaRPr>
          </a:p>
          <a:p>
            <a:pPr lvl="0"/>
            <a:r>
              <a:rPr lang="en-US" sz="2000" dirty="0">
                <a:solidFill>
                  <a:schemeClr val="tx1"/>
                </a:solidFill>
              </a:rPr>
              <a:t>Develop communication plan for Rice, </a:t>
            </a:r>
            <a:r>
              <a:rPr lang="en-US" sz="2000" dirty="0" smtClean="0">
                <a:solidFill>
                  <a:schemeClr val="tx1"/>
                </a:solidFill>
              </a:rPr>
              <a:t>Cabbage, Egg Plant, Tomato, Red gram and Bengal Gram before </a:t>
            </a:r>
            <a:r>
              <a:rPr lang="en-US" sz="2000" dirty="0">
                <a:solidFill>
                  <a:schemeClr val="tx1"/>
                </a:solidFill>
              </a:rPr>
              <a:t>the next </a:t>
            </a:r>
            <a:r>
              <a:rPr lang="en-US" sz="2000" dirty="0" smtClean="0">
                <a:solidFill>
                  <a:schemeClr val="tx1"/>
                </a:solidFill>
              </a:rPr>
              <a:t>season ( Technical communication done) </a:t>
            </a:r>
            <a:endParaRPr lang="en-US" sz="2000" dirty="0">
              <a:solidFill>
                <a:schemeClr val="tx1"/>
              </a:solidFill>
            </a:endParaRPr>
          </a:p>
          <a:p>
            <a:pPr lvl="0"/>
            <a:r>
              <a:rPr lang="en-US" sz="2000" dirty="0">
                <a:solidFill>
                  <a:schemeClr val="tx1"/>
                </a:solidFill>
              </a:rPr>
              <a:t>Should involve communication managers of all the stake holder companies in the communication material </a:t>
            </a:r>
            <a:r>
              <a:rPr lang="en-US" sz="2000" dirty="0" smtClean="0">
                <a:solidFill>
                  <a:schemeClr val="tx1"/>
                </a:solidFill>
              </a:rPr>
              <a:t>preparation</a:t>
            </a:r>
          </a:p>
          <a:p>
            <a:pPr lvl="0"/>
            <a:r>
              <a:rPr lang="en-US" sz="2000" dirty="0" smtClean="0">
                <a:solidFill>
                  <a:schemeClr val="tx1"/>
                </a:solidFill>
              </a:rPr>
              <a:t>Common communication on Resistance management  strategy for trade partners / customers  through crop life  . The IRAC group will develop the communication . The draft will be prepared and decided in next meeting </a:t>
            </a:r>
          </a:p>
          <a:p>
            <a:pPr lvl="0"/>
            <a:r>
              <a:rPr lang="en-US" sz="2000" dirty="0" smtClean="0">
                <a:solidFill>
                  <a:schemeClr val="tx1"/>
                </a:solidFill>
              </a:rPr>
              <a:t>It is advisable to Share the promotional literature  with  India IRAC </a:t>
            </a:r>
            <a:r>
              <a:rPr lang="en-US" sz="2000" dirty="0" err="1" smtClean="0">
                <a:solidFill>
                  <a:schemeClr val="tx1"/>
                </a:solidFill>
              </a:rPr>
              <a:t>Diamide</a:t>
            </a:r>
            <a:r>
              <a:rPr lang="en-US" sz="2000" dirty="0" smtClean="0">
                <a:solidFill>
                  <a:schemeClr val="tx1"/>
                </a:solidFill>
              </a:rPr>
              <a:t>  group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0"/>
            <a:r>
              <a:rPr lang="en-US" sz="2000" dirty="0" smtClean="0">
                <a:solidFill>
                  <a:schemeClr val="tx1"/>
                </a:solidFill>
              </a:rPr>
              <a:t>Any deviation from the aligned / agreed guidelines should be brought to      the table  of IRAC </a:t>
            </a:r>
            <a:r>
              <a:rPr lang="en-US" sz="2000" dirty="0" err="1" smtClean="0">
                <a:solidFill>
                  <a:schemeClr val="tx1"/>
                </a:solidFill>
              </a:rPr>
              <a:t>Diamide</a:t>
            </a:r>
            <a:r>
              <a:rPr lang="en-US" sz="2000" dirty="0" smtClean="0">
                <a:solidFill>
                  <a:schemeClr val="tx1"/>
                </a:solidFill>
              </a:rPr>
              <a:t> group 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pPr lvl="0"/>
            <a:endParaRPr lang="en-US" sz="2000" dirty="0" smtClean="0">
              <a:solidFill>
                <a:schemeClr val="tx1"/>
              </a:solidFill>
            </a:endParaRPr>
          </a:p>
          <a:p>
            <a:pPr lvl="0"/>
            <a:endParaRPr lang="en-US" sz="20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66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kumimoji="0" lang="en-GB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34" charset="-128"/>
                <a:cs typeface="Arial" pitchFamily="34" charset="0"/>
              </a:rPr>
              <a:t/>
            </a:r>
            <a:br>
              <a:rPr kumimoji="0" lang="en-GB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34" charset="-128"/>
                <a:cs typeface="Arial" pitchFamily="34" charset="0"/>
              </a:rPr>
            </a:br>
            <a:r>
              <a:rPr kumimoji="0" lang="en-GB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34" charset="-128"/>
                <a:cs typeface="Arial" pitchFamily="34" charset="0"/>
              </a:rPr>
              <a:t>Country “R” Action Group Progress: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4" name="Text Box 413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166589"/>
            <a:ext cx="8229600" cy="1500411"/>
          </a:xfrm>
          <a:prstGeom prst="rect">
            <a:avLst/>
          </a:prstGeom>
          <a:solidFill>
            <a:srgbClr val="FF99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eaLnBrk="1" hangingPunct="1">
              <a:lnSpc>
                <a:spcPts val="900"/>
              </a:lnSpc>
              <a:buNone/>
              <a:defRPr/>
            </a:pPr>
            <a:endParaRPr lang="en-GB" sz="2400" b="1" dirty="0" smtClean="0">
              <a:solidFill>
                <a:srgbClr val="000000"/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pPr marL="0" indent="0" eaLnBrk="1" hangingPunct="1">
              <a:lnSpc>
                <a:spcPts val="900"/>
              </a:lnSpc>
              <a:buNone/>
              <a:defRPr/>
            </a:pPr>
            <a:r>
              <a:rPr lang="en-GB" sz="2400" b="1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1. Understand Objectives</a:t>
            </a:r>
          </a:p>
          <a:p>
            <a:pPr marL="0" indent="0" eaLnBrk="1" hangingPunct="1">
              <a:lnSpc>
                <a:spcPts val="900"/>
              </a:lnSpc>
              <a:buNone/>
              <a:defRPr/>
            </a:pPr>
            <a:r>
              <a:rPr lang="en-GB" sz="2400" b="1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 </a:t>
            </a:r>
            <a:br>
              <a:rPr lang="en-GB" sz="2400" b="1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2. Meet and Organize</a:t>
            </a:r>
          </a:p>
          <a:p>
            <a:pPr marL="0" indent="0" eaLnBrk="1" hangingPunct="1">
              <a:lnSpc>
                <a:spcPts val="900"/>
              </a:lnSpc>
              <a:buNone/>
              <a:defRPr/>
            </a:pPr>
            <a:r>
              <a:rPr lang="en-GB" sz="2400" b="1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/>
            </a:r>
            <a:br>
              <a:rPr lang="en-GB" sz="2400" b="1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3. Review Antitrust</a:t>
            </a:r>
          </a:p>
          <a:p>
            <a:pPr marL="0" indent="0" eaLnBrk="1" hangingPunct="1">
              <a:lnSpc>
                <a:spcPts val="900"/>
              </a:lnSpc>
              <a:buNone/>
              <a:defRPr/>
            </a:pPr>
            <a:r>
              <a:rPr lang="en-GB" sz="2400" b="1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/>
            </a:r>
            <a:br>
              <a:rPr lang="en-GB" sz="2400" b="1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4. Review Global Guidelines</a:t>
            </a:r>
          </a:p>
          <a:p>
            <a:pPr marL="0" indent="0" eaLnBrk="1" hangingPunct="1">
              <a:lnSpc>
                <a:spcPts val="900"/>
              </a:lnSpc>
              <a:buNone/>
              <a:defRPr/>
            </a:pPr>
            <a:endParaRPr lang="en-GB" sz="2400" b="1" dirty="0" smtClean="0">
              <a:solidFill>
                <a:srgbClr val="000000"/>
              </a:solidFill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57200" y="2971800"/>
            <a:ext cx="8153400" cy="124649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ts val="1000"/>
              </a:lnSpc>
            </a:pPr>
            <a:r>
              <a:rPr lang="en-US" altLang="en-US" sz="2400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 </a:t>
            </a:r>
          </a:p>
          <a:p>
            <a:pPr eaLnBrk="1" hangingPunct="1">
              <a:lnSpc>
                <a:spcPts val="1000"/>
              </a:lnSpc>
            </a:pPr>
            <a:r>
              <a:rPr lang="en-US" altLang="en-US" sz="2400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5.Select </a:t>
            </a:r>
            <a:r>
              <a:rPr lang="en-US" altLang="en-US" sz="2400" dirty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High Risk Insects &amp; crops </a:t>
            </a:r>
            <a:endParaRPr lang="en-US" altLang="en-US" sz="2400" dirty="0" smtClean="0">
              <a:solidFill>
                <a:srgbClr val="000000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ts val="1000"/>
              </a:lnSpc>
            </a:pPr>
            <a:endParaRPr lang="en-US" altLang="en-US" sz="2400" dirty="0">
              <a:solidFill>
                <a:srgbClr val="000000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ts val="1000"/>
              </a:lnSpc>
            </a:pPr>
            <a:r>
              <a:rPr lang="en-GB" altLang="en-US" sz="2400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6.Develop </a:t>
            </a:r>
            <a:r>
              <a:rPr lang="en-GB" altLang="en-US" sz="2400" dirty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Plan to Communicate </a:t>
            </a:r>
            <a:r>
              <a:rPr lang="en-GB" altLang="en-US" sz="2400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MOA</a:t>
            </a:r>
          </a:p>
          <a:p>
            <a:pPr eaLnBrk="1" hangingPunct="1">
              <a:lnSpc>
                <a:spcPts val="1000"/>
              </a:lnSpc>
            </a:pPr>
            <a:r>
              <a:rPr lang="en-GB" altLang="en-US" sz="2400" dirty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/>
            </a:r>
            <a:br>
              <a:rPr lang="en-GB" altLang="en-US" sz="2400" dirty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</a:br>
            <a:r>
              <a:rPr lang="en-GB" altLang="en-US" sz="2400" dirty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7. Develop IRM Guideline Plan by </a:t>
            </a:r>
            <a:r>
              <a:rPr lang="en-GB" altLang="en-US" sz="2400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Crop</a:t>
            </a:r>
          </a:p>
          <a:p>
            <a:pPr eaLnBrk="1" hangingPunct="1">
              <a:lnSpc>
                <a:spcPts val="1000"/>
              </a:lnSpc>
            </a:pPr>
            <a:r>
              <a:rPr lang="en-GB" altLang="en-US" sz="2400" dirty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/>
            </a:r>
            <a:br>
              <a:rPr lang="en-GB" altLang="en-US" sz="2400" dirty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</a:br>
            <a:r>
              <a:rPr lang="en-GB" altLang="en-US" sz="2400" dirty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8. Develop Communicate &amp; Educate </a:t>
            </a:r>
            <a:r>
              <a:rPr lang="en-GB" altLang="en-US" sz="2400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Plan</a:t>
            </a:r>
          </a:p>
          <a:p>
            <a:pPr eaLnBrk="1" hangingPunct="1">
              <a:lnSpc>
                <a:spcPts val="1000"/>
              </a:lnSpc>
            </a:pPr>
            <a:endParaRPr lang="en-GB" altLang="en-US" sz="2400" dirty="0">
              <a:solidFill>
                <a:srgbClr val="000000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6" name="Text Box 414"/>
          <p:cNvSpPr txBox="1">
            <a:spLocks noChangeArrowheads="1"/>
          </p:cNvSpPr>
          <p:nvPr/>
        </p:nvSpPr>
        <p:spPr bwMode="auto">
          <a:xfrm>
            <a:off x="457200" y="4648200"/>
            <a:ext cx="8153400" cy="1752600"/>
          </a:xfrm>
          <a:prstGeom prst="rect">
            <a:avLst/>
          </a:prstGeom>
          <a:solidFill>
            <a:srgbClr val="00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>
            <a:lvl1pPr marL="381000" indent="-3810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ts val="1000"/>
              </a:lnSpc>
            </a:pPr>
            <a:r>
              <a:rPr lang="en-GB" altLang="en-US" sz="2400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  </a:t>
            </a:r>
          </a:p>
          <a:p>
            <a:pPr eaLnBrk="1" hangingPunct="1">
              <a:lnSpc>
                <a:spcPts val="1000"/>
              </a:lnSpc>
            </a:pPr>
            <a:endParaRPr lang="en-GB" altLang="en-US" sz="2400" dirty="0">
              <a:solidFill>
                <a:srgbClr val="000000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ts val="1000"/>
              </a:lnSpc>
            </a:pPr>
            <a:r>
              <a:rPr lang="en-GB" altLang="en-US" sz="2400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9.Act </a:t>
            </a:r>
            <a:r>
              <a:rPr lang="en-GB" altLang="en-US" sz="2400" dirty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if "R" </a:t>
            </a:r>
            <a:r>
              <a:rPr lang="en-GB" altLang="en-US" sz="2400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Occurs</a:t>
            </a:r>
          </a:p>
          <a:p>
            <a:pPr eaLnBrk="1" hangingPunct="1">
              <a:lnSpc>
                <a:spcPts val="1000"/>
              </a:lnSpc>
            </a:pPr>
            <a:endParaRPr lang="en-GB" altLang="en-US" sz="2400" dirty="0" smtClean="0">
              <a:solidFill>
                <a:srgbClr val="000000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ts val="1000"/>
              </a:lnSpc>
            </a:pPr>
            <a:endParaRPr lang="en-GB" altLang="en-US" sz="2400" dirty="0">
              <a:solidFill>
                <a:srgbClr val="000000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ts val="1000"/>
              </a:lnSpc>
            </a:pPr>
            <a:r>
              <a:rPr lang="en-GB" altLang="en-US" sz="2400" dirty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10. Implement 6, 7, &amp; </a:t>
            </a:r>
            <a:r>
              <a:rPr lang="en-GB" altLang="en-US" sz="2400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8-Train/Apply</a:t>
            </a:r>
          </a:p>
          <a:p>
            <a:pPr eaLnBrk="1" hangingPunct="1">
              <a:lnSpc>
                <a:spcPts val="1000"/>
              </a:lnSpc>
            </a:pPr>
            <a:endParaRPr lang="en-GB" altLang="en-US" sz="2400" dirty="0" smtClean="0">
              <a:solidFill>
                <a:srgbClr val="000000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ts val="1000"/>
              </a:lnSpc>
            </a:pPr>
            <a:endParaRPr lang="en-GB" altLang="en-US" sz="2400" dirty="0">
              <a:solidFill>
                <a:srgbClr val="000000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ts val="1000"/>
              </a:lnSpc>
            </a:pPr>
            <a:r>
              <a:rPr lang="en-GB" altLang="en-US" sz="2400" dirty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11. Work on more pests &amp; </a:t>
            </a:r>
            <a:r>
              <a:rPr lang="en-GB" altLang="en-US" sz="2400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crops</a:t>
            </a:r>
          </a:p>
          <a:p>
            <a:pPr eaLnBrk="1" hangingPunct="1">
              <a:lnSpc>
                <a:spcPts val="1000"/>
              </a:lnSpc>
            </a:pPr>
            <a:endParaRPr lang="en-GB" altLang="en-US" sz="2400" dirty="0">
              <a:solidFill>
                <a:srgbClr val="000000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ts val="1000"/>
              </a:lnSpc>
            </a:pPr>
            <a:endParaRPr lang="en-GB" altLang="en-US" sz="2400" dirty="0">
              <a:solidFill>
                <a:srgbClr val="000000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ts val="1000"/>
              </a:lnSpc>
            </a:pPr>
            <a:r>
              <a:rPr lang="en-GB" altLang="en-US" sz="2400" dirty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12. Transition from </a:t>
            </a:r>
            <a:r>
              <a:rPr lang="en-GB" altLang="en-US" sz="2400" dirty="0" err="1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Diamide</a:t>
            </a:r>
            <a:r>
              <a:rPr lang="en-GB" altLang="en-US" sz="2400" dirty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 to IRM </a:t>
            </a:r>
            <a:r>
              <a:rPr lang="en-GB" altLang="en-US" sz="2400" dirty="0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WG</a:t>
            </a:r>
          </a:p>
          <a:p>
            <a:pPr eaLnBrk="1" hangingPunct="1">
              <a:lnSpc>
                <a:spcPts val="1000"/>
              </a:lnSpc>
            </a:pPr>
            <a:endParaRPr lang="en-GB" altLang="en-US" sz="2400" dirty="0">
              <a:solidFill>
                <a:srgbClr val="000000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74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323056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Thanks for your participation </a:t>
            </a:r>
          </a:p>
          <a:p>
            <a:pPr marL="0" indent="0" algn="ctr">
              <a:buNone/>
            </a:pPr>
            <a:r>
              <a:rPr lang="en-US" dirty="0" smtClean="0"/>
              <a:t>&amp;</a:t>
            </a:r>
          </a:p>
          <a:p>
            <a:pPr marL="0" indent="0" algn="ctr">
              <a:buNone/>
            </a:pPr>
            <a:r>
              <a:rPr lang="en-US" dirty="0" smtClean="0"/>
              <a:t>Valuable suggestions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80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Agenda Briefing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423531"/>
              </p:ext>
            </p:extLst>
          </p:nvPr>
        </p:nvGraphicFramePr>
        <p:xfrm>
          <a:off x="457200" y="1981200"/>
          <a:ext cx="8376877" cy="336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Worksheet" r:id="rId4" imgW="8791448" imgH="3533700" progId="Excel.Sheet.12">
                  <p:embed/>
                </p:oleObj>
              </mc:Choice>
              <mc:Fallback>
                <p:oleObj name="Worksheet" r:id="rId4" imgW="8791448" imgH="35337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" y="1981200"/>
                        <a:ext cx="8376877" cy="3367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990600" y="5650468"/>
            <a:ext cx="7239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* We need to prepare the IRAC </a:t>
            </a:r>
            <a:r>
              <a:rPr lang="en-US" dirty="0"/>
              <a:t>Lepidoptera Working Group - Annual Reporting of Country </a:t>
            </a:r>
            <a:r>
              <a:rPr lang="en-US" dirty="0" smtClean="0"/>
              <a:t>Group to be reported Global IRAC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30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19100" y="1524000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chemeClr val="tx1"/>
                </a:solidFill>
              </a:rPr>
              <a:t>Lepidoptera  Working Group</a:t>
            </a:r>
            <a:r>
              <a:rPr lang="en-GB" dirty="0" smtClean="0">
                <a:solidFill>
                  <a:schemeClr val="tx1"/>
                </a:solidFill>
              </a:rPr>
              <a:t/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sz="2800" i="1" dirty="0" smtClean="0">
                <a:solidFill>
                  <a:schemeClr val="tx1"/>
                </a:solidFill>
              </a:rPr>
              <a:t>7 Companies – 14 members</a:t>
            </a:r>
            <a:endParaRPr lang="en-US" sz="2800" i="1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31498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Overview of </a:t>
            </a:r>
            <a:r>
              <a:rPr lang="en-US" sz="2800" b="1" dirty="0" smtClean="0"/>
              <a:t>Community </a:t>
            </a:r>
            <a:endParaRPr lang="en-US" sz="2800" b="1" dirty="0"/>
          </a:p>
        </p:txBody>
      </p:sp>
      <p:sp>
        <p:nvSpPr>
          <p:cNvPr id="3" name="Down Arrow 2"/>
          <p:cNvSpPr/>
          <p:nvPr/>
        </p:nvSpPr>
        <p:spPr>
          <a:xfrm>
            <a:off x="4000500" y="1120140"/>
            <a:ext cx="533400" cy="533400"/>
          </a:xfrm>
          <a:prstGeom prst="downArrow">
            <a:avLst/>
          </a:prstGeom>
          <a:solidFill>
            <a:schemeClr val="tx1"/>
          </a:solidFill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067516"/>
              </p:ext>
            </p:extLst>
          </p:nvPr>
        </p:nvGraphicFramePr>
        <p:xfrm>
          <a:off x="344588" y="2590800"/>
          <a:ext cx="8683424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Worksheet" r:id="rId3" imgW="10106009" imgH="2733617" progId="Excel.Sheet.12">
                  <p:embed/>
                </p:oleObj>
              </mc:Choice>
              <mc:Fallback>
                <p:oleObj name="Worksheet" r:id="rId3" imgW="10106009" imgH="273361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4588" y="2590800"/>
                        <a:ext cx="8683424" cy="297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085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dirty="0" smtClean="0"/>
              <a:t>Participant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DuPont </a:t>
            </a:r>
            <a:r>
              <a:rPr lang="en-US" dirty="0" smtClean="0">
                <a:solidFill>
                  <a:schemeClr val="tx1"/>
                </a:solidFill>
              </a:rPr>
              <a:t>- Sanjay Sharma , </a:t>
            </a:r>
            <a:r>
              <a:rPr lang="en-US" dirty="0" err="1" smtClean="0">
                <a:solidFill>
                  <a:schemeClr val="tx1"/>
                </a:solidFill>
              </a:rPr>
              <a:t>Gurulingappa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Pampapathy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de-DE" b="1" dirty="0" smtClean="0">
                <a:solidFill>
                  <a:schemeClr val="tx1"/>
                </a:solidFill>
              </a:rPr>
              <a:t>Bayer </a:t>
            </a:r>
            <a:r>
              <a:rPr lang="de-DE" dirty="0" smtClean="0">
                <a:solidFill>
                  <a:schemeClr val="tx1"/>
                </a:solidFill>
              </a:rPr>
              <a:t>-  Gulshan Singh Rana, KVV Satya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de-DE" b="1" dirty="0" smtClean="0">
                <a:solidFill>
                  <a:schemeClr val="tx1"/>
                </a:solidFill>
              </a:rPr>
              <a:t>Syngenta- </a:t>
            </a:r>
            <a:r>
              <a:rPr lang="de-DE" dirty="0" smtClean="0">
                <a:solidFill>
                  <a:schemeClr val="tx1"/>
                </a:solidFill>
              </a:rPr>
              <a:t>Rajendra Deshmukh,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Rallis India</a:t>
            </a:r>
            <a:r>
              <a:rPr lang="en-US" dirty="0">
                <a:solidFill>
                  <a:schemeClr val="tx1"/>
                </a:solidFill>
              </a:rPr>
              <a:t>- </a:t>
            </a:r>
            <a:r>
              <a:rPr lang="en-US" dirty="0" err="1">
                <a:solidFill>
                  <a:schemeClr val="tx1"/>
                </a:solidFill>
              </a:rPr>
              <a:t>G.N.Kendappa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Dow Chemicals-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Srigiriraju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Lakshmipathi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BASF</a:t>
            </a:r>
            <a:r>
              <a:rPr lang="en-US" dirty="0" smtClean="0">
                <a:solidFill>
                  <a:schemeClr val="tx1"/>
                </a:solidFill>
              </a:rPr>
              <a:t> : </a:t>
            </a:r>
            <a:r>
              <a:rPr lang="en-US" dirty="0">
                <a:solidFill>
                  <a:schemeClr val="tx1"/>
                </a:solidFill>
              </a:rPr>
              <a:t>Chandrashekhar Kulkarni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Crop Life India </a:t>
            </a:r>
            <a:r>
              <a:rPr lang="en-US" dirty="0" smtClean="0">
                <a:solidFill>
                  <a:schemeClr val="tx1"/>
                </a:solidFill>
              </a:rPr>
              <a:t>– No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53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67000"/>
            <a:ext cx="7772400" cy="975493"/>
          </a:xfrm>
        </p:spPr>
        <p:txBody>
          <a:bodyPr/>
          <a:lstStyle/>
          <a:p>
            <a:r>
              <a:rPr lang="en-US" dirty="0" smtClean="0"/>
              <a:t>MOM and Action Decided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07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MOM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IRAC </a:t>
            </a:r>
            <a:r>
              <a:rPr lang="en-US" sz="2000" dirty="0" err="1" smtClean="0">
                <a:solidFill>
                  <a:schemeClr val="tx1"/>
                </a:solidFill>
              </a:rPr>
              <a:t>Diamide</a:t>
            </a:r>
            <a:r>
              <a:rPr lang="en-US" sz="2000" dirty="0" smtClean="0">
                <a:solidFill>
                  <a:schemeClr val="tx1"/>
                </a:solidFill>
              </a:rPr>
              <a:t> action group is functional as “ IRAC – Country Group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Expand the horizon of IRAC country group by getting </a:t>
            </a:r>
            <a:r>
              <a:rPr lang="en-US" sz="2000" dirty="0" err="1" smtClean="0">
                <a:solidFill>
                  <a:schemeClr val="tx1"/>
                </a:solidFill>
              </a:rPr>
              <a:t>memebrship</a:t>
            </a:r>
            <a:r>
              <a:rPr lang="en-US" sz="2000" dirty="0" smtClean="0">
                <a:solidFill>
                  <a:schemeClr val="tx1"/>
                </a:solidFill>
              </a:rPr>
              <a:t> of other crop life India companies – FMC, Sumitomo , </a:t>
            </a:r>
            <a:r>
              <a:rPr lang="en-US" sz="2000" dirty="0" err="1" smtClean="0">
                <a:solidFill>
                  <a:schemeClr val="tx1"/>
                </a:solidFill>
              </a:rPr>
              <a:t>Indofil</a:t>
            </a:r>
            <a:r>
              <a:rPr lang="en-US" sz="2000" dirty="0" smtClean="0">
                <a:solidFill>
                  <a:schemeClr val="tx1"/>
                </a:solidFill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</a:rPr>
              <a:t>Adama</a:t>
            </a:r>
            <a:r>
              <a:rPr lang="en-US" sz="2000" dirty="0" smtClean="0">
                <a:solidFill>
                  <a:schemeClr val="tx1"/>
                </a:solidFill>
              </a:rPr>
              <a:t> and </a:t>
            </a:r>
            <a:r>
              <a:rPr lang="en-US" sz="2000" dirty="0" err="1" smtClean="0">
                <a:solidFill>
                  <a:schemeClr val="tx1"/>
                </a:solidFill>
              </a:rPr>
              <a:t>shaw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wallace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Crop wise </a:t>
            </a:r>
            <a:r>
              <a:rPr lang="en-US" sz="2000" dirty="0" err="1">
                <a:solidFill>
                  <a:schemeClr val="tx1"/>
                </a:solidFill>
              </a:rPr>
              <a:t>D</a:t>
            </a:r>
            <a:r>
              <a:rPr lang="en-US" sz="2000" dirty="0" err="1" smtClean="0">
                <a:solidFill>
                  <a:schemeClr val="tx1"/>
                </a:solidFill>
              </a:rPr>
              <a:t>iamide</a:t>
            </a:r>
            <a:r>
              <a:rPr lang="en-US" sz="2000" dirty="0" smtClean="0">
                <a:solidFill>
                  <a:schemeClr val="tx1"/>
                </a:solidFill>
              </a:rPr>
              <a:t> usages proposal was fine tuned for all the  target crops ( attached )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Development of IRAC Country general poster to be released  before season start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The proposal to be prepared for mentioning  IRAC group no on pack as well as in DFU’s  and forward to Regulatory committee for their consent through crop life </a:t>
            </a:r>
          </a:p>
          <a:p>
            <a:r>
              <a:rPr lang="en-US" sz="2000" dirty="0" err="1" smtClean="0">
                <a:solidFill>
                  <a:schemeClr val="tx1"/>
                </a:solidFill>
              </a:rPr>
              <a:t>Chilli</a:t>
            </a:r>
            <a:r>
              <a:rPr lang="en-US" sz="2000" dirty="0" smtClean="0">
                <a:solidFill>
                  <a:schemeClr val="tx1"/>
                </a:solidFill>
              </a:rPr>
              <a:t> and others key crops to be taken up for deciding </a:t>
            </a:r>
            <a:r>
              <a:rPr lang="en-US" sz="2000" dirty="0" err="1" smtClean="0">
                <a:solidFill>
                  <a:schemeClr val="tx1"/>
                </a:solidFill>
              </a:rPr>
              <a:t>diamide</a:t>
            </a:r>
            <a:r>
              <a:rPr lang="en-US" sz="2000" dirty="0" smtClean="0">
                <a:solidFill>
                  <a:schemeClr val="tx1"/>
                </a:solidFill>
              </a:rPr>
              <a:t> usages proposal  in next meeting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General resistance management training modules to be prepared and roll out in next meeting before season for sales teams of respective members  </a:t>
            </a:r>
            <a:r>
              <a:rPr lang="en-US" sz="2000" dirty="0" err="1" smtClean="0">
                <a:solidFill>
                  <a:schemeClr val="tx1"/>
                </a:solidFill>
              </a:rPr>
              <a:t>organsiation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36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MOM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51054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MOA classification Booklet to be procure from Global IRAC and distribute among members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Discussion with respective Company management for sharing Resistance Monitoring study in IRAC – Country platform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 Sponsoring Resistance monitoring study from Global IRAC – to be proposed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Discussion on developing common kitty in IRAC – Country group for doing  resistance monitoring study centrally – to be discussed with  organization management individually and take it up in next meeting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Prepare list of other chemistries like CNI to be considered for developing IRAC guidelines 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Agreed to have participation of marketing colleagues from respective companies in IRAC – Country group , Need to nominate the Marketing participant 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Decided to have next F2F meeting in Syngenta HO in mid May </a:t>
            </a:r>
          </a:p>
          <a:p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95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Action _ Time line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792137"/>
              </p:ext>
            </p:extLst>
          </p:nvPr>
        </p:nvGraphicFramePr>
        <p:xfrm>
          <a:off x="381000" y="838200"/>
          <a:ext cx="8610600" cy="567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9963"/>
                <a:gridCol w="4423794"/>
                <a:gridCol w="1568043"/>
                <a:gridCol w="1828800"/>
              </a:tblGrid>
              <a:tr h="596900">
                <a:tc>
                  <a:txBody>
                    <a:bodyPr/>
                    <a:lstStyle/>
                    <a:p>
                      <a:r>
                        <a:rPr lang="en-US" dirty="0" smtClean="0"/>
                        <a:t>Sr. No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Responsibility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Line </a:t>
                      </a:r>
                      <a:endParaRPr lang="en-US" dirty="0"/>
                    </a:p>
                  </a:txBody>
                  <a:tcPr/>
                </a:tc>
              </a:tr>
              <a:tr h="62230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Sharing</a:t>
                      </a:r>
                      <a:r>
                        <a:rPr lang="en-US" baseline="0" dirty="0" smtClean="0"/>
                        <a:t> MOM , Actions and Crop wise guidelines to members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Rana ( Bayer 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1’st Week March </a:t>
                      </a:r>
                      <a:endParaRPr lang="en-US" baseline="0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5969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Sharing</a:t>
                      </a:r>
                      <a:r>
                        <a:rPr lang="en-US" baseline="0" dirty="0" smtClean="0"/>
                        <a:t> the proposal to marketing and  revert back on concern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End March, 2017 </a:t>
                      </a:r>
                      <a:endParaRPr lang="en-US" dirty="0"/>
                    </a:p>
                  </a:txBody>
                  <a:tcPr/>
                </a:tc>
              </a:tr>
              <a:tr h="59690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Organizing</a:t>
                      </a:r>
                      <a:r>
                        <a:rPr lang="en-US" baseline="0" dirty="0" smtClean="0"/>
                        <a:t>  Telco  to resolve all concern and give final shape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Mid April , 2017 </a:t>
                      </a:r>
                      <a:endParaRPr lang="en-US" dirty="0"/>
                    </a:p>
                  </a:txBody>
                  <a:tcPr/>
                </a:tc>
              </a:tr>
              <a:tr h="5969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Developing</a:t>
                      </a:r>
                      <a:r>
                        <a:rPr lang="en-US" baseline="0" dirty="0" smtClean="0"/>
                        <a:t>  IRM training modules – first cut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Srigiriraju(Dow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March end , 2017</a:t>
                      </a:r>
                      <a:endParaRPr lang="en-US" dirty="0"/>
                    </a:p>
                  </a:txBody>
                  <a:tcPr/>
                </a:tc>
              </a:tr>
              <a:tr h="59690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Draft letter</a:t>
                      </a:r>
                      <a:r>
                        <a:rPr lang="en-US" baseline="0" dirty="0" smtClean="0"/>
                        <a:t> to be prepared for regulators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Srigiriraju(Dow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1’st Week March 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59690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Nomination</a:t>
                      </a:r>
                      <a:r>
                        <a:rPr lang="en-US" baseline="0" dirty="0" smtClean="0"/>
                        <a:t> of Marketing colleagues to </a:t>
                      </a:r>
                      <a:r>
                        <a:rPr lang="en-US" baseline="0" dirty="0" err="1" smtClean="0"/>
                        <a:t>rana</a:t>
                      </a:r>
                      <a:r>
                        <a:rPr lang="en-US" baseline="0" dirty="0" smtClean="0"/>
                        <a:t>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1’st Week March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596900">
                <a:tc>
                  <a:txBody>
                    <a:bodyPr/>
                    <a:lstStyle/>
                    <a:p>
                      <a:r>
                        <a:rPr lang="en-US" dirty="0" smtClean="0"/>
                        <a:t>7.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F2F Meeting</a:t>
                      </a:r>
                      <a:r>
                        <a:rPr lang="en-US" baseline="0" dirty="0" smtClean="0"/>
                        <a:t> – Syngenta Office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Rajendra Deshmukh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Mid</a:t>
                      </a:r>
                      <a:r>
                        <a:rPr lang="en-US" baseline="0" dirty="0" smtClean="0"/>
                        <a:t> of May , 2017</a:t>
                      </a:r>
                      <a:endParaRPr lang="en-US" dirty="0"/>
                    </a:p>
                  </a:txBody>
                  <a:tcPr/>
                </a:tc>
              </a:tr>
              <a:tr h="596900">
                <a:tc>
                  <a:txBody>
                    <a:bodyPr/>
                    <a:lstStyle/>
                    <a:p>
                      <a:r>
                        <a:rPr lang="en-US" dirty="0" smtClean="0"/>
                        <a:t>8.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Mail to</a:t>
                      </a:r>
                      <a:r>
                        <a:rPr lang="en-US" baseline="0" dirty="0" smtClean="0"/>
                        <a:t> Crop life for getting nomination of other crop life organization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1’st Week March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20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dirty="0" smtClean="0"/>
              <a:t>Review – Rice ( Stem Borer)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US" sz="2000" b="1" dirty="0" smtClean="0">
                <a:solidFill>
                  <a:schemeClr val="tx1"/>
                </a:solidFill>
              </a:rPr>
              <a:t>Maximum two </a:t>
            </a:r>
            <a:r>
              <a:rPr lang="en-US" sz="2000" b="1" dirty="0" err="1" smtClean="0">
                <a:solidFill>
                  <a:schemeClr val="tx1"/>
                </a:solidFill>
              </a:rPr>
              <a:t>Diamide</a:t>
            </a:r>
            <a:r>
              <a:rPr lang="en-US" sz="2000" b="1" dirty="0" smtClean="0">
                <a:solidFill>
                  <a:schemeClr val="tx1"/>
                </a:solidFill>
              </a:rPr>
              <a:t> applications in a crop cycle, but limited to one generation of stem borer </a:t>
            </a:r>
          </a:p>
          <a:p>
            <a:pPr lvl="0"/>
            <a:r>
              <a:rPr lang="en-US" sz="2000" dirty="0" smtClean="0">
                <a:solidFill>
                  <a:schemeClr val="tx1"/>
                </a:solidFill>
              </a:rPr>
              <a:t>In </a:t>
            </a:r>
            <a:r>
              <a:rPr lang="en-US" sz="2000" dirty="0">
                <a:solidFill>
                  <a:schemeClr val="tx1"/>
                </a:solidFill>
              </a:rPr>
              <a:t>Rice two application windows were identified </a:t>
            </a:r>
            <a:r>
              <a:rPr lang="en-US" sz="2000" dirty="0" smtClean="0">
                <a:solidFill>
                  <a:schemeClr val="tx1"/>
                </a:solidFill>
              </a:rPr>
              <a:t>as follow </a:t>
            </a:r>
          </a:p>
          <a:p>
            <a:pPr marL="400050" lvl="1" indent="0"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Windows – Transplanted Rice </a:t>
            </a:r>
            <a:endParaRPr lang="en-US" sz="2400" b="1" dirty="0">
              <a:solidFill>
                <a:schemeClr val="tx1"/>
              </a:solidFill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Window 1: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up to  30 </a:t>
            </a:r>
            <a:r>
              <a:rPr lang="en-US" sz="2000" b="1" dirty="0">
                <a:solidFill>
                  <a:schemeClr val="tx1"/>
                </a:solidFill>
              </a:rPr>
              <a:t>DAT </a:t>
            </a:r>
            <a:r>
              <a:rPr lang="en-US" sz="2000" dirty="0">
                <a:solidFill>
                  <a:schemeClr val="tx1"/>
                </a:solidFill>
              </a:rPr>
              <a:t>(days after transplanting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Window 2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2000" b="1" dirty="0">
                <a:solidFill>
                  <a:schemeClr val="tx1"/>
                </a:solidFill>
              </a:rPr>
              <a:t>40-60 DAT.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b="1" dirty="0" smtClean="0">
                <a:solidFill>
                  <a:schemeClr val="tx1"/>
                </a:solidFill>
              </a:rPr>
              <a:t>DS </a:t>
            </a:r>
            <a:r>
              <a:rPr lang="en-US" sz="2000" b="1" dirty="0">
                <a:solidFill>
                  <a:schemeClr val="tx1"/>
                </a:solidFill>
              </a:rPr>
              <a:t>the </a:t>
            </a:r>
            <a:r>
              <a:rPr lang="en-US" sz="2000" b="1" dirty="0" smtClean="0">
                <a:solidFill>
                  <a:schemeClr val="tx1"/>
                </a:solidFill>
              </a:rPr>
              <a:t>application 1: </a:t>
            </a:r>
            <a:r>
              <a:rPr lang="en-US" sz="2000" b="1" dirty="0" err="1" smtClean="0">
                <a:solidFill>
                  <a:schemeClr val="tx1"/>
                </a:solidFill>
              </a:rPr>
              <a:t>upto</a:t>
            </a:r>
            <a:r>
              <a:rPr lang="en-US" sz="2000" b="1" dirty="0" smtClean="0">
                <a:solidFill>
                  <a:schemeClr val="tx1"/>
                </a:solidFill>
              </a:rPr>
              <a:t> 40  DAS and application </a:t>
            </a:r>
            <a:r>
              <a:rPr lang="en-US" sz="2000" b="1" dirty="0">
                <a:solidFill>
                  <a:schemeClr val="tx1"/>
                </a:solidFill>
              </a:rPr>
              <a:t>2: 50-70 DAS</a:t>
            </a:r>
          </a:p>
          <a:p>
            <a:pPr lvl="0"/>
            <a:r>
              <a:rPr lang="en-US" sz="2000" dirty="0">
                <a:solidFill>
                  <a:schemeClr val="tx1"/>
                </a:solidFill>
              </a:rPr>
              <a:t>All the </a:t>
            </a:r>
            <a:r>
              <a:rPr lang="en-US" sz="2000" dirty="0" err="1">
                <a:solidFill>
                  <a:schemeClr val="tx1"/>
                </a:solidFill>
              </a:rPr>
              <a:t>Diamide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products </a:t>
            </a:r>
            <a:r>
              <a:rPr lang="en-US" sz="2000" dirty="0">
                <a:solidFill>
                  <a:schemeClr val="tx1"/>
                </a:solidFill>
              </a:rPr>
              <a:t>should be used either in </a:t>
            </a:r>
            <a:r>
              <a:rPr lang="en-US" sz="2000" dirty="0" smtClean="0">
                <a:solidFill>
                  <a:schemeClr val="tx1"/>
                </a:solidFill>
              </a:rPr>
              <a:t>window  </a:t>
            </a:r>
            <a:r>
              <a:rPr lang="en-US" sz="2000" dirty="0">
                <a:solidFill>
                  <a:schemeClr val="tx1"/>
                </a:solidFill>
              </a:rPr>
              <a:t>1 or in </a:t>
            </a:r>
            <a:r>
              <a:rPr lang="en-US" sz="2000" dirty="0" smtClean="0">
                <a:solidFill>
                  <a:schemeClr val="tx1"/>
                </a:solidFill>
              </a:rPr>
              <a:t>Window  2 </a:t>
            </a:r>
            <a:r>
              <a:rPr lang="en-US" sz="2000" dirty="0">
                <a:solidFill>
                  <a:schemeClr val="tx1"/>
                </a:solidFill>
              </a:rPr>
              <a:t>but should not participate in both the </a:t>
            </a:r>
            <a:r>
              <a:rPr lang="en-US" sz="2000" dirty="0" smtClean="0">
                <a:solidFill>
                  <a:schemeClr val="tx1"/>
                </a:solidFill>
              </a:rPr>
              <a:t>Windows. </a:t>
            </a:r>
            <a:endParaRPr lang="en-US" sz="2000" dirty="0">
              <a:solidFill>
                <a:schemeClr val="tx1"/>
              </a:solidFill>
            </a:endParaRPr>
          </a:p>
          <a:p>
            <a:pPr lvl="0"/>
            <a:r>
              <a:rPr lang="en-US" sz="2000" dirty="0" err="1">
                <a:solidFill>
                  <a:schemeClr val="tx1"/>
                </a:solidFill>
              </a:rPr>
              <a:t>Diamides</a:t>
            </a:r>
            <a:r>
              <a:rPr lang="en-US" sz="2000" dirty="0">
                <a:solidFill>
                  <a:schemeClr val="tx1"/>
                </a:solidFill>
              </a:rPr>
              <a:t> should be promoted based on window approach only.</a:t>
            </a:r>
          </a:p>
          <a:p>
            <a:pPr lvl="0"/>
            <a:endParaRPr lang="en-US" sz="2000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57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IRAC Template March 13">
  <a:themeElements>
    <a:clrScheme name="Custom 1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RAC Template March 13">
  <a:themeElements>
    <a:clrScheme name="Custom 1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1277</Words>
  <Application>Microsoft Office PowerPoint</Application>
  <PresentationFormat>On-screen Show (4:3)</PresentationFormat>
  <Paragraphs>180</Paragraphs>
  <Slides>19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2_IRAC Template March 13</vt:lpstr>
      <vt:lpstr>IRAC Template March 13</vt:lpstr>
      <vt:lpstr>Worksheet</vt:lpstr>
      <vt:lpstr>Microsoft Excel Worksheet</vt:lpstr>
      <vt:lpstr>IRAC – India Group  </vt:lpstr>
      <vt:lpstr>Agenda Briefing </vt:lpstr>
      <vt:lpstr>Lepidoptera  Working Group 7 Companies – 14 members</vt:lpstr>
      <vt:lpstr>Participant </vt:lpstr>
      <vt:lpstr>MOM and Action Decided </vt:lpstr>
      <vt:lpstr>MOM  </vt:lpstr>
      <vt:lpstr>MOM  </vt:lpstr>
      <vt:lpstr>Action _ Time line </vt:lpstr>
      <vt:lpstr>Review – Rice ( Stem Borer)</vt:lpstr>
      <vt:lpstr>Review – Cabbage( Lep) </vt:lpstr>
      <vt:lpstr>Review – Egg Plant( S&amp;F Borer) </vt:lpstr>
      <vt:lpstr>Review – Tomato ( Lep including Tuta)  </vt:lpstr>
      <vt:lpstr>Review – Pigeon Pea (Lep including Maruca)  </vt:lpstr>
      <vt:lpstr>Review – Chick Pea</vt:lpstr>
      <vt:lpstr>Review – Black gram and Green Gram </vt:lpstr>
      <vt:lpstr>Common Guidelines </vt:lpstr>
      <vt:lpstr>Common Action Area’s </vt:lpstr>
      <vt:lpstr> Country “R” Action Group Progress: </vt:lpstr>
      <vt:lpstr>PowerPoint Presentation</vt:lpstr>
    </vt:vector>
  </TitlesOfParts>
  <Company>DuPont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Lepidoptera Working Group</dc:title>
  <dc:creator>LUIS TEIXEIRA</dc:creator>
  <cp:lastModifiedBy>Gulshan Singh Rana</cp:lastModifiedBy>
  <cp:revision>122</cp:revision>
  <dcterms:created xsi:type="dcterms:W3CDTF">2015-04-02T17:41:10Z</dcterms:created>
  <dcterms:modified xsi:type="dcterms:W3CDTF">2017-03-24T05:29:29Z</dcterms:modified>
</cp:coreProperties>
</file>