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3" r:id="rId2"/>
  </p:sldIdLst>
  <p:sldSz cx="9906000" cy="6858000" type="A4"/>
  <p:notesSz cx="6403975" cy="9453563"/>
  <p:defaultTextStyle>
    <a:defPPr>
      <a:defRPr lang="en-GB"/>
    </a:defPPr>
    <a:lvl1pPr algn="l" rtl="0" fontAlgn="base">
      <a:spcBef>
        <a:spcPct val="0"/>
      </a:spcBef>
      <a:spcAft>
        <a:spcPct val="0"/>
      </a:spcAft>
      <a:defRPr sz="700" b="1" kern="1200">
        <a:solidFill>
          <a:schemeClr val="tx1"/>
        </a:solidFill>
        <a:latin typeface="Arial" charset="0"/>
        <a:ea typeface="+mn-ea"/>
        <a:cs typeface="Arial" charset="0"/>
      </a:defRPr>
    </a:lvl1pPr>
    <a:lvl2pPr marL="457200" algn="l" rtl="0" fontAlgn="base">
      <a:spcBef>
        <a:spcPct val="0"/>
      </a:spcBef>
      <a:spcAft>
        <a:spcPct val="0"/>
      </a:spcAft>
      <a:defRPr sz="700" b="1" kern="1200">
        <a:solidFill>
          <a:schemeClr val="tx1"/>
        </a:solidFill>
        <a:latin typeface="Arial" charset="0"/>
        <a:ea typeface="+mn-ea"/>
        <a:cs typeface="Arial" charset="0"/>
      </a:defRPr>
    </a:lvl2pPr>
    <a:lvl3pPr marL="914400" algn="l" rtl="0" fontAlgn="base">
      <a:spcBef>
        <a:spcPct val="0"/>
      </a:spcBef>
      <a:spcAft>
        <a:spcPct val="0"/>
      </a:spcAft>
      <a:defRPr sz="700" b="1" kern="1200">
        <a:solidFill>
          <a:schemeClr val="tx1"/>
        </a:solidFill>
        <a:latin typeface="Arial" charset="0"/>
        <a:ea typeface="+mn-ea"/>
        <a:cs typeface="Arial" charset="0"/>
      </a:defRPr>
    </a:lvl3pPr>
    <a:lvl4pPr marL="1371600" algn="l" rtl="0" fontAlgn="base">
      <a:spcBef>
        <a:spcPct val="0"/>
      </a:spcBef>
      <a:spcAft>
        <a:spcPct val="0"/>
      </a:spcAft>
      <a:defRPr sz="700" b="1" kern="1200">
        <a:solidFill>
          <a:schemeClr val="tx1"/>
        </a:solidFill>
        <a:latin typeface="Arial" charset="0"/>
        <a:ea typeface="+mn-ea"/>
        <a:cs typeface="Arial" charset="0"/>
      </a:defRPr>
    </a:lvl4pPr>
    <a:lvl5pPr marL="1828800" algn="l" rtl="0" fontAlgn="base">
      <a:spcBef>
        <a:spcPct val="0"/>
      </a:spcBef>
      <a:spcAft>
        <a:spcPct val="0"/>
      </a:spcAft>
      <a:defRPr sz="700" b="1" kern="1200">
        <a:solidFill>
          <a:schemeClr val="tx1"/>
        </a:solidFill>
        <a:latin typeface="Arial" charset="0"/>
        <a:ea typeface="+mn-ea"/>
        <a:cs typeface="Arial" charset="0"/>
      </a:defRPr>
    </a:lvl5pPr>
    <a:lvl6pPr marL="2286000" algn="l" defTabSz="914400" rtl="0" eaLnBrk="1" latinLnBrk="0" hangingPunct="1">
      <a:defRPr sz="700" b="1" kern="1200">
        <a:solidFill>
          <a:schemeClr val="tx1"/>
        </a:solidFill>
        <a:latin typeface="Arial" charset="0"/>
        <a:ea typeface="+mn-ea"/>
        <a:cs typeface="Arial" charset="0"/>
      </a:defRPr>
    </a:lvl6pPr>
    <a:lvl7pPr marL="2743200" algn="l" defTabSz="914400" rtl="0" eaLnBrk="1" latinLnBrk="0" hangingPunct="1">
      <a:defRPr sz="700" b="1" kern="1200">
        <a:solidFill>
          <a:schemeClr val="tx1"/>
        </a:solidFill>
        <a:latin typeface="Arial" charset="0"/>
        <a:ea typeface="+mn-ea"/>
        <a:cs typeface="Arial" charset="0"/>
      </a:defRPr>
    </a:lvl7pPr>
    <a:lvl8pPr marL="3200400" algn="l" defTabSz="914400" rtl="0" eaLnBrk="1" latinLnBrk="0" hangingPunct="1">
      <a:defRPr sz="700" b="1" kern="1200">
        <a:solidFill>
          <a:schemeClr val="tx1"/>
        </a:solidFill>
        <a:latin typeface="Arial" charset="0"/>
        <a:ea typeface="+mn-ea"/>
        <a:cs typeface="Arial" charset="0"/>
      </a:defRPr>
    </a:lvl8pPr>
    <a:lvl9pPr marL="3657600" algn="l" defTabSz="914400" rtl="0" eaLnBrk="1" latinLnBrk="0" hangingPunct="1">
      <a:defRPr sz="7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8000"/>
    <a:srgbClr val="EAEAEA"/>
    <a:srgbClr val="0000CC"/>
    <a:srgbClr val="48845F"/>
    <a:srgbClr val="60725A"/>
    <a:srgbClr val="2D4553"/>
    <a:srgbClr val="557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p:scale>
          <a:sx n="200" d="100"/>
          <a:sy n="200" d="100"/>
        </p:scale>
        <p:origin x="2952" y="1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789238" cy="506413"/>
          </a:xfrm>
          <a:prstGeom prst="rect">
            <a:avLst/>
          </a:prstGeom>
          <a:noFill/>
          <a:ln w="9525">
            <a:noFill/>
            <a:miter lim="800000"/>
            <a:headEnd/>
            <a:tailEnd/>
          </a:ln>
          <a:effectLst/>
        </p:spPr>
        <p:txBody>
          <a:bodyPr vert="horz" wrap="square" lIns="86464" tIns="43234" rIns="86464" bIns="43234" numCol="1" anchor="t" anchorCtr="0" compatLnSpc="1">
            <a:prstTxWarp prst="textNoShape">
              <a:avLst/>
            </a:prstTxWarp>
          </a:bodyPr>
          <a:lstStyle>
            <a:lvl1pPr defTabSz="863600">
              <a:defRPr sz="1200">
                <a:latin typeface="Arial" charset="0"/>
                <a:cs typeface="Arial" charset="0"/>
              </a:defRPr>
            </a:lvl1pPr>
          </a:lstStyle>
          <a:p>
            <a:pPr>
              <a:defRPr/>
            </a:pPr>
            <a:endParaRPr lang="it-IT"/>
          </a:p>
        </p:txBody>
      </p:sp>
      <p:sp>
        <p:nvSpPr>
          <p:cNvPr id="15363" name="Rectangle 3075"/>
          <p:cNvSpPr>
            <a:spLocks noGrp="1" noChangeArrowheads="1"/>
          </p:cNvSpPr>
          <p:nvPr>
            <p:ph type="dt" sz="quarter" idx="1"/>
          </p:nvPr>
        </p:nvSpPr>
        <p:spPr bwMode="auto">
          <a:xfrm>
            <a:off x="3598863" y="0"/>
            <a:ext cx="2789237" cy="506413"/>
          </a:xfrm>
          <a:prstGeom prst="rect">
            <a:avLst/>
          </a:prstGeom>
          <a:noFill/>
          <a:ln w="9525">
            <a:noFill/>
            <a:miter lim="800000"/>
            <a:headEnd/>
            <a:tailEnd/>
          </a:ln>
          <a:effectLst/>
        </p:spPr>
        <p:txBody>
          <a:bodyPr vert="horz" wrap="square" lIns="86464" tIns="43234" rIns="86464" bIns="43234" numCol="1" anchor="t" anchorCtr="0" compatLnSpc="1">
            <a:prstTxWarp prst="textNoShape">
              <a:avLst/>
            </a:prstTxWarp>
          </a:bodyPr>
          <a:lstStyle>
            <a:lvl1pPr algn="r" defTabSz="863600">
              <a:defRPr sz="1200">
                <a:latin typeface="Arial" charset="0"/>
                <a:cs typeface="Arial" charset="0"/>
              </a:defRPr>
            </a:lvl1pPr>
          </a:lstStyle>
          <a:p>
            <a:pPr>
              <a:defRPr/>
            </a:pPr>
            <a:fld id="{EE333CC1-195E-4576-890A-2849CA5E6E51}" type="datetimeFigureOut">
              <a:rPr lang="it-IT"/>
              <a:pPr>
                <a:defRPr/>
              </a:pPr>
              <a:t>30/04/2013</a:t>
            </a:fld>
            <a:endParaRPr lang="it-IT"/>
          </a:p>
        </p:txBody>
      </p:sp>
      <p:sp>
        <p:nvSpPr>
          <p:cNvPr id="15364" name="Rectangle 3076"/>
          <p:cNvSpPr>
            <a:spLocks noGrp="1" noChangeArrowheads="1"/>
          </p:cNvSpPr>
          <p:nvPr>
            <p:ph type="ftr" sz="quarter" idx="2"/>
          </p:nvPr>
        </p:nvSpPr>
        <p:spPr bwMode="auto">
          <a:xfrm>
            <a:off x="0" y="8997950"/>
            <a:ext cx="2789238" cy="433388"/>
          </a:xfrm>
          <a:prstGeom prst="rect">
            <a:avLst/>
          </a:prstGeom>
          <a:noFill/>
          <a:ln w="9525">
            <a:noFill/>
            <a:miter lim="800000"/>
            <a:headEnd/>
            <a:tailEnd/>
          </a:ln>
          <a:effectLst/>
        </p:spPr>
        <p:txBody>
          <a:bodyPr vert="horz" wrap="square" lIns="86464" tIns="43234" rIns="86464" bIns="43234" numCol="1" anchor="b" anchorCtr="0" compatLnSpc="1">
            <a:prstTxWarp prst="textNoShape">
              <a:avLst/>
            </a:prstTxWarp>
          </a:bodyPr>
          <a:lstStyle>
            <a:lvl1pPr defTabSz="863600">
              <a:defRPr sz="1200">
                <a:latin typeface="Arial" charset="0"/>
                <a:cs typeface="Arial" charset="0"/>
              </a:defRPr>
            </a:lvl1pPr>
          </a:lstStyle>
          <a:p>
            <a:pPr>
              <a:defRPr/>
            </a:pPr>
            <a:endParaRPr lang="it-IT"/>
          </a:p>
        </p:txBody>
      </p:sp>
      <p:sp>
        <p:nvSpPr>
          <p:cNvPr id="15365" name="Rectangle 3077"/>
          <p:cNvSpPr>
            <a:spLocks noGrp="1" noChangeArrowheads="1"/>
          </p:cNvSpPr>
          <p:nvPr>
            <p:ph type="sldNum" sz="quarter" idx="3"/>
          </p:nvPr>
        </p:nvSpPr>
        <p:spPr bwMode="auto">
          <a:xfrm>
            <a:off x="3598863" y="8997950"/>
            <a:ext cx="2789237" cy="433388"/>
          </a:xfrm>
          <a:prstGeom prst="rect">
            <a:avLst/>
          </a:prstGeom>
          <a:noFill/>
          <a:ln w="9525">
            <a:noFill/>
            <a:miter lim="800000"/>
            <a:headEnd/>
            <a:tailEnd/>
          </a:ln>
          <a:effectLst/>
        </p:spPr>
        <p:txBody>
          <a:bodyPr vert="horz" wrap="square" lIns="86464" tIns="43234" rIns="86464" bIns="43234" numCol="1" anchor="b" anchorCtr="0" compatLnSpc="1">
            <a:prstTxWarp prst="textNoShape">
              <a:avLst/>
            </a:prstTxWarp>
          </a:bodyPr>
          <a:lstStyle>
            <a:lvl1pPr algn="r" defTabSz="863600">
              <a:defRPr sz="1200">
                <a:latin typeface="Arial" charset="0"/>
                <a:cs typeface="Arial" charset="0"/>
              </a:defRPr>
            </a:lvl1pPr>
          </a:lstStyle>
          <a:p>
            <a:pPr>
              <a:defRPr/>
            </a:pPr>
            <a:fld id="{930964FA-4EFE-4D12-8952-CC4C1712B5F3}" type="slidenum">
              <a:rPr lang="it-IT"/>
              <a:pPr>
                <a:defRPr/>
              </a:pPr>
              <a:t>‹#›</a:t>
            </a:fld>
            <a:endParaRPr lang="it-IT"/>
          </a:p>
        </p:txBody>
      </p:sp>
    </p:spTree>
    <p:extLst>
      <p:ext uri="{BB962C8B-B14F-4D97-AF65-F5344CB8AC3E}">
        <p14:creationId xmlns:p14="http://schemas.microsoft.com/office/powerpoint/2010/main" val="172718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4950" cy="4730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627438" y="0"/>
            <a:ext cx="2774950" cy="473075"/>
          </a:xfrm>
          <a:prstGeom prst="rect">
            <a:avLst/>
          </a:prstGeom>
        </p:spPr>
        <p:txBody>
          <a:bodyPr vert="horz" lIns="91440" tIns="45720" rIns="91440" bIns="45720" rtlCol="0"/>
          <a:lstStyle>
            <a:lvl1pPr algn="r">
              <a:defRPr sz="1200"/>
            </a:lvl1pPr>
          </a:lstStyle>
          <a:p>
            <a:fld id="{37850D54-A3F2-3C49-A4ED-234965ECD6A7}" type="datetimeFigureOut">
              <a:rPr lang="en-US" smtClean="0"/>
              <a:t>30/04/2013</a:t>
            </a:fld>
            <a:endParaRPr lang="en-GB"/>
          </a:p>
        </p:txBody>
      </p:sp>
      <p:sp>
        <p:nvSpPr>
          <p:cNvPr id="4" name="Slide Image Placeholder 3"/>
          <p:cNvSpPr>
            <a:spLocks noGrp="1" noRot="1" noChangeAspect="1"/>
          </p:cNvSpPr>
          <p:nvPr>
            <p:ph type="sldImg" idx="2"/>
          </p:nvPr>
        </p:nvSpPr>
        <p:spPr>
          <a:xfrm>
            <a:off x="642938" y="709613"/>
            <a:ext cx="5118100" cy="35448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39763" y="4491038"/>
            <a:ext cx="5124450" cy="4252912"/>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978900"/>
            <a:ext cx="2774950" cy="4730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627438" y="8978900"/>
            <a:ext cx="2774950" cy="473075"/>
          </a:xfrm>
          <a:prstGeom prst="rect">
            <a:avLst/>
          </a:prstGeom>
        </p:spPr>
        <p:txBody>
          <a:bodyPr vert="horz" lIns="91440" tIns="45720" rIns="91440" bIns="45720" rtlCol="0" anchor="b"/>
          <a:lstStyle>
            <a:lvl1pPr algn="r">
              <a:defRPr sz="1200"/>
            </a:lvl1pPr>
          </a:lstStyle>
          <a:p>
            <a:fld id="{27938D1D-334C-994C-BA55-7A9D6815B74A}" type="slidenum">
              <a:rPr lang="en-GB" smtClean="0"/>
              <a:t>‹#›</a:t>
            </a:fld>
            <a:endParaRPr lang="en-GB"/>
          </a:p>
        </p:txBody>
      </p:sp>
    </p:spTree>
    <p:extLst>
      <p:ext uri="{BB962C8B-B14F-4D97-AF65-F5344CB8AC3E}">
        <p14:creationId xmlns:p14="http://schemas.microsoft.com/office/powerpoint/2010/main" val="1649534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938D1D-334C-994C-BA55-7A9D6815B74A}" type="slidenum">
              <a:rPr lang="en-GB" smtClean="0"/>
              <a:t>1</a:t>
            </a:fld>
            <a:endParaRPr lang="en-GB"/>
          </a:p>
        </p:txBody>
      </p:sp>
    </p:spTree>
    <p:extLst>
      <p:ext uri="{BB962C8B-B14F-4D97-AF65-F5344CB8AC3E}">
        <p14:creationId xmlns:p14="http://schemas.microsoft.com/office/powerpoint/2010/main" val="382698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FB8F492-AE2F-4C75-BC37-1472C2703D81}" type="slidenum">
              <a:rPr lang="en-GB"/>
              <a:pPr>
                <a:defRPr/>
              </a:pPr>
              <a:t>‹#›</a:t>
            </a:fld>
            <a:endParaRPr lang="en-GB"/>
          </a:p>
        </p:txBody>
      </p:sp>
    </p:spTree>
    <p:extLst>
      <p:ext uri="{BB962C8B-B14F-4D97-AF65-F5344CB8AC3E}">
        <p14:creationId xmlns:p14="http://schemas.microsoft.com/office/powerpoint/2010/main" val="82939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5C34E6-2F3C-4CF1-B310-E662B6027443}" type="slidenum">
              <a:rPr lang="en-GB"/>
              <a:pPr>
                <a:defRPr/>
              </a:pPr>
              <a:t>‹#›</a:t>
            </a:fld>
            <a:endParaRPr lang="en-GB"/>
          </a:p>
        </p:txBody>
      </p:sp>
    </p:spTree>
    <p:extLst>
      <p:ext uri="{BB962C8B-B14F-4D97-AF65-F5344CB8AC3E}">
        <p14:creationId xmlns:p14="http://schemas.microsoft.com/office/powerpoint/2010/main" val="238482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8AC2FCA-2E0F-4542-868C-83D62A41EC72}" type="slidenum">
              <a:rPr lang="en-GB"/>
              <a:pPr>
                <a:defRPr/>
              </a:pPr>
              <a:t>‹#›</a:t>
            </a:fld>
            <a:endParaRPr lang="en-GB"/>
          </a:p>
        </p:txBody>
      </p:sp>
    </p:spTree>
    <p:extLst>
      <p:ext uri="{BB962C8B-B14F-4D97-AF65-F5344CB8AC3E}">
        <p14:creationId xmlns:p14="http://schemas.microsoft.com/office/powerpoint/2010/main" val="117304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8A3669-AB8D-4B0E-ADC3-3623A5D32F23}" type="slidenum">
              <a:rPr lang="en-GB"/>
              <a:pPr>
                <a:defRPr/>
              </a:pPr>
              <a:t>‹#›</a:t>
            </a:fld>
            <a:endParaRPr lang="en-GB"/>
          </a:p>
        </p:txBody>
      </p:sp>
    </p:spTree>
    <p:extLst>
      <p:ext uri="{BB962C8B-B14F-4D97-AF65-F5344CB8AC3E}">
        <p14:creationId xmlns:p14="http://schemas.microsoft.com/office/powerpoint/2010/main" val="37722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BE3AFD-ED32-4C71-80A7-016067A6AAE8}" type="slidenum">
              <a:rPr lang="en-GB"/>
              <a:pPr>
                <a:defRPr/>
              </a:pPr>
              <a:t>‹#›</a:t>
            </a:fld>
            <a:endParaRPr lang="en-GB"/>
          </a:p>
        </p:txBody>
      </p:sp>
    </p:spTree>
    <p:extLst>
      <p:ext uri="{BB962C8B-B14F-4D97-AF65-F5344CB8AC3E}">
        <p14:creationId xmlns:p14="http://schemas.microsoft.com/office/powerpoint/2010/main" val="334211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12BDE7-F28E-494B-85CD-0B97593C7DDF}" type="slidenum">
              <a:rPr lang="en-GB"/>
              <a:pPr>
                <a:defRPr/>
              </a:pPr>
              <a:t>‹#›</a:t>
            </a:fld>
            <a:endParaRPr lang="en-GB"/>
          </a:p>
        </p:txBody>
      </p:sp>
    </p:spTree>
    <p:extLst>
      <p:ext uri="{BB962C8B-B14F-4D97-AF65-F5344CB8AC3E}">
        <p14:creationId xmlns:p14="http://schemas.microsoft.com/office/powerpoint/2010/main" val="342235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C5536A9-1C3F-4B5D-9A19-985215825826}" type="slidenum">
              <a:rPr lang="en-GB"/>
              <a:pPr>
                <a:defRPr/>
              </a:pPr>
              <a:t>‹#›</a:t>
            </a:fld>
            <a:endParaRPr lang="en-GB"/>
          </a:p>
        </p:txBody>
      </p:sp>
    </p:spTree>
    <p:extLst>
      <p:ext uri="{BB962C8B-B14F-4D97-AF65-F5344CB8AC3E}">
        <p14:creationId xmlns:p14="http://schemas.microsoft.com/office/powerpoint/2010/main" val="207014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A93C979-5B28-4C00-8FD2-FE88174791E1}" type="slidenum">
              <a:rPr lang="en-GB"/>
              <a:pPr>
                <a:defRPr/>
              </a:pPr>
              <a:t>‹#›</a:t>
            </a:fld>
            <a:endParaRPr lang="en-GB"/>
          </a:p>
        </p:txBody>
      </p:sp>
    </p:spTree>
    <p:extLst>
      <p:ext uri="{BB962C8B-B14F-4D97-AF65-F5344CB8AC3E}">
        <p14:creationId xmlns:p14="http://schemas.microsoft.com/office/powerpoint/2010/main" val="362190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FC8EA72-DD7D-44EC-B9F4-2A1650548851}" type="slidenum">
              <a:rPr lang="en-GB"/>
              <a:pPr>
                <a:defRPr/>
              </a:pPr>
              <a:t>‹#›</a:t>
            </a:fld>
            <a:endParaRPr lang="en-GB"/>
          </a:p>
        </p:txBody>
      </p:sp>
    </p:spTree>
    <p:extLst>
      <p:ext uri="{BB962C8B-B14F-4D97-AF65-F5344CB8AC3E}">
        <p14:creationId xmlns:p14="http://schemas.microsoft.com/office/powerpoint/2010/main" val="185249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B4B8B8-135D-4F39-A7EB-2707AD979418}" type="slidenum">
              <a:rPr lang="en-GB"/>
              <a:pPr>
                <a:defRPr/>
              </a:pPr>
              <a:t>‹#›</a:t>
            </a:fld>
            <a:endParaRPr lang="en-GB"/>
          </a:p>
        </p:txBody>
      </p:sp>
    </p:spTree>
    <p:extLst>
      <p:ext uri="{BB962C8B-B14F-4D97-AF65-F5344CB8AC3E}">
        <p14:creationId xmlns:p14="http://schemas.microsoft.com/office/powerpoint/2010/main" val="66582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5AFBC0-7B20-4994-A54D-A3FABBF38EFD}" type="slidenum">
              <a:rPr lang="en-GB"/>
              <a:pPr>
                <a:defRPr/>
              </a:pPr>
              <a:t>‹#›</a:t>
            </a:fld>
            <a:endParaRPr lang="en-GB"/>
          </a:p>
        </p:txBody>
      </p:sp>
    </p:spTree>
    <p:extLst>
      <p:ext uri="{BB962C8B-B14F-4D97-AF65-F5344CB8AC3E}">
        <p14:creationId xmlns:p14="http://schemas.microsoft.com/office/powerpoint/2010/main" val="17018466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EE6C908D-AB9D-4F0F-B630-5817266B668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20" Type="http://schemas.openxmlformats.org/officeDocument/2006/relationships/image" Target="../media/image13.png"/><Relationship Id="rId10" Type="http://schemas.openxmlformats.org/officeDocument/2006/relationships/oleObject" Target="../embeddings/oleObject3.bin"/><Relationship Id="rId11" Type="http://schemas.openxmlformats.org/officeDocument/2006/relationships/package" Target="../embeddings/Microsoft_Excel_Sheet1.xlsx"/><Relationship Id="rId12" Type="http://schemas.openxmlformats.org/officeDocument/2006/relationships/image" Target="../media/image3.emf"/><Relationship Id="rId13" Type="http://schemas.openxmlformats.org/officeDocument/2006/relationships/image" Target="../media/image6.jpeg"/><Relationship Id="rId14" Type="http://schemas.openxmlformats.org/officeDocument/2006/relationships/image" Target="../media/image7.jpeg"/><Relationship Id="rId15" Type="http://schemas.openxmlformats.org/officeDocument/2006/relationships/image" Target="../media/image8.png"/><Relationship Id="rId16" Type="http://schemas.openxmlformats.org/officeDocument/2006/relationships/image" Target="../media/image9.jpeg"/><Relationship Id="rId17" Type="http://schemas.openxmlformats.org/officeDocument/2006/relationships/image" Target="../media/image10.png"/><Relationship Id="rId18" Type="http://schemas.openxmlformats.org/officeDocument/2006/relationships/image" Target="../media/image11.png"/><Relationship Id="rId19"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1.xml"/><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oleObject" Target="../embeddings/oleObject1.bin"/><Relationship Id="rId7" Type="http://schemas.openxmlformats.org/officeDocument/2006/relationships/image" Target="../media/image1.png"/><Relationship Id="rId8"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6"/>
          <p:cNvSpPr>
            <a:spLocks noChangeArrowheads="1"/>
          </p:cNvSpPr>
          <p:nvPr/>
        </p:nvSpPr>
        <p:spPr bwMode="auto">
          <a:xfrm>
            <a:off x="92075" y="92075"/>
            <a:ext cx="9691688" cy="1004888"/>
          </a:xfrm>
          <a:prstGeom prst="roundRect">
            <a:avLst>
              <a:gd name="adj" fmla="val 6685"/>
            </a:avLst>
          </a:prstGeom>
          <a:gradFill rotWithShape="1">
            <a:gsLst>
              <a:gs pos="0">
                <a:srgbClr val="CCFFCC"/>
              </a:gs>
              <a:gs pos="100000">
                <a:srgbClr val="FFFFFF"/>
              </a:gs>
            </a:gsLst>
            <a:path path="rect">
              <a:fillToRect r="100000" b="100000"/>
            </a:path>
          </a:gradFill>
          <a:ln w="6350">
            <a:solidFill>
              <a:schemeClr val="tx1"/>
            </a:solidFill>
            <a:round/>
            <a:headEnd/>
            <a:tailEnd/>
          </a:ln>
        </p:spPr>
        <p:txBody>
          <a:bodyPr wrap="none" anchor="ctr"/>
          <a:lstStyle/>
          <a:p>
            <a:endParaRPr lang="en-US"/>
          </a:p>
        </p:txBody>
      </p:sp>
      <p:pic>
        <p:nvPicPr>
          <p:cNvPr id="2054" name="Picture 3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9338" y="2290763"/>
            <a:ext cx="28813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8" name="AutoShape 15"/>
          <p:cNvSpPr>
            <a:spLocks noChangeArrowheads="1"/>
          </p:cNvSpPr>
          <p:nvPr/>
        </p:nvSpPr>
        <p:spPr bwMode="auto">
          <a:xfrm>
            <a:off x="3108324" y="1180571"/>
            <a:ext cx="3669241" cy="2303461"/>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pic>
        <p:nvPicPr>
          <p:cNvPr id="2057" name="Picture 218" descr="irac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63" y="182563"/>
            <a:ext cx="18637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9"/>
          <p:cNvSpPr txBox="1">
            <a:spLocks noChangeArrowheads="1"/>
          </p:cNvSpPr>
          <p:nvPr/>
        </p:nvSpPr>
        <p:spPr bwMode="auto">
          <a:xfrm>
            <a:off x="2925763" y="182563"/>
            <a:ext cx="52657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ctr" eaLnBrk="1" hangingPunct="1"/>
            <a:r>
              <a:rPr lang="en-GB" sz="2000"/>
              <a:t>Maintaining Effective Control Strategies for</a:t>
            </a:r>
          </a:p>
          <a:p>
            <a:pPr algn="ctr" eaLnBrk="1" hangingPunct="1"/>
            <a:r>
              <a:rPr lang="en-GB" sz="2000"/>
              <a:t>Codling Moth, </a:t>
            </a:r>
            <a:r>
              <a:rPr lang="en-GB" sz="2000" i="1"/>
              <a:t>Cydia pomonella</a:t>
            </a:r>
          </a:p>
        </p:txBody>
      </p:sp>
      <p:sp>
        <p:nvSpPr>
          <p:cNvPr id="2059" name="Text Box 13"/>
          <p:cNvSpPr txBox="1">
            <a:spLocks noChangeArrowheads="1"/>
          </p:cNvSpPr>
          <p:nvPr/>
        </p:nvSpPr>
        <p:spPr bwMode="auto">
          <a:xfrm>
            <a:off x="182563" y="822325"/>
            <a:ext cx="2743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200" b="0"/>
              <a:t>Insecticide Resistance Action Committee</a:t>
            </a:r>
            <a:endParaRPr lang="en-GB" sz="900" b="0">
              <a:solidFill>
                <a:schemeClr val="accent2"/>
              </a:solidFill>
            </a:endParaRPr>
          </a:p>
        </p:txBody>
      </p:sp>
      <p:sp>
        <p:nvSpPr>
          <p:cNvPr id="2060" name="Rectangle 19"/>
          <p:cNvSpPr>
            <a:spLocks noChangeArrowheads="1"/>
          </p:cNvSpPr>
          <p:nvPr/>
        </p:nvSpPr>
        <p:spPr bwMode="auto">
          <a:xfrm>
            <a:off x="8170863" y="822325"/>
            <a:ext cx="1470025" cy="185738"/>
          </a:xfrm>
          <a:prstGeom prst="rect">
            <a:avLst/>
          </a:prstGeom>
          <a:solidFill>
            <a:schemeClr val="bg1"/>
          </a:solidFill>
          <a:ln>
            <a:noFill/>
          </a:ln>
          <a:extLst>
            <a:ext uri="{91240B29-F687-4f45-9708-019B960494DF}">
              <a14:hiddenLine xmlns:a14="http://schemas.microsoft.com/office/drawing/2010/main" w="635">
                <a:solidFill>
                  <a:srgbClr val="000000"/>
                </a:solidFill>
                <a:miter lim="800000"/>
                <a:headEnd/>
                <a:tailEnd/>
              </a14:hiddenLine>
            </a:ext>
          </a:extLst>
        </p:spPr>
        <p:txBody>
          <a:bodyPr wrap="none" lIns="0" tIns="0" rIns="0" bIns="0" anchor="ctr">
            <a:spAutoFit/>
          </a:bodyPr>
          <a:lstStyle/>
          <a:p>
            <a:pPr algn="ctr"/>
            <a:r>
              <a:rPr lang="en-GB" sz="1200">
                <a:solidFill>
                  <a:srgbClr val="008000"/>
                </a:solidFill>
              </a:rPr>
              <a:t>www.irac-online.org</a:t>
            </a:r>
          </a:p>
        </p:txBody>
      </p:sp>
      <p:sp>
        <p:nvSpPr>
          <p:cNvPr id="2061" name="AutoShape 21"/>
          <p:cNvSpPr>
            <a:spLocks noChangeArrowheads="1"/>
          </p:cNvSpPr>
          <p:nvPr/>
        </p:nvSpPr>
        <p:spPr bwMode="auto">
          <a:xfrm>
            <a:off x="73024" y="6492875"/>
            <a:ext cx="9750425" cy="269875"/>
          </a:xfrm>
          <a:prstGeom prst="roundRect">
            <a:avLst>
              <a:gd name="adj" fmla="val 16667"/>
            </a:avLst>
          </a:prstGeom>
          <a:solidFill>
            <a:schemeClr val="bg1"/>
          </a:solidFill>
          <a:ln w="3175">
            <a:solidFill>
              <a:schemeClr val="tx1"/>
            </a:solidFill>
            <a:round/>
            <a:headEnd/>
            <a:tailEnd/>
          </a:ln>
        </p:spPr>
        <p:txBody>
          <a:bodyPr wrap="none" anchor="ctr"/>
          <a:lstStyle/>
          <a:p>
            <a:pPr algn="r"/>
            <a:endParaRPr lang="en-US" sz="500" b="0"/>
          </a:p>
        </p:txBody>
      </p:sp>
      <p:sp>
        <p:nvSpPr>
          <p:cNvPr id="3" name="TextBox 69"/>
          <p:cNvSpPr txBox="1">
            <a:spLocks noChangeArrowheads="1"/>
          </p:cNvSpPr>
          <p:nvPr/>
        </p:nvSpPr>
        <p:spPr bwMode="auto">
          <a:xfrm>
            <a:off x="6996258" y="6546560"/>
            <a:ext cx="2237792" cy="184666"/>
          </a:xfrm>
          <a:prstGeom prst="rect">
            <a:avLst/>
          </a:prstGeom>
          <a:noFill/>
          <a:ln w="9525" algn="ctr">
            <a:noFill/>
            <a:miter lim="800000"/>
            <a:headEnd/>
            <a:tailEnd/>
          </a:ln>
        </p:spPr>
        <p:txBody>
          <a:bodyPr wrap="none" lIns="0" tIns="0" rIns="0" bIns="0">
            <a:spAutoFit/>
          </a:bodyPr>
          <a:lstStyle/>
          <a:p>
            <a:pPr algn="r">
              <a:defRPr/>
            </a:pPr>
            <a:r>
              <a:rPr lang="en-GB" sz="500" b="0" dirty="0">
                <a:solidFill>
                  <a:schemeClr val="bg1">
                    <a:lumMod val="50000"/>
                  </a:schemeClr>
                </a:solidFill>
              </a:rPr>
              <a:t>Designed &amp; produced by IRAC </a:t>
            </a:r>
            <a:r>
              <a:rPr lang="en-GB" sz="500" b="0" dirty="0" smtClean="0">
                <a:solidFill>
                  <a:schemeClr val="bg1">
                    <a:lumMod val="50000"/>
                  </a:schemeClr>
                </a:solidFill>
              </a:rPr>
              <a:t>Codling Moth WG</a:t>
            </a:r>
            <a:r>
              <a:rPr lang="en-GB" sz="500" b="0" dirty="0">
                <a:solidFill>
                  <a:schemeClr val="bg1">
                    <a:lumMod val="50000"/>
                  </a:schemeClr>
                </a:solidFill>
              </a:rPr>
              <a:t>, </a:t>
            </a:r>
            <a:r>
              <a:rPr lang="en-GB" sz="500" b="0" dirty="0" err="1" smtClean="0">
                <a:solidFill>
                  <a:schemeClr val="bg1">
                    <a:lumMod val="50000"/>
                  </a:schemeClr>
                </a:solidFill>
              </a:rPr>
              <a:t>Aprill</a:t>
            </a:r>
            <a:r>
              <a:rPr lang="en-GB" sz="500" b="0" dirty="0" smtClean="0">
                <a:solidFill>
                  <a:schemeClr val="bg1">
                    <a:lumMod val="50000"/>
                  </a:schemeClr>
                </a:solidFill>
              </a:rPr>
              <a:t> 2013, </a:t>
            </a:r>
            <a:r>
              <a:rPr lang="en-GB" sz="500" b="0" dirty="0">
                <a:solidFill>
                  <a:schemeClr val="bg1">
                    <a:lumMod val="50000"/>
                  </a:schemeClr>
                </a:solidFill>
              </a:rPr>
              <a:t>Poster Ver. </a:t>
            </a:r>
            <a:r>
              <a:rPr lang="en-GB" sz="500" b="0" dirty="0" smtClean="0">
                <a:solidFill>
                  <a:schemeClr val="bg1">
                    <a:lumMod val="50000"/>
                  </a:schemeClr>
                </a:solidFill>
              </a:rPr>
              <a:t>2.0 </a:t>
            </a:r>
            <a:endParaRPr lang="en-GB" sz="500" b="0" dirty="0">
              <a:solidFill>
                <a:schemeClr val="bg1">
                  <a:lumMod val="50000"/>
                </a:schemeClr>
              </a:solidFill>
            </a:endParaRPr>
          </a:p>
          <a:p>
            <a:pPr algn="r">
              <a:defRPr/>
            </a:pPr>
            <a:r>
              <a:rPr lang="en-GB" sz="500" b="0" dirty="0">
                <a:solidFill>
                  <a:schemeClr val="bg1">
                    <a:lumMod val="50000"/>
                  </a:schemeClr>
                </a:solidFill>
              </a:rPr>
              <a:t>For further information visit the IRAC website</a:t>
            </a:r>
            <a:r>
              <a:rPr lang="en-GB" sz="500" dirty="0">
                <a:solidFill>
                  <a:schemeClr val="bg1">
                    <a:lumMod val="50000"/>
                  </a:schemeClr>
                </a:solidFill>
              </a:rPr>
              <a:t>:</a:t>
            </a:r>
            <a:r>
              <a:rPr lang="en-GB" dirty="0">
                <a:solidFill>
                  <a:schemeClr val="bg1">
                    <a:lumMod val="50000"/>
                  </a:schemeClr>
                </a:solidFill>
              </a:rPr>
              <a:t> </a:t>
            </a:r>
            <a:r>
              <a:rPr lang="en-GB" sz="500" b="0" dirty="0"/>
              <a:t>www.irac-online.org</a:t>
            </a:r>
            <a:endParaRPr lang="en-US" sz="500" b="0" dirty="0"/>
          </a:p>
        </p:txBody>
      </p:sp>
      <p:graphicFrame>
        <p:nvGraphicFramePr>
          <p:cNvPr id="2064" name="Object 94"/>
          <p:cNvGraphicFramePr>
            <a:graphicFrameLocks noChangeAspect="1"/>
          </p:cNvGraphicFramePr>
          <p:nvPr/>
        </p:nvGraphicFramePr>
        <p:xfrm>
          <a:off x="9326563" y="6540500"/>
          <a:ext cx="409575" cy="182563"/>
        </p:xfrm>
        <a:graphic>
          <a:graphicData uri="http://schemas.openxmlformats.org/presentationml/2006/ole">
            <mc:AlternateContent xmlns:mc="http://schemas.openxmlformats.org/markup-compatibility/2006">
              <mc:Choice xmlns:v="urn:schemas-microsoft-com:vml" Requires="v">
                <p:oleObj spid="_x0000_s2203" r:id="rId6" imgW="8915465" imgH="3500463" progId="">
                  <p:embed/>
                </p:oleObj>
              </mc:Choice>
              <mc:Fallback>
                <p:oleObj r:id="rId6" imgW="8915465" imgH="3500463" progId="">
                  <p:embed/>
                  <p:pic>
                    <p:nvPicPr>
                      <p:cNvPr id="0" name="Object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6563" y="6540500"/>
                        <a:ext cx="409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
                            <a:solidFill>
                              <a:srgbClr val="000000"/>
                            </a:solidFill>
                            <a:miter lim="800000"/>
                            <a:headEnd/>
                            <a:tailEnd/>
                          </a14:hiddenLine>
                        </a:ext>
                      </a:extLst>
                    </p:spPr>
                  </p:pic>
                </p:oleObj>
              </mc:Fallback>
            </mc:AlternateContent>
          </a:graphicData>
        </a:graphic>
      </p:graphicFrame>
      <p:sp>
        <p:nvSpPr>
          <p:cNvPr id="1066" name="TextBox 152"/>
          <p:cNvSpPr txBox="1">
            <a:spLocks noChangeArrowheads="1"/>
          </p:cNvSpPr>
          <p:nvPr/>
        </p:nvSpPr>
        <p:spPr bwMode="auto">
          <a:xfrm>
            <a:off x="3187700" y="2657475"/>
            <a:ext cx="3475038"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defRPr/>
            </a:pPr>
            <a:r>
              <a:rPr lang="en-GB" dirty="0" smtClean="0"/>
              <a:t>Metabolic cross-resistance and its diversity: a major threat</a:t>
            </a:r>
          </a:p>
          <a:p>
            <a:pPr marL="115888" indent="-57150" algn="just" eaLnBrk="1" hangingPunct="1">
              <a:buFont typeface="Arial" pitchFamily="34" charset="0"/>
              <a:buChar char="•"/>
              <a:defRPr/>
            </a:pPr>
            <a:r>
              <a:rPr lang="en-GB" sz="600" b="0" dirty="0" smtClean="0"/>
              <a:t>Metabolic resistance is the most relevant type of resistance in codling moth</a:t>
            </a:r>
          </a:p>
          <a:p>
            <a:pPr marL="115888" indent="-57150" algn="just" eaLnBrk="1" hangingPunct="1">
              <a:buFont typeface="Arial" pitchFamily="34" charset="0"/>
              <a:buChar char="•"/>
              <a:defRPr/>
            </a:pPr>
            <a:r>
              <a:rPr lang="en-GB" sz="600" b="0" dirty="0" smtClean="0"/>
              <a:t>Different metabolic profiles (enzymatic activity) can impact different  </a:t>
            </a:r>
            <a:r>
              <a:rPr lang="en-GB" sz="600" b="0" dirty="0" err="1" smtClean="0"/>
              <a:t>MoA</a:t>
            </a:r>
            <a:r>
              <a:rPr lang="en-GB" sz="600" b="0" dirty="0" smtClean="0"/>
              <a:t>/products</a:t>
            </a:r>
          </a:p>
          <a:p>
            <a:pPr marL="115888" indent="-57150" algn="just" eaLnBrk="1" hangingPunct="1">
              <a:buFont typeface="Arial" pitchFamily="34" charset="0"/>
              <a:buChar char="•"/>
              <a:defRPr/>
            </a:pPr>
            <a:r>
              <a:rPr lang="en-GB" sz="600" b="0" dirty="0" smtClean="0"/>
              <a:t>It can concern insecticides across different MoA, but differential response between products within the same MoA can be observed</a:t>
            </a:r>
          </a:p>
          <a:p>
            <a:pPr marL="115888" indent="-57150" algn="just" eaLnBrk="1" hangingPunct="1">
              <a:buFont typeface="Arial" pitchFamily="34" charset="0"/>
              <a:buChar char="•"/>
              <a:defRPr/>
            </a:pPr>
            <a:r>
              <a:rPr lang="en-GB" sz="600" b="0" dirty="0" smtClean="0"/>
              <a:t>There can be diverse patterns of metabolic resistance (differential enzymatic activity)</a:t>
            </a:r>
          </a:p>
          <a:p>
            <a:pPr marL="115888" indent="-57150" algn="just" eaLnBrk="1" hangingPunct="1">
              <a:buFont typeface="Arial" pitchFamily="34" charset="0"/>
              <a:buChar char="•"/>
              <a:defRPr/>
            </a:pPr>
            <a:r>
              <a:rPr lang="en-GB" sz="600" b="0" dirty="0" smtClean="0"/>
              <a:t>The diversity of the metabolic resistance found in codling moth can be significant across the different geographical areas</a:t>
            </a:r>
          </a:p>
        </p:txBody>
      </p:sp>
      <p:sp>
        <p:nvSpPr>
          <p:cNvPr id="2074" name="TextBox 144"/>
          <p:cNvSpPr txBox="1">
            <a:spLocks noChangeArrowheads="1"/>
          </p:cNvSpPr>
          <p:nvPr/>
        </p:nvSpPr>
        <p:spPr bwMode="auto">
          <a:xfrm>
            <a:off x="3200400" y="1435100"/>
            <a:ext cx="1828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dirty="0"/>
              <a:t>Mechanisms</a:t>
            </a:r>
          </a:p>
          <a:p>
            <a:pPr eaLnBrk="1" hangingPunct="1"/>
            <a:r>
              <a:rPr lang="en-GB" sz="600" b="0" dirty="0"/>
              <a:t>Resistance to a specific insecticide can be due to different resistance mechanisms</a:t>
            </a:r>
            <a:endParaRPr lang="en-GB" sz="200" b="0" dirty="0"/>
          </a:p>
        </p:txBody>
      </p:sp>
      <p:sp>
        <p:nvSpPr>
          <p:cNvPr id="1070" name="TextBox 150"/>
          <p:cNvSpPr txBox="1">
            <a:spLocks noChangeArrowheads="1"/>
          </p:cNvSpPr>
          <p:nvPr/>
        </p:nvSpPr>
        <p:spPr bwMode="auto">
          <a:xfrm>
            <a:off x="3200400" y="1730375"/>
            <a:ext cx="1828800"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marL="115888" indent="-115888" eaLnBrk="1" hangingPunct="1">
              <a:lnSpc>
                <a:spcPct val="110000"/>
              </a:lnSpc>
              <a:buFont typeface="Wingdings" pitchFamily="2" charset="2"/>
              <a:buChar char="ü"/>
              <a:defRPr/>
            </a:pPr>
            <a:r>
              <a:rPr lang="en-GB" sz="600" b="0" dirty="0" smtClean="0"/>
              <a:t>Metabolic resistance (modified enzymatic activity: </a:t>
            </a:r>
            <a:r>
              <a:rPr lang="en-GB" sz="600" b="0" dirty="0" err="1" smtClean="0"/>
              <a:t>MFO</a:t>
            </a:r>
            <a:r>
              <a:rPr lang="en-GB" sz="600" b="0" dirty="0" smtClean="0"/>
              <a:t>, </a:t>
            </a:r>
            <a:r>
              <a:rPr lang="en-GB" sz="600" b="0" dirty="0" err="1" smtClean="0"/>
              <a:t>GST</a:t>
            </a:r>
            <a:r>
              <a:rPr lang="en-GB" sz="600" b="0" dirty="0" smtClean="0"/>
              <a:t>, </a:t>
            </a:r>
            <a:r>
              <a:rPr lang="en-GB" sz="600" b="0" dirty="0" err="1" smtClean="0"/>
              <a:t>EST</a:t>
            </a:r>
            <a:r>
              <a:rPr lang="en-GB" sz="600" b="0" dirty="0" smtClean="0"/>
              <a:t>)</a:t>
            </a:r>
          </a:p>
          <a:p>
            <a:pPr marL="115888" indent="-115888" eaLnBrk="1" hangingPunct="1">
              <a:lnSpc>
                <a:spcPct val="110000"/>
              </a:lnSpc>
              <a:buFont typeface="Wingdings" pitchFamily="2" charset="2"/>
              <a:buChar char="ü"/>
              <a:defRPr/>
            </a:pPr>
            <a:r>
              <a:rPr lang="en-GB" sz="600" b="0" dirty="0" smtClean="0"/>
              <a:t>Target-site resistance (</a:t>
            </a:r>
            <a:r>
              <a:rPr lang="en-GB" sz="600" b="0" dirty="0" err="1" smtClean="0"/>
              <a:t>KDR</a:t>
            </a:r>
            <a:r>
              <a:rPr lang="en-GB" sz="600" b="0" dirty="0" smtClean="0"/>
              <a:t>, MACE)</a:t>
            </a:r>
          </a:p>
          <a:p>
            <a:pPr marL="115888" indent="-115888" eaLnBrk="1" hangingPunct="1">
              <a:lnSpc>
                <a:spcPct val="110000"/>
              </a:lnSpc>
              <a:buFont typeface="Wingdings" pitchFamily="2" charset="2"/>
              <a:buChar char="ü"/>
              <a:defRPr/>
            </a:pPr>
            <a:r>
              <a:rPr lang="en-GB" sz="600" b="0" dirty="0" smtClean="0"/>
              <a:t>Reduced penetration and behavioural changes</a:t>
            </a:r>
          </a:p>
        </p:txBody>
      </p:sp>
      <p:sp>
        <p:nvSpPr>
          <p:cNvPr id="2076" name="TextBox 151"/>
          <p:cNvSpPr txBox="1">
            <a:spLocks noChangeArrowheads="1"/>
          </p:cNvSpPr>
          <p:nvPr/>
        </p:nvSpPr>
        <p:spPr bwMode="auto">
          <a:xfrm>
            <a:off x="3194050" y="2174875"/>
            <a:ext cx="353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r>
              <a:rPr lang="en-GB" sz="600" b="0" dirty="0"/>
              <a:t>When the mechanism(s) of resistance is </a:t>
            </a:r>
            <a:r>
              <a:rPr lang="en-GB" sz="600" b="0" dirty="0" smtClean="0"/>
              <a:t>not </a:t>
            </a:r>
            <a:r>
              <a:rPr lang="en-GB" sz="600" b="0" dirty="0" err="1" smtClean="0"/>
              <a:t>charact</a:t>
            </a:r>
            <a:r>
              <a:rPr lang="en-GB" sz="600" b="0" dirty="0" smtClean="0"/>
              <a:t>-</a:t>
            </a:r>
          </a:p>
          <a:p>
            <a:pPr algn="just" eaLnBrk="1" hangingPunct="1"/>
            <a:r>
              <a:rPr lang="en-GB" sz="600" b="0" dirty="0" err="1" smtClean="0"/>
              <a:t>erized</a:t>
            </a:r>
            <a:r>
              <a:rPr lang="en-GB" sz="600" b="0" dirty="0" smtClean="0"/>
              <a:t> </a:t>
            </a:r>
            <a:r>
              <a:rPr lang="en-GB" sz="600" b="0" dirty="0"/>
              <a:t>and in order to prevent the onset of </a:t>
            </a:r>
            <a:r>
              <a:rPr lang="en-GB" sz="600" b="0" dirty="0" smtClean="0"/>
              <a:t>resistance</a:t>
            </a:r>
          </a:p>
          <a:p>
            <a:pPr algn="just" eaLnBrk="1" hangingPunct="1"/>
            <a:r>
              <a:rPr lang="en-GB" sz="600" b="0" dirty="0" smtClean="0"/>
              <a:t>phenomena </a:t>
            </a:r>
            <a:r>
              <a:rPr lang="en-GB" sz="600" b="0" dirty="0"/>
              <a:t>(resistance avoidance) intelligent use of MoA alternation (i.e. between consecutive codling moth generations) and other </a:t>
            </a:r>
            <a:r>
              <a:rPr lang="en-GB" sz="600" b="0" dirty="0" err="1"/>
              <a:t>semio</a:t>
            </a:r>
            <a:r>
              <a:rPr lang="en-GB" sz="600" b="0" dirty="0"/>
              <a:t>-chemical, bio-technical and cultural tools remains best IRM practice, since such practice will always minimize selection pressure.</a:t>
            </a:r>
          </a:p>
        </p:txBody>
      </p:sp>
      <p:sp>
        <p:nvSpPr>
          <p:cNvPr id="2078" name="Rectangle 235"/>
          <p:cNvSpPr>
            <a:spLocks noChangeArrowheads="1"/>
          </p:cNvSpPr>
          <p:nvPr/>
        </p:nvSpPr>
        <p:spPr bwMode="auto">
          <a:xfrm>
            <a:off x="5054600" y="1444624"/>
            <a:ext cx="1662113" cy="87947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aphicFrame>
        <p:nvGraphicFramePr>
          <p:cNvPr id="2079" name="Object 212"/>
          <p:cNvGraphicFramePr>
            <a:graphicFrameLocks noChangeAspect="1"/>
          </p:cNvGraphicFramePr>
          <p:nvPr>
            <p:extLst>
              <p:ext uri="{D42A27DB-BD31-4B8C-83A1-F6EECF244321}">
                <p14:modId xmlns:p14="http://schemas.microsoft.com/office/powerpoint/2010/main" val="2966576741"/>
              </p:ext>
            </p:extLst>
          </p:nvPr>
        </p:nvGraphicFramePr>
        <p:xfrm>
          <a:off x="5089525" y="1470025"/>
          <a:ext cx="1593850" cy="547688"/>
        </p:xfrm>
        <a:graphic>
          <a:graphicData uri="http://schemas.openxmlformats.org/presentationml/2006/ole">
            <mc:AlternateContent xmlns:mc="http://schemas.openxmlformats.org/markup-compatibility/2006">
              <mc:Choice xmlns:v="urn:schemas-microsoft-com:vml" Requires="v">
                <p:oleObj spid="_x0000_s2204" name="Paint Shop Pro Image" r:id="rId8" imgW="3912195" imgH="1951748" progId="PaintShopPro">
                  <p:embed/>
                </p:oleObj>
              </mc:Choice>
              <mc:Fallback>
                <p:oleObj name="Paint Shop Pro Image" r:id="rId8" imgW="3912195" imgH="1951748" progId="PaintShopPro">
                  <p:embed/>
                  <p:pic>
                    <p:nvPicPr>
                      <p:cNvPr id="0" name="Object 2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9525" y="1470025"/>
                        <a:ext cx="1593850" cy="54768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rgbClr val="993366"/>
                            </a:solidFill>
                          </a14:hiddenFill>
                        </a:ext>
                        <a:ext uri="{AF507438-7753-43e0-B8FC-AC1667EBCBE1}">
                          <a14:hiddenEffects xmlns:a14="http://schemas.microsoft.com/office/drawing/2010/main">
                            <a:effectLst>
                              <a:outerShdw dist="74053" dir="14342175" algn="ctr" rotWithShape="0">
                                <a:schemeClr val="bg2">
                                  <a:alpha val="50000"/>
                                </a:schemeClr>
                              </a:outerShdw>
                            </a:effectLst>
                          </a14:hiddenEffects>
                        </a:ext>
                      </a:extLst>
                    </p:spPr>
                  </p:pic>
                </p:oleObj>
              </mc:Fallback>
            </mc:AlternateContent>
          </a:graphicData>
        </a:graphic>
      </p:graphicFrame>
      <p:sp>
        <p:nvSpPr>
          <p:cNvPr id="2080" name="Text Box 213"/>
          <p:cNvSpPr txBox="1">
            <a:spLocks noChangeArrowheads="1"/>
          </p:cNvSpPr>
          <p:nvPr/>
        </p:nvSpPr>
        <p:spPr bwMode="auto">
          <a:xfrm>
            <a:off x="5578475" y="1489075"/>
            <a:ext cx="661988" cy="220663"/>
          </a:xfrm>
          <a:prstGeom prst="rect">
            <a:avLst/>
          </a:prstGeom>
          <a:noFill/>
          <a:ln w="635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ctr" eaLnBrk="1" hangingPunct="1">
              <a:spcBef>
                <a:spcPct val="50000"/>
              </a:spcBef>
            </a:pPr>
            <a:r>
              <a:rPr lang="it-IT" sz="800" b="0"/>
              <a:t>5</a:t>
            </a:r>
            <a:r>
              <a:rPr lang="it-IT" sz="800" b="0" baseline="30000"/>
              <a:t>th</a:t>
            </a:r>
            <a:r>
              <a:rPr lang="it-IT" sz="800" b="0"/>
              <a:t> instar</a:t>
            </a:r>
          </a:p>
        </p:txBody>
      </p:sp>
      <p:sp>
        <p:nvSpPr>
          <p:cNvPr id="2095" name="Rectangle 10"/>
          <p:cNvSpPr>
            <a:spLocks noChangeArrowheads="1"/>
          </p:cNvSpPr>
          <p:nvPr/>
        </p:nvSpPr>
        <p:spPr bwMode="auto">
          <a:xfrm>
            <a:off x="136668" y="6540874"/>
            <a:ext cx="24665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GB" sz="500" b="0" dirty="0" err="1">
                <a:solidFill>
                  <a:schemeClr val="bg2"/>
                </a:solidFill>
              </a:rPr>
              <a:t>Photograhs</a:t>
            </a:r>
            <a:r>
              <a:rPr lang="en-GB" sz="500" b="0" dirty="0">
                <a:solidFill>
                  <a:schemeClr val="bg2"/>
                </a:solidFill>
              </a:rPr>
              <a:t> </a:t>
            </a:r>
            <a:r>
              <a:rPr lang="en-GB" sz="500" b="0" dirty="0" smtClean="0">
                <a:solidFill>
                  <a:schemeClr val="bg2"/>
                </a:solidFill>
              </a:rPr>
              <a:t>courtesy</a:t>
            </a:r>
            <a:r>
              <a:rPr lang="en-US" sz="500" b="0" dirty="0" smtClean="0">
                <a:solidFill>
                  <a:schemeClr val="bg2"/>
                </a:solidFill>
              </a:rPr>
              <a:t>: </a:t>
            </a:r>
            <a:r>
              <a:rPr lang="en-US" sz="500" b="0" i="1" dirty="0" err="1">
                <a:solidFill>
                  <a:schemeClr val="bg2"/>
                </a:solidFill>
              </a:rPr>
              <a:t>Cydia</a:t>
            </a:r>
            <a:r>
              <a:rPr lang="en-US" sz="500" b="0" i="1" dirty="0">
                <a:solidFill>
                  <a:schemeClr val="bg2"/>
                </a:solidFill>
              </a:rPr>
              <a:t> </a:t>
            </a:r>
            <a:r>
              <a:rPr lang="en-US" sz="500" b="0" i="1" dirty="0" err="1">
                <a:solidFill>
                  <a:schemeClr val="bg2"/>
                </a:solidFill>
              </a:rPr>
              <a:t>pomonella</a:t>
            </a:r>
            <a:r>
              <a:rPr lang="en-US" sz="500" b="0" i="1" dirty="0">
                <a:solidFill>
                  <a:schemeClr val="bg2"/>
                </a:solidFill>
              </a:rPr>
              <a:t> </a:t>
            </a:r>
            <a:r>
              <a:rPr lang="en-US" sz="500" b="0" dirty="0">
                <a:solidFill>
                  <a:schemeClr val="bg2"/>
                </a:solidFill>
              </a:rPr>
              <a:t>pupae - Whitney </a:t>
            </a:r>
            <a:r>
              <a:rPr lang="en-US" sz="500" b="0" dirty="0" err="1">
                <a:solidFill>
                  <a:schemeClr val="bg2"/>
                </a:solidFill>
              </a:rPr>
              <a:t>Cranshaw</a:t>
            </a:r>
            <a:r>
              <a:rPr lang="en-US" sz="500" b="0" dirty="0">
                <a:solidFill>
                  <a:schemeClr val="bg2"/>
                </a:solidFill>
              </a:rPr>
              <a:t>, Colorado State University, Bugwood.org; </a:t>
            </a:r>
            <a:r>
              <a:rPr lang="en-US" sz="500" b="0" i="1" dirty="0" err="1">
                <a:solidFill>
                  <a:schemeClr val="bg2"/>
                </a:solidFill>
              </a:rPr>
              <a:t>Cydia</a:t>
            </a:r>
            <a:r>
              <a:rPr lang="en-US" sz="500" b="0" i="1" dirty="0">
                <a:solidFill>
                  <a:schemeClr val="bg2"/>
                </a:solidFill>
              </a:rPr>
              <a:t> </a:t>
            </a:r>
            <a:r>
              <a:rPr lang="en-US" sz="500" b="0" i="1" dirty="0" err="1">
                <a:solidFill>
                  <a:schemeClr val="bg2"/>
                </a:solidFill>
              </a:rPr>
              <a:t>pomonella</a:t>
            </a:r>
            <a:r>
              <a:rPr lang="en-US" sz="500" b="0" i="1" dirty="0">
                <a:solidFill>
                  <a:schemeClr val="bg2"/>
                </a:solidFill>
              </a:rPr>
              <a:t> </a:t>
            </a:r>
            <a:r>
              <a:rPr lang="en-US" sz="500" b="0" dirty="0">
                <a:solidFill>
                  <a:schemeClr val="bg2"/>
                </a:solidFill>
              </a:rPr>
              <a:t>eggs – </a:t>
            </a:r>
            <a:r>
              <a:rPr lang="en-US" sz="500" b="0" dirty="0" smtClean="0">
                <a:solidFill>
                  <a:schemeClr val="bg2"/>
                </a:solidFill>
              </a:rPr>
              <a:t>Bayer </a:t>
            </a:r>
            <a:r>
              <a:rPr lang="en-US" sz="500" b="0" dirty="0" err="1" smtClean="0">
                <a:solidFill>
                  <a:schemeClr val="bg2"/>
                </a:solidFill>
              </a:rPr>
              <a:t>CropScience</a:t>
            </a:r>
            <a:endParaRPr lang="en-US" sz="500" b="0" dirty="0">
              <a:solidFill>
                <a:schemeClr val="bg2"/>
              </a:solidFill>
            </a:endParaRPr>
          </a:p>
        </p:txBody>
      </p:sp>
      <p:sp>
        <p:nvSpPr>
          <p:cNvPr id="92" name="Line 214"/>
          <p:cNvSpPr>
            <a:spLocks noChangeShapeType="1"/>
          </p:cNvSpPr>
          <p:nvPr/>
        </p:nvSpPr>
        <p:spPr bwMode="auto">
          <a:xfrm flipH="1">
            <a:off x="6375400" y="1879600"/>
            <a:ext cx="8731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 name="Line 215"/>
          <p:cNvSpPr>
            <a:spLocks noChangeShapeType="1"/>
          </p:cNvSpPr>
          <p:nvPr/>
        </p:nvSpPr>
        <p:spPr bwMode="auto">
          <a:xfrm flipH="1">
            <a:off x="6210300" y="1819275"/>
            <a:ext cx="857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5" name="Rectangle 115"/>
          <p:cNvSpPr>
            <a:spLocks noChangeArrowheads="1"/>
          </p:cNvSpPr>
          <p:nvPr/>
        </p:nvSpPr>
        <p:spPr bwMode="auto">
          <a:xfrm>
            <a:off x="5197475" y="2041525"/>
            <a:ext cx="611188" cy="80963"/>
          </a:xfrm>
          <a:prstGeom prst="rect">
            <a:avLst/>
          </a:prstGeom>
          <a:solidFill>
            <a:srgbClr val="EAEAEA"/>
          </a:solidFill>
          <a:ln w="9525">
            <a:solidFill>
              <a:srgbClr val="008000"/>
            </a:solidFill>
            <a:round/>
            <a:headEnd/>
            <a:tailEnd/>
          </a:ln>
        </p:spPr>
        <p:txBody>
          <a:bodyPr/>
          <a:lstStyle/>
          <a:p>
            <a:endParaRPr lang="it-IT"/>
          </a:p>
        </p:txBody>
      </p:sp>
      <p:sp>
        <p:nvSpPr>
          <p:cNvPr id="96" name="TextBox 116"/>
          <p:cNvSpPr txBox="1">
            <a:spLocks noChangeArrowheads="1"/>
          </p:cNvSpPr>
          <p:nvPr/>
        </p:nvSpPr>
        <p:spPr bwMode="auto">
          <a:xfrm>
            <a:off x="5203825" y="1997075"/>
            <a:ext cx="5953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tx1"/>
                </a:solidFill>
                <a:latin typeface="Arial" charset="0"/>
                <a:ea typeface="ＭＳ Ｐゴシック" charset="0"/>
                <a:cs typeface="Arial" charset="0"/>
              </a:defRPr>
            </a:lvl1pPr>
            <a:lvl2pPr marL="742950" indent="-285750" eaLnBrk="0" hangingPunct="0">
              <a:defRPr sz="700" b="1">
                <a:solidFill>
                  <a:schemeClr val="tx1"/>
                </a:solidFill>
                <a:latin typeface="Arial" charset="0"/>
                <a:ea typeface="Arial" charset="0"/>
                <a:cs typeface="Arial" charset="0"/>
              </a:defRPr>
            </a:lvl2pPr>
            <a:lvl3pPr marL="1143000" indent="-228600" eaLnBrk="0" hangingPunct="0">
              <a:defRPr sz="700" b="1">
                <a:solidFill>
                  <a:schemeClr val="tx1"/>
                </a:solidFill>
                <a:latin typeface="Arial" charset="0"/>
                <a:ea typeface="Arial" charset="0"/>
                <a:cs typeface="Arial" charset="0"/>
              </a:defRPr>
            </a:lvl3pPr>
            <a:lvl4pPr marL="1600200" indent="-228600" eaLnBrk="0" hangingPunct="0">
              <a:defRPr sz="700" b="1">
                <a:solidFill>
                  <a:schemeClr val="tx1"/>
                </a:solidFill>
                <a:latin typeface="Arial" charset="0"/>
                <a:ea typeface="Arial" charset="0"/>
                <a:cs typeface="Arial" charset="0"/>
              </a:defRPr>
            </a:lvl4pPr>
            <a:lvl5pPr marL="2057400" indent="-228600" eaLnBrk="0" hangingPunct="0">
              <a:defRPr sz="7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ea typeface="Arial" charset="0"/>
                <a:cs typeface="Arial" charset="0"/>
              </a:defRPr>
            </a:lvl9pPr>
          </a:lstStyle>
          <a:p>
            <a:pPr algn="ctr" eaLnBrk="1" hangingPunct="1"/>
            <a:r>
              <a:rPr lang="en-US" sz="500" b="0"/>
              <a:t>Sensitive</a:t>
            </a:r>
            <a:endParaRPr lang="en-GB" sz="500"/>
          </a:p>
        </p:txBody>
      </p:sp>
      <p:sp>
        <p:nvSpPr>
          <p:cNvPr id="97" name="Rectangle 120"/>
          <p:cNvSpPr>
            <a:spLocks noChangeArrowheads="1"/>
          </p:cNvSpPr>
          <p:nvPr/>
        </p:nvSpPr>
        <p:spPr bwMode="auto">
          <a:xfrm>
            <a:off x="5972175" y="2041525"/>
            <a:ext cx="609600" cy="80963"/>
          </a:xfrm>
          <a:prstGeom prst="rect">
            <a:avLst/>
          </a:prstGeom>
          <a:solidFill>
            <a:srgbClr val="EAEAEA"/>
          </a:solidFill>
          <a:ln w="9525">
            <a:solidFill>
              <a:srgbClr val="008000"/>
            </a:solidFill>
            <a:round/>
            <a:headEnd/>
            <a:tailEnd/>
          </a:ln>
        </p:spPr>
        <p:txBody>
          <a:bodyPr/>
          <a:lstStyle/>
          <a:p>
            <a:endParaRPr lang="it-IT"/>
          </a:p>
        </p:txBody>
      </p:sp>
      <p:sp>
        <p:nvSpPr>
          <p:cNvPr id="98" name="TextBox 123"/>
          <p:cNvSpPr txBox="1">
            <a:spLocks noChangeArrowheads="1"/>
          </p:cNvSpPr>
          <p:nvPr/>
        </p:nvSpPr>
        <p:spPr bwMode="auto">
          <a:xfrm>
            <a:off x="5975350" y="1998663"/>
            <a:ext cx="5984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tx1"/>
                </a:solidFill>
                <a:latin typeface="Arial" charset="0"/>
                <a:ea typeface="ＭＳ Ｐゴシック" charset="0"/>
                <a:cs typeface="Arial" charset="0"/>
              </a:defRPr>
            </a:lvl1pPr>
            <a:lvl2pPr marL="742950" indent="-285750" eaLnBrk="0" hangingPunct="0">
              <a:defRPr sz="700" b="1">
                <a:solidFill>
                  <a:schemeClr val="tx1"/>
                </a:solidFill>
                <a:latin typeface="Arial" charset="0"/>
                <a:ea typeface="Arial" charset="0"/>
                <a:cs typeface="Arial" charset="0"/>
              </a:defRPr>
            </a:lvl2pPr>
            <a:lvl3pPr marL="1143000" indent="-228600" eaLnBrk="0" hangingPunct="0">
              <a:defRPr sz="700" b="1">
                <a:solidFill>
                  <a:schemeClr val="tx1"/>
                </a:solidFill>
                <a:latin typeface="Arial" charset="0"/>
                <a:ea typeface="Arial" charset="0"/>
                <a:cs typeface="Arial" charset="0"/>
              </a:defRPr>
            </a:lvl3pPr>
            <a:lvl4pPr marL="1600200" indent="-228600" eaLnBrk="0" hangingPunct="0">
              <a:defRPr sz="700" b="1">
                <a:solidFill>
                  <a:schemeClr val="tx1"/>
                </a:solidFill>
                <a:latin typeface="Arial" charset="0"/>
                <a:ea typeface="Arial" charset="0"/>
                <a:cs typeface="Arial" charset="0"/>
              </a:defRPr>
            </a:lvl4pPr>
            <a:lvl5pPr marL="2057400" indent="-228600" eaLnBrk="0" hangingPunct="0">
              <a:defRPr sz="7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ea typeface="Arial" charset="0"/>
                <a:cs typeface="Arial" charset="0"/>
              </a:defRPr>
            </a:lvl9pPr>
          </a:lstStyle>
          <a:p>
            <a:pPr algn="ctr" eaLnBrk="1" hangingPunct="1">
              <a:spcBef>
                <a:spcPct val="50000"/>
              </a:spcBef>
            </a:pPr>
            <a:r>
              <a:rPr lang="en-US" sz="500" b="0"/>
              <a:t>OP Resistant</a:t>
            </a:r>
          </a:p>
        </p:txBody>
      </p:sp>
      <p:sp>
        <p:nvSpPr>
          <p:cNvPr id="99" name="TextBox 81"/>
          <p:cNvSpPr txBox="1">
            <a:spLocks noChangeArrowheads="1"/>
          </p:cNvSpPr>
          <p:nvPr/>
        </p:nvSpPr>
        <p:spPr bwMode="auto">
          <a:xfrm>
            <a:off x="4978401" y="2074863"/>
            <a:ext cx="1809750" cy="30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00" b="1">
                <a:solidFill>
                  <a:schemeClr val="tx1"/>
                </a:solidFill>
                <a:latin typeface="Arial" charset="0"/>
                <a:ea typeface="ＭＳ Ｐゴシック" charset="0"/>
                <a:cs typeface="Arial" charset="0"/>
              </a:defRPr>
            </a:lvl1pPr>
            <a:lvl2pPr marL="742950" indent="-285750" eaLnBrk="0" hangingPunct="0">
              <a:defRPr sz="700" b="1">
                <a:solidFill>
                  <a:schemeClr val="tx1"/>
                </a:solidFill>
                <a:latin typeface="Arial" charset="0"/>
                <a:ea typeface="Arial" charset="0"/>
                <a:cs typeface="Arial" charset="0"/>
              </a:defRPr>
            </a:lvl2pPr>
            <a:lvl3pPr marL="1143000" indent="-228600" eaLnBrk="0" hangingPunct="0">
              <a:defRPr sz="700" b="1">
                <a:solidFill>
                  <a:schemeClr val="tx1"/>
                </a:solidFill>
                <a:latin typeface="Arial" charset="0"/>
                <a:ea typeface="Arial" charset="0"/>
                <a:cs typeface="Arial" charset="0"/>
              </a:defRPr>
            </a:lvl3pPr>
            <a:lvl4pPr marL="1600200" indent="-228600" eaLnBrk="0" hangingPunct="0">
              <a:defRPr sz="700" b="1">
                <a:solidFill>
                  <a:schemeClr val="tx1"/>
                </a:solidFill>
                <a:latin typeface="Arial" charset="0"/>
                <a:ea typeface="Arial" charset="0"/>
                <a:cs typeface="Arial" charset="0"/>
              </a:defRPr>
            </a:lvl4pPr>
            <a:lvl5pPr marL="2057400" indent="-228600" eaLnBrk="0" hangingPunct="0">
              <a:defRPr sz="7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ea typeface="Arial" charset="0"/>
                <a:cs typeface="Arial" charset="0"/>
              </a:defRPr>
            </a:lvl9pPr>
          </a:lstStyle>
          <a:p>
            <a:pPr algn="ctr" eaLnBrk="1" hangingPunct="1">
              <a:lnSpc>
                <a:spcPct val="90000"/>
              </a:lnSpc>
            </a:pPr>
            <a:r>
              <a:rPr lang="en-GB" sz="500" b="0" dirty="0">
                <a:solidFill>
                  <a:schemeClr val="bg1"/>
                </a:solidFill>
              </a:rPr>
              <a:t>Electrophoretic banding pattern showing diversified esterase isoforms in OP resistant 5th instar Codling Moth larvae (Courtesy of </a:t>
            </a:r>
            <a:r>
              <a:rPr lang="en-GB" sz="500" b="0" dirty="0" err="1">
                <a:solidFill>
                  <a:schemeClr val="bg1"/>
                </a:solidFill>
              </a:rPr>
              <a:t>Dr.</a:t>
            </a:r>
            <a:r>
              <a:rPr lang="en-GB" sz="500" b="0" dirty="0">
                <a:solidFill>
                  <a:schemeClr val="bg1"/>
                </a:solidFill>
              </a:rPr>
              <a:t> </a:t>
            </a:r>
            <a:r>
              <a:rPr lang="en-GB" sz="500" b="0" dirty="0" err="1">
                <a:solidFill>
                  <a:schemeClr val="bg1"/>
                </a:solidFill>
              </a:rPr>
              <a:t>Manicardi</a:t>
            </a:r>
            <a:r>
              <a:rPr lang="en-GB" sz="500" b="0" dirty="0">
                <a:solidFill>
                  <a:schemeClr val="bg1"/>
                </a:solidFill>
              </a:rPr>
              <a:t>)</a:t>
            </a:r>
          </a:p>
        </p:txBody>
      </p:sp>
      <p:sp>
        <p:nvSpPr>
          <p:cNvPr id="84" name="Line 215"/>
          <p:cNvSpPr>
            <a:spLocks noChangeShapeType="1"/>
          </p:cNvSpPr>
          <p:nvPr/>
        </p:nvSpPr>
        <p:spPr bwMode="auto">
          <a:xfrm flipH="1">
            <a:off x="6210300" y="1844675"/>
            <a:ext cx="857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1" name="Round Same Side Corner Rectangle 90"/>
          <p:cNvSpPr/>
          <p:nvPr/>
        </p:nvSpPr>
        <p:spPr bwMode="auto">
          <a:xfrm>
            <a:off x="3103034" y="1164166"/>
            <a:ext cx="3682999"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94" name="TextBox 91"/>
          <p:cNvSpPr txBox="1">
            <a:spLocks noChangeArrowheads="1"/>
          </p:cNvSpPr>
          <p:nvPr/>
        </p:nvSpPr>
        <p:spPr bwMode="auto">
          <a:xfrm>
            <a:off x="3196164" y="1180042"/>
            <a:ext cx="30067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Codling Moth Resistance Mechanisms &amp; IRM</a:t>
            </a:r>
          </a:p>
        </p:txBody>
      </p:sp>
      <p:sp>
        <p:nvSpPr>
          <p:cNvPr id="109" name="AutoShape 15"/>
          <p:cNvSpPr>
            <a:spLocks noChangeArrowheads="1"/>
          </p:cNvSpPr>
          <p:nvPr/>
        </p:nvSpPr>
        <p:spPr bwMode="auto">
          <a:xfrm>
            <a:off x="6849533" y="1167870"/>
            <a:ext cx="2959098" cy="2544763"/>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10" name="Rectangle 6"/>
          <p:cNvSpPr txBox="1">
            <a:spLocks noChangeArrowheads="1"/>
          </p:cNvSpPr>
          <p:nvPr/>
        </p:nvSpPr>
        <p:spPr bwMode="auto">
          <a:xfrm>
            <a:off x="6904038" y="2605088"/>
            <a:ext cx="28336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4625" indent="-174625"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a:lnSpc>
                <a:spcPct val="80000"/>
              </a:lnSpc>
              <a:spcBef>
                <a:spcPct val="20000"/>
              </a:spcBef>
            </a:pPr>
            <a:r>
              <a:rPr lang="en-US" sz="600" b="0" dirty="0"/>
              <a:t>*	</a:t>
            </a:r>
            <a:r>
              <a:rPr lang="en-GB" sz="600" b="0" dirty="0"/>
              <a:t>F</a:t>
            </a:r>
            <a:r>
              <a:rPr lang="en-GB" sz="600" b="0" dirty="0" smtClean="0"/>
              <a:t>our </a:t>
            </a:r>
            <a:r>
              <a:rPr lang="en-GB" sz="600" b="0" dirty="0"/>
              <a:t>introduced in 1997-2000, two in 2007-10</a:t>
            </a:r>
            <a:endParaRPr lang="en-US" sz="600" b="0" dirty="0"/>
          </a:p>
          <a:p>
            <a:pPr algn="just">
              <a:lnSpc>
                <a:spcPct val="80000"/>
              </a:lnSpc>
              <a:spcBef>
                <a:spcPct val="20000"/>
              </a:spcBef>
            </a:pPr>
            <a:r>
              <a:rPr lang="en-US" sz="600" b="0" dirty="0"/>
              <a:t>**	</a:t>
            </a:r>
            <a:r>
              <a:rPr lang="en-US" sz="600" b="0" dirty="0" smtClean="0"/>
              <a:t>According </a:t>
            </a:r>
            <a:r>
              <a:rPr lang="en-US" sz="600" b="0" dirty="0"/>
              <a:t>to IRAC MoA classification (version </a:t>
            </a:r>
            <a:r>
              <a:rPr lang="en-US" sz="600" b="0" dirty="0" smtClean="0"/>
              <a:t>7.2)</a:t>
            </a:r>
            <a:endParaRPr lang="en-US" sz="600" b="0" dirty="0"/>
          </a:p>
          <a:p>
            <a:pPr algn="just">
              <a:lnSpc>
                <a:spcPct val="80000"/>
              </a:lnSpc>
              <a:spcBef>
                <a:spcPct val="20000"/>
              </a:spcBef>
            </a:pPr>
            <a:r>
              <a:rPr lang="en-US" sz="600" b="0" dirty="0"/>
              <a:t>***	</a:t>
            </a:r>
            <a:r>
              <a:rPr lang="en-GB" sz="600" b="0" dirty="0"/>
              <a:t>I</a:t>
            </a:r>
            <a:r>
              <a:rPr lang="en-GB" sz="600" b="0" dirty="0" smtClean="0"/>
              <a:t>n </a:t>
            </a:r>
            <a:r>
              <a:rPr lang="en-GB" sz="600" b="0" dirty="0"/>
              <a:t>terms of chemical control measures, the criteria introduced in the revision of EU Directive 91/414 may concern a significant number of the available insecticides, with an impact on sustainable control options</a:t>
            </a:r>
          </a:p>
          <a:p>
            <a:pPr algn="just">
              <a:lnSpc>
                <a:spcPct val="80000"/>
              </a:lnSpc>
              <a:spcBef>
                <a:spcPct val="20000"/>
              </a:spcBef>
            </a:pPr>
            <a:r>
              <a:rPr lang="en-GB" sz="600" b="0" dirty="0"/>
              <a:t>***</a:t>
            </a:r>
            <a:r>
              <a:rPr lang="en-GB" sz="600" b="0" dirty="0" smtClean="0"/>
              <a:t>* Dependent </a:t>
            </a:r>
            <a:r>
              <a:rPr lang="en-GB" sz="600" b="0" dirty="0"/>
              <a:t>on the implementation of the other factors. </a:t>
            </a:r>
            <a:r>
              <a:rPr lang="en-US" sz="600" b="0" dirty="0"/>
              <a:t>Assumption is that sustainable insecticide use will continue to be possible and implemented. In this respect, increased use of non-chemical tools will play a key role</a:t>
            </a:r>
          </a:p>
        </p:txBody>
      </p:sp>
      <p:sp>
        <p:nvSpPr>
          <p:cNvPr id="111" name="TextBox 137"/>
          <p:cNvSpPr txBox="1">
            <a:spLocks noChangeArrowheads="1"/>
          </p:cNvSpPr>
          <p:nvPr/>
        </p:nvSpPr>
        <p:spPr bwMode="auto">
          <a:xfrm>
            <a:off x="6929436" y="3288242"/>
            <a:ext cx="28336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defRPr/>
            </a:pPr>
            <a:r>
              <a:rPr lang="en-GB" dirty="0" smtClean="0"/>
              <a:t>Major factors affecting the current scenario </a:t>
            </a:r>
            <a:r>
              <a:rPr lang="en-GB" dirty="0" err="1" smtClean="0"/>
              <a:t>vs</a:t>
            </a:r>
            <a:r>
              <a:rPr lang="en-GB" dirty="0" smtClean="0"/>
              <a:t> year 2000</a:t>
            </a:r>
          </a:p>
          <a:p>
            <a:pPr marL="115888" indent="-129600" eaLnBrk="1" hangingPunct="1">
              <a:buFont typeface="Arial" pitchFamily="34" charset="0"/>
              <a:buChar char="•"/>
              <a:defRPr/>
            </a:pPr>
            <a:r>
              <a:rPr lang="en-GB" sz="600" b="0" dirty="0" smtClean="0"/>
              <a:t>Increased adoption of </a:t>
            </a:r>
            <a:r>
              <a:rPr lang="en-GB" sz="600" b="0" dirty="0" err="1" smtClean="0"/>
              <a:t>semio</a:t>
            </a:r>
            <a:r>
              <a:rPr lang="en-GB" sz="600" b="0" dirty="0" smtClean="0"/>
              <a:t>-chemicals for mating disruption</a:t>
            </a:r>
          </a:p>
          <a:p>
            <a:pPr marL="115888" indent="-129600" eaLnBrk="1" hangingPunct="1">
              <a:buFont typeface="Arial" pitchFamily="34" charset="0"/>
              <a:buChar char="•"/>
              <a:defRPr/>
            </a:pPr>
            <a:r>
              <a:rPr lang="en-GB" sz="600" b="0" dirty="0" smtClean="0"/>
              <a:t>Reduction of chemical toolbox due to regulatory &amp; food-chain pressure</a:t>
            </a:r>
          </a:p>
          <a:p>
            <a:pPr marL="115888" indent="-129600" eaLnBrk="1" hangingPunct="1">
              <a:buFont typeface="Arial" pitchFamily="34" charset="0"/>
              <a:buChar char="•"/>
              <a:defRPr/>
            </a:pPr>
            <a:r>
              <a:rPr lang="en-GB" sz="600" b="0" dirty="0" smtClean="0"/>
              <a:t>Improved investigation tools for resistance detection and confirmatory assays</a:t>
            </a:r>
          </a:p>
        </p:txBody>
      </p:sp>
      <p:graphicFrame>
        <p:nvGraphicFramePr>
          <p:cNvPr id="112" name="Object 75"/>
          <p:cNvGraphicFramePr>
            <a:graphicFrameLocks noChangeAspect="1"/>
          </p:cNvGraphicFramePr>
          <p:nvPr>
            <p:extLst>
              <p:ext uri="{D42A27DB-BD31-4B8C-83A1-F6EECF244321}">
                <p14:modId xmlns:p14="http://schemas.microsoft.com/office/powerpoint/2010/main" val="2715413387"/>
              </p:ext>
            </p:extLst>
          </p:nvPr>
        </p:nvGraphicFramePr>
        <p:xfrm>
          <a:off x="6924675" y="1430338"/>
          <a:ext cx="2816225" cy="1122362"/>
        </p:xfrm>
        <a:graphic>
          <a:graphicData uri="http://schemas.openxmlformats.org/presentationml/2006/ole">
            <mc:AlternateContent xmlns:mc="http://schemas.openxmlformats.org/markup-compatibility/2006">
              <mc:Choice xmlns:v="urn:schemas-microsoft-com:vml" Requires="v">
                <p:oleObj spid="_x0000_s2205" name="Worksheet" r:id="rId11" imgW="4546600" imgH="1663700" progId="Excel.Sheet.12">
                  <p:embed/>
                </p:oleObj>
              </mc:Choice>
              <mc:Fallback>
                <p:oleObj name="Worksheet" r:id="rId11" imgW="4546600" imgH="1663700" progId="Excel.Sheet.12">
                  <p:embed/>
                  <p:pic>
                    <p:nvPicPr>
                      <p:cNvPr id="0" name=""/>
                      <p:cNvPicPr>
                        <a:picLocks noChangeAspect="1" noChangeArrowheads="1"/>
                      </p:cNvPicPr>
                      <p:nvPr/>
                    </p:nvPicPr>
                    <p:blipFill>
                      <a:blip r:embed="rId12"/>
                      <a:srcRect/>
                      <a:stretch>
                        <a:fillRect/>
                      </a:stretch>
                    </p:blipFill>
                    <p:spPr bwMode="auto">
                      <a:xfrm>
                        <a:off x="6924675" y="1430338"/>
                        <a:ext cx="2816225" cy="1122362"/>
                      </a:xfrm>
                      <a:prstGeom prst="rect">
                        <a:avLst/>
                      </a:prstGeom>
                      <a:noFill/>
                      <a:ln>
                        <a:noFill/>
                      </a:ln>
                      <a:extLst/>
                    </p:spPr>
                  </p:pic>
                </p:oleObj>
              </mc:Fallback>
            </mc:AlternateContent>
          </a:graphicData>
        </a:graphic>
      </p:graphicFrame>
      <p:sp>
        <p:nvSpPr>
          <p:cNvPr id="113" name="Round Same Side Corner Rectangle 112"/>
          <p:cNvSpPr/>
          <p:nvPr/>
        </p:nvSpPr>
        <p:spPr bwMode="auto">
          <a:xfrm>
            <a:off x="6841067" y="1164167"/>
            <a:ext cx="2971800"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14" name="TextBox 91"/>
          <p:cNvSpPr txBox="1">
            <a:spLocks noChangeArrowheads="1"/>
          </p:cNvSpPr>
          <p:nvPr/>
        </p:nvSpPr>
        <p:spPr bwMode="auto">
          <a:xfrm>
            <a:off x="6950075" y="1182159"/>
            <a:ext cx="18827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Scenario Changes &amp; Trends</a:t>
            </a:r>
          </a:p>
        </p:txBody>
      </p:sp>
      <p:sp>
        <p:nvSpPr>
          <p:cNvPr id="115" name="AutoShape 15"/>
          <p:cNvSpPr>
            <a:spLocks noChangeArrowheads="1"/>
          </p:cNvSpPr>
          <p:nvPr/>
        </p:nvSpPr>
        <p:spPr bwMode="auto">
          <a:xfrm>
            <a:off x="81491" y="1201737"/>
            <a:ext cx="2941110" cy="5218113"/>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16" name="TextBox 69"/>
          <p:cNvSpPr txBox="1">
            <a:spLocks noChangeArrowheads="1"/>
          </p:cNvSpPr>
          <p:nvPr/>
        </p:nvSpPr>
        <p:spPr bwMode="auto">
          <a:xfrm>
            <a:off x="3149600" y="6481587"/>
            <a:ext cx="3530599" cy="274434"/>
          </a:xfrm>
          <a:prstGeom prst="rect">
            <a:avLst/>
          </a:prstGeom>
          <a:noFill/>
          <a:ln w="9525" algn="ctr">
            <a:noFill/>
            <a:miter lim="800000"/>
            <a:headEnd/>
            <a:tailEnd/>
          </a:ln>
        </p:spPr>
        <p:txBody>
          <a:bodyPr wrap="square" lIns="0" tIns="0" rIns="0" bIns="0">
            <a:spAutoFit/>
          </a:bodyPr>
          <a:lstStyle/>
          <a:p>
            <a:pPr algn="ctr">
              <a:lnSpc>
                <a:spcPct val="120000"/>
              </a:lnSpc>
              <a:defRPr/>
            </a:pPr>
            <a:r>
              <a:rPr lang="en-GB" sz="500" b="0" dirty="0">
                <a:solidFill>
                  <a:schemeClr val="bg1">
                    <a:lumMod val="50000"/>
                  </a:schemeClr>
                </a:solidFill>
              </a:rPr>
              <a:t>This poster is for educational purposes only. Details are accurate to the best of our knowledge but IRAC and its member companies cannot accept </a:t>
            </a:r>
            <a:r>
              <a:rPr lang="en-GB" sz="500" b="0" dirty="0" smtClean="0">
                <a:solidFill>
                  <a:schemeClr val="bg1">
                    <a:lumMod val="50000"/>
                  </a:schemeClr>
                </a:solidFill>
              </a:rPr>
              <a:t>responsibility for </a:t>
            </a:r>
            <a:r>
              <a:rPr lang="en-GB" sz="500" b="0" dirty="0">
                <a:solidFill>
                  <a:schemeClr val="bg1">
                    <a:lumMod val="50000"/>
                  </a:schemeClr>
                </a:solidFill>
              </a:rPr>
              <a:t>how this information is used or interpreted. Advice should always be sought from local experts or advisors and health and safety recommendations followed.</a:t>
            </a:r>
            <a:endParaRPr lang="en-US" sz="500" b="0" dirty="0">
              <a:solidFill>
                <a:schemeClr val="bg1">
                  <a:lumMod val="50000"/>
                </a:schemeClr>
              </a:solidFill>
            </a:endParaRPr>
          </a:p>
        </p:txBody>
      </p:sp>
      <p:sp>
        <p:nvSpPr>
          <p:cNvPr id="117" name="TextBox 161"/>
          <p:cNvSpPr txBox="1">
            <a:spLocks noChangeArrowheads="1"/>
          </p:cNvSpPr>
          <p:nvPr/>
        </p:nvSpPr>
        <p:spPr bwMode="auto">
          <a:xfrm>
            <a:off x="155575" y="1443038"/>
            <a:ext cx="2803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r>
              <a:rPr lang="en-GB" sz="600" b="0" dirty="0"/>
              <a:t>Codling moth, </a:t>
            </a:r>
            <a:r>
              <a:rPr lang="en-GB" sz="600" b="0" i="1" dirty="0" err="1"/>
              <a:t>Cydia</a:t>
            </a:r>
            <a:r>
              <a:rPr lang="en-GB" sz="600" b="0" i="1" dirty="0"/>
              <a:t> </a:t>
            </a:r>
            <a:r>
              <a:rPr lang="en-GB" sz="600" b="0" i="1" dirty="0" err="1"/>
              <a:t>pomonella</a:t>
            </a:r>
            <a:r>
              <a:rPr lang="en-GB" sz="600" b="0" i="1" dirty="0"/>
              <a:t> </a:t>
            </a:r>
            <a:r>
              <a:rPr lang="en-GB" sz="600" b="0" dirty="0"/>
              <a:t>L. (Lepidoptera: </a:t>
            </a:r>
            <a:r>
              <a:rPr lang="en-GB" sz="600" b="0" dirty="0" err="1"/>
              <a:t>Tortricidae</a:t>
            </a:r>
            <a:r>
              <a:rPr lang="en-GB" sz="600" b="0" dirty="0"/>
              <a:t>) is one of the most serious insect pest of apple and can also infest pear, crab apple, quince, walnut and other fruits.  Codling moth is native to south eastern Europe and is now reported from parts of Africa, Asia, North America, South America, Australia and New Zealand.</a:t>
            </a:r>
          </a:p>
        </p:txBody>
      </p:sp>
      <p:sp>
        <p:nvSpPr>
          <p:cNvPr id="118" name="TextBox 95"/>
          <p:cNvSpPr txBox="1">
            <a:spLocks noChangeArrowheads="1"/>
          </p:cNvSpPr>
          <p:nvPr/>
        </p:nvSpPr>
        <p:spPr bwMode="auto">
          <a:xfrm>
            <a:off x="161925" y="2849563"/>
            <a:ext cx="2790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r>
              <a:rPr lang="en-GB" sz="600" b="0" dirty="0"/>
              <a:t>Depending on environmental conditions, codling moth has two to three generations per year.  It overwinters in the </a:t>
            </a:r>
            <a:r>
              <a:rPr lang="en-GB" sz="600" b="0" dirty="0" err="1"/>
              <a:t>pupal</a:t>
            </a:r>
            <a:r>
              <a:rPr lang="en-GB" sz="600" b="0" dirty="0"/>
              <a:t> stage in protected areas on the trunk or in leaf litter at the base of trees.   Timely, effective control is very critical because females emerge with mature eggs and can mate and lay eggs within a two-day period.  Codling moth neonate larvae cause direct injury by boring into fruit  which can result in significant crop losses.  Upon entering the fruit larvae are well-protected and consequently, control tactics have strongly relied on chemical insecticides targeting eggs and/or newly hatched larvae.  Due to the strong reliance on chemical control to manage codling moth, resistance and cross-resistance to multiple insecticide classes such as organophosphates, </a:t>
            </a:r>
            <a:r>
              <a:rPr lang="en-GB" sz="600" b="0" dirty="0" err="1"/>
              <a:t>carbamates</a:t>
            </a:r>
            <a:r>
              <a:rPr lang="en-GB" sz="600" b="0" dirty="0"/>
              <a:t>, chlorinated hydrocarbons and </a:t>
            </a:r>
            <a:r>
              <a:rPr lang="en-GB" sz="600" b="0" dirty="0" err="1"/>
              <a:t>pyrethroids</a:t>
            </a:r>
            <a:r>
              <a:rPr lang="en-GB" sz="600" b="0" dirty="0"/>
              <a:t> have been documented. </a:t>
            </a:r>
            <a:endParaRPr lang="en-US" sz="600" dirty="0"/>
          </a:p>
        </p:txBody>
      </p:sp>
      <p:pic>
        <p:nvPicPr>
          <p:cNvPr id="119" name="Picture 197" descr="Carpo Multi"/>
          <p:cNvPicPr>
            <a:picLocks noChangeAspect="1" noChangeArrowheads="1"/>
          </p:cNvPicPr>
          <p:nvPr/>
        </p:nvPicPr>
        <p:blipFill>
          <a:blip r:embed="rId13">
            <a:extLst>
              <a:ext uri="{28A0092B-C50C-407E-A947-70E740481C1C}">
                <a14:useLocalDpi xmlns:a14="http://schemas.microsoft.com/office/drawing/2010/main" val="0"/>
              </a:ext>
            </a:extLst>
          </a:blip>
          <a:srcRect t="8678" b="3346"/>
          <a:stretch>
            <a:fillRect/>
          </a:stretch>
        </p:blipFill>
        <p:spPr bwMode="auto">
          <a:xfrm>
            <a:off x="1735188" y="2012760"/>
            <a:ext cx="1008011" cy="665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0" name="Picture 194" descr="CIMG4427_edited_edi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325" y="2006600"/>
            <a:ext cx="898525" cy="674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361950" y="4036817"/>
            <a:ext cx="2197102" cy="2185869"/>
            <a:chOff x="298450" y="4182867"/>
            <a:chExt cx="2197102" cy="2185869"/>
          </a:xfrm>
        </p:grpSpPr>
        <p:sp>
          <p:nvSpPr>
            <p:cNvPr id="122" name="TextBox 125"/>
            <p:cNvSpPr txBox="1">
              <a:spLocks noChangeArrowheads="1"/>
            </p:cNvSpPr>
            <p:nvPr/>
          </p:nvSpPr>
          <p:spPr bwMode="auto">
            <a:xfrm>
              <a:off x="1178256" y="5104218"/>
              <a:ext cx="3743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ctr" eaLnBrk="1" hangingPunct="1">
                <a:defRPr/>
              </a:pPr>
              <a:r>
                <a:rPr lang="en-US" sz="1050" dirty="0" smtClean="0">
                  <a:effectLst>
                    <a:outerShdw blurRad="50800" dist="38100" dir="2700000" algn="tl" rotWithShape="0">
                      <a:srgbClr val="000000">
                        <a:alpha val="43000"/>
                      </a:srgbClr>
                    </a:outerShdw>
                  </a:effectLst>
                </a:rPr>
                <a:t> Life</a:t>
              </a:r>
            </a:p>
            <a:p>
              <a:pPr algn="ctr" eaLnBrk="1" hangingPunct="1">
                <a:defRPr/>
              </a:pPr>
              <a:r>
                <a:rPr lang="en-US" sz="1050" dirty="0" smtClean="0">
                  <a:effectLst>
                    <a:outerShdw blurRad="50800" dist="38100" dir="2700000" algn="tl" rotWithShape="0">
                      <a:srgbClr val="000000">
                        <a:alpha val="43000"/>
                      </a:srgbClr>
                    </a:outerShdw>
                  </a:effectLst>
                </a:rPr>
                <a:t> cycle</a:t>
              </a:r>
              <a:endParaRPr lang="en-GB" sz="1050" dirty="0" smtClean="0">
                <a:effectLst>
                  <a:outerShdw blurRad="50800" dist="38100" dir="2700000" algn="tl" rotWithShape="0">
                    <a:srgbClr val="000000">
                      <a:alpha val="43000"/>
                    </a:srgbClr>
                  </a:outerShdw>
                </a:effectLst>
              </a:endParaRPr>
            </a:p>
          </p:txBody>
        </p:sp>
        <p:pic>
          <p:nvPicPr>
            <p:cNvPr id="123" name="Picture 19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8322" y="4182867"/>
              <a:ext cx="815878" cy="576910"/>
            </a:xfrm>
            <a:prstGeom prst="rect">
              <a:avLst/>
            </a:prstGeom>
            <a:ln>
              <a:noFill/>
            </a:ln>
            <a:effectLst>
              <a:outerShdw blurRad="292100" dist="139700" dir="2700000" algn="tl" rotWithShape="0">
                <a:srgbClr val="333333">
                  <a:alpha val="65000"/>
                </a:srgbClr>
              </a:outerShdw>
            </a:effectLst>
          </p:spPr>
        </p:pic>
        <p:pic>
          <p:nvPicPr>
            <p:cNvPr id="124" name="Picture 195" descr="Rynaxypyr Cydia La Pugere - 1Jul08 (40)"/>
            <p:cNvPicPr>
              <a:picLocks noChangeArrowheads="1"/>
            </p:cNvPicPr>
            <p:nvPr/>
          </p:nvPicPr>
          <p:blipFill>
            <a:blip r:embed="rId16">
              <a:extLst>
                <a:ext uri="{28A0092B-C50C-407E-A947-70E740481C1C}">
                  <a14:useLocalDpi xmlns:a14="http://schemas.microsoft.com/office/drawing/2010/main" val="0"/>
                </a:ext>
              </a:extLst>
            </a:blip>
            <a:srcRect l="32767" t="28871" r="7771" b="15173"/>
            <a:stretch>
              <a:fillRect/>
            </a:stretch>
          </p:blipFill>
          <p:spPr bwMode="auto">
            <a:xfrm>
              <a:off x="936722" y="5777984"/>
              <a:ext cx="914210" cy="590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5" name="Picture 124" descr="http://4.bp.blogspot.com/_ZH7_5qEulCE/S4f74lHEz4I/AAAAAAAABWU/j6htuFjGHWo/s320/arrow_circle_right_hg_clr.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2360819">
              <a:off x="891118" y="4755212"/>
              <a:ext cx="1005839" cy="1005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6" name="Picture 125" descr="Screen Shot 2013-04-15 at 13.43.57.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8450" y="4790358"/>
              <a:ext cx="584200" cy="810342"/>
            </a:xfrm>
            <a:prstGeom prst="rect">
              <a:avLst/>
            </a:prstGeom>
          </p:spPr>
        </p:pic>
        <p:pic>
          <p:nvPicPr>
            <p:cNvPr id="127" name="Picture 126" descr="Screen Shot 2013-04-15 at 13.44.20.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48894" y="4845050"/>
              <a:ext cx="546658" cy="869950"/>
            </a:xfrm>
            <a:prstGeom prst="rect">
              <a:avLst/>
            </a:prstGeom>
          </p:spPr>
        </p:pic>
      </p:grpSp>
      <p:sp>
        <p:nvSpPr>
          <p:cNvPr id="128" name="TextBox 127"/>
          <p:cNvSpPr txBox="1"/>
          <p:nvPr/>
        </p:nvSpPr>
        <p:spPr>
          <a:xfrm>
            <a:off x="2273300" y="1993900"/>
            <a:ext cx="533920" cy="200055"/>
          </a:xfrm>
          <a:prstGeom prst="rect">
            <a:avLst/>
          </a:prstGeom>
          <a:noFill/>
        </p:spPr>
        <p:txBody>
          <a:bodyPr wrap="none" rtlCol="0">
            <a:spAutoFit/>
          </a:bodyPr>
          <a:lstStyle/>
          <a:p>
            <a:r>
              <a:rPr lang="en-GB" dirty="0" smtClean="0">
                <a:solidFill>
                  <a:schemeClr val="bg1"/>
                </a:solidFill>
              </a:rPr>
              <a:t>Damage</a:t>
            </a:r>
            <a:endParaRPr lang="en-GB" dirty="0">
              <a:solidFill>
                <a:schemeClr val="bg1"/>
              </a:solidFill>
            </a:endParaRPr>
          </a:p>
        </p:txBody>
      </p:sp>
      <p:sp>
        <p:nvSpPr>
          <p:cNvPr id="129" name="Round Same Side Corner Rectangle 128"/>
          <p:cNvSpPr/>
          <p:nvPr/>
        </p:nvSpPr>
        <p:spPr bwMode="auto">
          <a:xfrm>
            <a:off x="78317" y="1166284"/>
            <a:ext cx="2948516" cy="224367"/>
          </a:xfrm>
          <a:prstGeom prst="round2SameRect">
            <a:avLst>
              <a:gd name="adj1" fmla="val 34906"/>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30" name="TextBox 91"/>
          <p:cNvSpPr txBox="1">
            <a:spLocks noChangeArrowheads="1"/>
          </p:cNvSpPr>
          <p:nvPr/>
        </p:nvSpPr>
        <p:spPr bwMode="auto">
          <a:xfrm>
            <a:off x="160338" y="1177927"/>
            <a:ext cx="19764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Introduction and Background</a:t>
            </a:r>
          </a:p>
        </p:txBody>
      </p:sp>
      <p:sp>
        <p:nvSpPr>
          <p:cNvPr id="131" name="AutoShape 15"/>
          <p:cNvSpPr>
            <a:spLocks noChangeArrowheads="1"/>
          </p:cNvSpPr>
          <p:nvPr/>
        </p:nvSpPr>
        <p:spPr bwMode="auto">
          <a:xfrm>
            <a:off x="3111498" y="3563937"/>
            <a:ext cx="3661835" cy="2853796"/>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33" name="TextBox 73"/>
          <p:cNvSpPr txBox="1">
            <a:spLocks noChangeArrowheads="1"/>
          </p:cNvSpPr>
          <p:nvPr/>
        </p:nvSpPr>
        <p:spPr bwMode="auto">
          <a:xfrm>
            <a:off x="3151981" y="3812167"/>
            <a:ext cx="3567112" cy="1020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defRPr/>
            </a:pPr>
            <a:r>
              <a:rPr lang="en-GB" dirty="0" smtClean="0"/>
              <a:t>Diagnosing metabolic resistance</a:t>
            </a:r>
          </a:p>
          <a:p>
            <a:pPr marL="115888" indent="-58738" algn="just" eaLnBrk="1" hangingPunct="1">
              <a:lnSpc>
                <a:spcPct val="110000"/>
              </a:lnSpc>
              <a:buFont typeface="Arial" charset="0"/>
              <a:buChar char="•"/>
              <a:defRPr/>
            </a:pPr>
            <a:r>
              <a:rPr lang="en-GB" sz="600" b="0" dirty="0" smtClean="0"/>
              <a:t>The analysis of the enzymatic activity (MFO, GST, EST) in a codling moth population is a key element for resistance evaluation</a:t>
            </a:r>
          </a:p>
          <a:p>
            <a:pPr marL="115888" indent="-58738" algn="just" eaLnBrk="1" hangingPunct="1">
              <a:lnSpc>
                <a:spcPct val="110000"/>
              </a:lnSpc>
              <a:buFont typeface="Arial" charset="0"/>
              <a:buChar char="•"/>
              <a:defRPr/>
            </a:pPr>
            <a:r>
              <a:rPr lang="en-GB" sz="600" b="0" dirty="0" smtClean="0"/>
              <a:t>There is a differential enzymatic activity between life-stages within the same population</a:t>
            </a:r>
          </a:p>
          <a:p>
            <a:pPr marL="115888" indent="-58738" algn="just" eaLnBrk="1" hangingPunct="1">
              <a:lnSpc>
                <a:spcPct val="110000"/>
              </a:lnSpc>
              <a:buFontTx/>
              <a:buChar char="•"/>
              <a:defRPr/>
            </a:pPr>
            <a:r>
              <a:rPr lang="en-US" sz="600" b="0" dirty="0" smtClean="0"/>
              <a:t>In resistant strains, the enzymatic activity may not only differ in quantitative terms, but also qualitatively (e.g. esterase isoforms)</a:t>
            </a:r>
            <a:endParaRPr lang="en-GB" sz="600" b="0" dirty="0" smtClean="0"/>
          </a:p>
          <a:p>
            <a:pPr marL="115888" indent="-58738" algn="just" eaLnBrk="1" hangingPunct="1">
              <a:lnSpc>
                <a:spcPct val="110000"/>
              </a:lnSpc>
              <a:buFontTx/>
              <a:buChar char="•"/>
              <a:defRPr/>
            </a:pPr>
            <a:r>
              <a:rPr lang="en-GB" sz="600" b="0" dirty="0" smtClean="0"/>
              <a:t>By itself, knowing the enzymatic profile of a given population does not allow to predict the field resistance nor the effectiveness of insecticide ”X”</a:t>
            </a:r>
          </a:p>
          <a:p>
            <a:pPr marL="115888" indent="-58738" algn="just" eaLnBrk="1" hangingPunct="1">
              <a:lnSpc>
                <a:spcPct val="110000"/>
              </a:lnSpc>
              <a:buFont typeface="Arial" charset="0"/>
              <a:buChar char="•"/>
              <a:defRPr/>
            </a:pPr>
            <a:r>
              <a:rPr lang="en-GB" sz="600" b="0" dirty="0" smtClean="0"/>
              <a:t>Cross-resistance does not always concern all the insecticides with the same MoA. </a:t>
            </a:r>
            <a:r>
              <a:rPr lang="en-GB" sz="600" b="0" dirty="0" err="1" smtClean="0"/>
              <a:t>Azinphos</a:t>
            </a:r>
            <a:r>
              <a:rPr lang="en-GB" sz="600" b="0" dirty="0" smtClean="0"/>
              <a:t>-resistant  codling moth may be susceptible to </a:t>
            </a:r>
            <a:r>
              <a:rPr lang="en-GB" sz="600" b="0" dirty="0" err="1" smtClean="0"/>
              <a:t>Chlopyrifos</a:t>
            </a:r>
            <a:r>
              <a:rPr lang="en-GB" sz="600" b="0" dirty="0" smtClean="0"/>
              <a:t> and vice versa.</a:t>
            </a:r>
          </a:p>
        </p:txBody>
      </p:sp>
      <p:sp>
        <p:nvSpPr>
          <p:cNvPr id="134" name="TextBox 76"/>
          <p:cNvSpPr txBox="1">
            <a:spLocks noChangeArrowheads="1"/>
          </p:cNvSpPr>
          <p:nvPr/>
        </p:nvSpPr>
        <p:spPr bwMode="auto">
          <a:xfrm>
            <a:off x="3148013" y="4889500"/>
            <a:ext cx="3567112"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lnSpc>
                <a:spcPct val="110000"/>
              </a:lnSpc>
              <a:defRPr/>
            </a:pPr>
            <a:r>
              <a:rPr lang="en-GB" dirty="0" smtClean="0"/>
              <a:t>Routine vs. </a:t>
            </a:r>
            <a:r>
              <a:rPr lang="en-GB" dirty="0" err="1" smtClean="0"/>
              <a:t>validatory</a:t>
            </a:r>
            <a:r>
              <a:rPr lang="en-GB" dirty="0" smtClean="0"/>
              <a:t> assays</a:t>
            </a:r>
          </a:p>
          <a:p>
            <a:pPr marL="115888" indent="-58738" algn="just" eaLnBrk="1" hangingPunct="1">
              <a:lnSpc>
                <a:spcPct val="110000"/>
              </a:lnSpc>
              <a:buFont typeface="Arial" charset="0"/>
              <a:buChar char="•"/>
              <a:defRPr/>
            </a:pPr>
            <a:r>
              <a:rPr lang="en-GB" sz="600" b="0" dirty="0" smtClean="0"/>
              <a:t>In the last decade, large scale monitoring for field resistance mostly relied on topical application to diapausing codling moth larvae</a:t>
            </a:r>
          </a:p>
          <a:p>
            <a:pPr marL="115888" indent="-58738" algn="just" eaLnBrk="1" hangingPunct="1">
              <a:lnSpc>
                <a:spcPct val="110000"/>
              </a:lnSpc>
              <a:buFont typeface="Arial" charset="0"/>
              <a:buChar char="•"/>
              <a:defRPr/>
            </a:pPr>
            <a:r>
              <a:rPr lang="en-GB" sz="600" b="0" dirty="0" smtClean="0"/>
              <a:t>Recent authoritative studies have confirmed their validity for IGRs, but questioned their reliability for the prediction of field resistance with some neurotoxic insecticides</a:t>
            </a:r>
          </a:p>
          <a:p>
            <a:pPr marL="115888" indent="-58738" algn="just" eaLnBrk="1" hangingPunct="1">
              <a:lnSpc>
                <a:spcPct val="110000"/>
              </a:lnSpc>
              <a:buFont typeface="Arial" charset="0"/>
              <a:buChar char="•"/>
              <a:defRPr/>
            </a:pPr>
            <a:r>
              <a:rPr lang="en-GB" sz="600" b="0" dirty="0" smtClean="0"/>
              <a:t>By itself, significantly higher response in a routine monitoring conducted on non-target  insect stage, does not allow to predict field resistance, unless validated with additional target-specific assays</a:t>
            </a:r>
          </a:p>
          <a:p>
            <a:pPr marL="115888" indent="-58738" algn="just" eaLnBrk="1" hangingPunct="1">
              <a:lnSpc>
                <a:spcPct val="110000"/>
              </a:lnSpc>
              <a:buFont typeface="Arial" charset="0"/>
              <a:buChar char="•"/>
              <a:defRPr/>
            </a:pPr>
            <a:r>
              <a:rPr lang="en-GB" sz="600" b="0" dirty="0" smtClean="0"/>
              <a:t>Validation tests should include multiple insecticide concentrations</a:t>
            </a:r>
          </a:p>
          <a:p>
            <a:pPr marL="115888" indent="-58738" algn="just" eaLnBrk="1" hangingPunct="1">
              <a:lnSpc>
                <a:spcPct val="110000"/>
              </a:lnSpc>
              <a:buFont typeface="Arial" charset="0"/>
              <a:buChar char="•"/>
              <a:defRPr/>
            </a:pPr>
            <a:endParaRPr lang="en-GB" sz="600" b="0" u="sng" dirty="0" smtClean="0"/>
          </a:p>
          <a:p>
            <a:pPr algn="just" eaLnBrk="1" hangingPunct="1">
              <a:lnSpc>
                <a:spcPct val="110000"/>
              </a:lnSpc>
              <a:defRPr/>
            </a:pPr>
            <a:r>
              <a:rPr lang="en-GB" dirty="0" smtClean="0"/>
              <a:t>Bioassaying the target-stage</a:t>
            </a:r>
          </a:p>
          <a:p>
            <a:pPr marL="115888" indent="-58738" algn="just" eaLnBrk="1" hangingPunct="1">
              <a:lnSpc>
                <a:spcPct val="110000"/>
              </a:lnSpc>
              <a:buFont typeface="Arial" charset="0"/>
              <a:buChar char="•"/>
              <a:defRPr/>
            </a:pPr>
            <a:r>
              <a:rPr lang="en-GB" sz="600" b="0" dirty="0" smtClean="0"/>
              <a:t>Resistance monitoring should be preferentially done on the target instar </a:t>
            </a:r>
          </a:p>
          <a:p>
            <a:pPr marL="115888" indent="-58738" algn="just" eaLnBrk="1" hangingPunct="1">
              <a:lnSpc>
                <a:spcPct val="110000"/>
              </a:lnSpc>
              <a:buFont typeface="Arial" charset="0"/>
              <a:buChar char="•"/>
              <a:defRPr/>
            </a:pPr>
            <a:r>
              <a:rPr lang="en-GB" sz="600" b="0" dirty="0" smtClean="0"/>
              <a:t>For larvicidal products, ingestion bioassays on neonate larvae (F1 or F2 of the feral population) normally provide a more reliable indication of the field situation than topical application to </a:t>
            </a:r>
            <a:r>
              <a:rPr lang="en-GB" sz="600" b="0" dirty="0" err="1" smtClean="0"/>
              <a:t>diapausing</a:t>
            </a:r>
            <a:r>
              <a:rPr lang="en-GB" sz="600" b="0" dirty="0" smtClean="0"/>
              <a:t> larvae</a:t>
            </a:r>
            <a:endParaRPr lang="en-GB" sz="600" b="0" u="sng" dirty="0" smtClean="0"/>
          </a:p>
        </p:txBody>
      </p:sp>
      <p:sp>
        <p:nvSpPr>
          <p:cNvPr id="135" name="TextBox 75"/>
          <p:cNvSpPr txBox="1">
            <a:spLocks noChangeArrowheads="1"/>
          </p:cNvSpPr>
          <p:nvPr/>
        </p:nvSpPr>
        <p:spPr bwMode="auto">
          <a:xfrm>
            <a:off x="3306763" y="3954463"/>
            <a:ext cx="18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endParaRPr lang="en-US"/>
          </a:p>
        </p:txBody>
      </p:sp>
      <p:sp>
        <p:nvSpPr>
          <p:cNvPr id="136" name="Round Same Side Corner Rectangle 135"/>
          <p:cNvSpPr/>
          <p:nvPr/>
        </p:nvSpPr>
        <p:spPr bwMode="auto">
          <a:xfrm>
            <a:off x="3107267" y="3556000"/>
            <a:ext cx="3670300"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37" name="TextBox 91"/>
          <p:cNvSpPr txBox="1">
            <a:spLocks noChangeArrowheads="1"/>
          </p:cNvSpPr>
          <p:nvPr/>
        </p:nvSpPr>
        <p:spPr bwMode="auto">
          <a:xfrm>
            <a:off x="3200400" y="3566582"/>
            <a:ext cx="26860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Bioassay and Monitoring for Resistance</a:t>
            </a:r>
          </a:p>
        </p:txBody>
      </p:sp>
      <p:sp>
        <p:nvSpPr>
          <p:cNvPr id="156" name="AutoShape 15"/>
          <p:cNvSpPr>
            <a:spLocks noChangeArrowheads="1"/>
          </p:cNvSpPr>
          <p:nvPr/>
        </p:nvSpPr>
        <p:spPr bwMode="auto">
          <a:xfrm>
            <a:off x="6853766" y="3792535"/>
            <a:ext cx="2967567" cy="2620965"/>
          </a:xfrm>
          <a:prstGeom prst="roundRect">
            <a:avLst>
              <a:gd name="adj" fmla="val 5544"/>
            </a:avLst>
          </a:prstGeom>
          <a:gradFill rotWithShape="1">
            <a:gsLst>
              <a:gs pos="0">
                <a:srgbClr val="CCFFCC"/>
              </a:gs>
              <a:gs pos="100000">
                <a:srgbClr val="FFFFFF"/>
              </a:gs>
            </a:gsLst>
            <a:path path="rect">
              <a:fillToRect l="100000" t="100000"/>
            </a:path>
          </a:gradFill>
          <a:ln w="3175">
            <a:solidFill>
              <a:srgbClr val="000000"/>
            </a:solidFill>
            <a:round/>
            <a:headEnd/>
            <a:tailEnd/>
          </a:ln>
          <a:extLst/>
        </p:spPr>
        <p:txBody>
          <a:bodyPr/>
          <a:lstStyle/>
          <a:p>
            <a:r>
              <a:rPr lang="en-GB" sz="600" b="0" dirty="0" smtClean="0"/>
              <a:t> </a:t>
            </a:r>
            <a:endParaRPr lang="en-GB" sz="600" b="0" dirty="0"/>
          </a:p>
        </p:txBody>
      </p:sp>
      <p:sp>
        <p:nvSpPr>
          <p:cNvPr id="158" name="Round Same Side Corner Rectangle 157"/>
          <p:cNvSpPr/>
          <p:nvPr/>
        </p:nvSpPr>
        <p:spPr bwMode="auto">
          <a:xfrm>
            <a:off x="6849533" y="3771899"/>
            <a:ext cx="2976034" cy="224367"/>
          </a:xfrm>
          <a:prstGeom prst="round2SameRect">
            <a:avLst>
              <a:gd name="adj1" fmla="val 42453"/>
              <a:gd name="adj2" fmla="val 0"/>
            </a:avLst>
          </a:prstGeom>
          <a:solidFill>
            <a:srgbClr val="008000"/>
          </a:solidFill>
          <a:ln w="6350" algn="ctr">
            <a:noFill/>
            <a:round/>
            <a:headEnd/>
            <a:tailEnd/>
          </a:ln>
        </p:spPr>
        <p:txBody>
          <a:bodyPr anchor="ctr"/>
          <a:lstStyle/>
          <a:p>
            <a:pPr algn="ctr"/>
            <a:endParaRPr lang="en-GB" sz="200">
              <a:solidFill>
                <a:schemeClr val="lt1"/>
              </a:solidFill>
              <a:latin typeface="+mn-lt"/>
              <a:cs typeface="+mn-cs"/>
            </a:endParaRPr>
          </a:p>
        </p:txBody>
      </p:sp>
      <p:sp>
        <p:nvSpPr>
          <p:cNvPr id="159" name="TextBox 91"/>
          <p:cNvSpPr txBox="1">
            <a:spLocks noChangeArrowheads="1"/>
          </p:cNvSpPr>
          <p:nvPr/>
        </p:nvSpPr>
        <p:spPr bwMode="auto">
          <a:xfrm>
            <a:off x="6924677" y="3792539"/>
            <a:ext cx="24574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eaLnBrk="1" hangingPunct="1"/>
            <a:r>
              <a:rPr lang="en-GB" sz="1100" dirty="0">
                <a:solidFill>
                  <a:schemeClr val="bg1"/>
                </a:solidFill>
              </a:rPr>
              <a:t>Insecticides &amp; MoA for Codling Moth</a:t>
            </a:r>
          </a:p>
        </p:txBody>
      </p:sp>
      <p:sp>
        <p:nvSpPr>
          <p:cNvPr id="160" name="Text Box 142"/>
          <p:cNvSpPr txBox="1">
            <a:spLocks noChangeArrowheads="1"/>
          </p:cNvSpPr>
          <p:nvPr/>
        </p:nvSpPr>
        <p:spPr bwMode="auto">
          <a:xfrm>
            <a:off x="6904038" y="5731407"/>
            <a:ext cx="2833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8738" indent="-58738" eaLnBrk="0" hangingPunct="0">
              <a:defRPr sz="700" b="1">
                <a:solidFill>
                  <a:schemeClr val="tx1"/>
                </a:solidFill>
                <a:latin typeface="Arial" charset="0"/>
                <a:cs typeface="Arial" charset="0"/>
              </a:defRPr>
            </a:lvl1pPr>
            <a:lvl2pPr marL="742950" indent="-285750" eaLnBrk="0" hangingPunct="0">
              <a:defRPr sz="700" b="1">
                <a:solidFill>
                  <a:schemeClr val="tx1"/>
                </a:solidFill>
                <a:latin typeface="Arial" charset="0"/>
                <a:cs typeface="Arial" charset="0"/>
              </a:defRPr>
            </a:lvl2pPr>
            <a:lvl3pPr marL="1143000" indent="-228600" eaLnBrk="0" hangingPunct="0">
              <a:defRPr sz="700" b="1">
                <a:solidFill>
                  <a:schemeClr val="tx1"/>
                </a:solidFill>
                <a:latin typeface="Arial" charset="0"/>
                <a:cs typeface="Arial" charset="0"/>
              </a:defRPr>
            </a:lvl3pPr>
            <a:lvl4pPr marL="1600200" indent="-228600" eaLnBrk="0" hangingPunct="0">
              <a:defRPr sz="700" b="1">
                <a:solidFill>
                  <a:schemeClr val="tx1"/>
                </a:solidFill>
                <a:latin typeface="Arial" charset="0"/>
                <a:cs typeface="Arial" charset="0"/>
              </a:defRPr>
            </a:lvl4pPr>
            <a:lvl5pPr marL="2057400" indent="-228600" eaLnBrk="0" hangingPunct="0">
              <a:defRPr sz="700" b="1">
                <a:solidFill>
                  <a:schemeClr val="tx1"/>
                </a:solidFill>
                <a:latin typeface="Arial" charset="0"/>
                <a:cs typeface="Arial" charset="0"/>
              </a:defRPr>
            </a:lvl5pPr>
            <a:lvl6pPr marL="2514600" indent="-228600" eaLnBrk="0" fontAlgn="base" hangingPunct="0">
              <a:spcBef>
                <a:spcPct val="0"/>
              </a:spcBef>
              <a:spcAft>
                <a:spcPct val="0"/>
              </a:spcAft>
              <a:defRPr sz="700" b="1">
                <a:solidFill>
                  <a:schemeClr val="tx1"/>
                </a:solidFill>
                <a:latin typeface="Arial" charset="0"/>
                <a:cs typeface="Arial" charset="0"/>
              </a:defRPr>
            </a:lvl6pPr>
            <a:lvl7pPr marL="2971800" indent="-228600" eaLnBrk="0" fontAlgn="base" hangingPunct="0">
              <a:spcBef>
                <a:spcPct val="0"/>
              </a:spcBef>
              <a:spcAft>
                <a:spcPct val="0"/>
              </a:spcAft>
              <a:defRPr sz="700" b="1">
                <a:solidFill>
                  <a:schemeClr val="tx1"/>
                </a:solidFill>
                <a:latin typeface="Arial" charset="0"/>
                <a:cs typeface="Arial" charset="0"/>
              </a:defRPr>
            </a:lvl7pPr>
            <a:lvl8pPr marL="3429000" indent="-228600" eaLnBrk="0" fontAlgn="base" hangingPunct="0">
              <a:spcBef>
                <a:spcPct val="0"/>
              </a:spcBef>
              <a:spcAft>
                <a:spcPct val="0"/>
              </a:spcAft>
              <a:defRPr sz="700" b="1">
                <a:solidFill>
                  <a:schemeClr val="tx1"/>
                </a:solidFill>
                <a:latin typeface="Arial" charset="0"/>
                <a:cs typeface="Arial" charset="0"/>
              </a:defRPr>
            </a:lvl8pPr>
            <a:lvl9pPr marL="3886200" indent="-228600" eaLnBrk="0" fontAlgn="base" hangingPunct="0">
              <a:spcBef>
                <a:spcPct val="0"/>
              </a:spcBef>
              <a:spcAft>
                <a:spcPct val="0"/>
              </a:spcAft>
              <a:defRPr sz="700" b="1">
                <a:solidFill>
                  <a:schemeClr val="tx1"/>
                </a:solidFill>
                <a:latin typeface="Arial" charset="0"/>
                <a:cs typeface="Arial" charset="0"/>
              </a:defRPr>
            </a:lvl9pPr>
          </a:lstStyle>
          <a:p>
            <a:pPr algn="just" eaLnBrk="1" hangingPunct="1">
              <a:lnSpc>
                <a:spcPct val="85000"/>
              </a:lnSpc>
              <a:buFont typeface="Arial" charset="0"/>
              <a:buChar char="•"/>
            </a:pPr>
            <a:r>
              <a:rPr lang="en-US" sz="600" b="0" dirty="0"/>
              <a:t>The toolbox is not empty. Ten different modes of action are currently available for control of codling moth. Although efficacy level may vary, all of them are critical to ensure the MoA diversity needed for sustainable control.</a:t>
            </a:r>
          </a:p>
          <a:p>
            <a:pPr algn="just" eaLnBrk="1" hangingPunct="1">
              <a:lnSpc>
                <a:spcPct val="85000"/>
              </a:lnSpc>
              <a:buFont typeface="Arial" charset="0"/>
              <a:buChar char="•"/>
            </a:pPr>
            <a:endParaRPr lang="en-GB" sz="600" b="0" dirty="0"/>
          </a:p>
          <a:p>
            <a:pPr algn="just" eaLnBrk="1" hangingPunct="1">
              <a:lnSpc>
                <a:spcPct val="85000"/>
              </a:lnSpc>
              <a:buFont typeface="Arial" charset="0"/>
              <a:buChar char="•"/>
            </a:pPr>
            <a:r>
              <a:rPr lang="en-US" sz="600" b="0" dirty="0"/>
              <a:t>The available toolbox should be locally qualified with the number of authorized MoA/products, the year of consistent introduction for codling moth control and the relative efficacy level provided. </a:t>
            </a:r>
            <a:endParaRPr lang="en-GB" sz="600" b="0" dirty="0"/>
          </a:p>
        </p:txBody>
      </p:sp>
      <p:pic>
        <p:nvPicPr>
          <p:cNvPr id="63" name="Picture 62" descr="Screen Shot 2013-04-30 at 12.54.02.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912740" y="4036493"/>
            <a:ext cx="2845092" cy="160865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7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7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964</Words>
  <Application>Microsoft Macintosh PowerPoint</Application>
  <PresentationFormat>A4 Paper (210x297 mm)</PresentationFormat>
  <Paragraphs>68</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Paint Shop Pro Image</vt:lpstr>
      <vt:lpstr>Worksheet</vt:lpstr>
      <vt:lpstr>PowerPoint Presentation</vt:lpstr>
    </vt:vector>
  </TitlesOfParts>
  <Company>Syngenta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IRAC Lep MoA</dc:title>
  <dc:creator>Alan McCaffery</dc:creator>
  <cp:lastModifiedBy>Alan Porter</cp:lastModifiedBy>
  <cp:revision>324</cp:revision>
  <dcterms:created xsi:type="dcterms:W3CDTF">2007-01-08T13:10:41Z</dcterms:created>
  <dcterms:modified xsi:type="dcterms:W3CDTF">2013-04-30T11:56:37Z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Yoshida H u372668</vt:lpwstr>
  </property>
  <property fmtid="{D5CDD505-2E9C-101B-9397-08002B2CF9AE}" pid="3" name="Information_Classification">
    <vt:lpwstr/>
  </property>
  <property fmtid="{D5CDD505-2E9C-101B-9397-08002B2CF9AE}" pid="4" name="Record_Title_ID">
    <vt:lpwstr>72</vt:lpwstr>
  </property>
  <property fmtid="{D5CDD505-2E9C-101B-9397-08002B2CF9AE}" pid="5" name="Initial_Creation_Date">
    <vt:lpwstr>6/12/2012 11:23:57 AM</vt:lpwstr>
  </property>
  <property fmtid="{D5CDD505-2E9C-101B-9397-08002B2CF9AE}" pid="6" name="Retention_Period_Start_Date">
    <vt:lpwstr>6/12/2012 11:23:57 AM</vt:lpwstr>
  </property>
  <property fmtid="{D5CDD505-2E9C-101B-9397-08002B2CF9AE}" pid="7" name="Last_Reviewed_Date">
    <vt:lpwstr/>
  </property>
  <property fmtid="{D5CDD505-2E9C-101B-9397-08002B2CF9AE}" pid="8" name="Retention_Review_Frequency">
    <vt:lpwstr/>
  </property>
</Properties>
</file>