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Lst>
  <p:notesMasterIdLst>
    <p:notesMasterId r:id="rId6"/>
  </p:notesMasterIdLst>
  <p:handoutMasterIdLst>
    <p:handoutMasterId r:id="rId7"/>
  </p:handoutMasterIdLst>
  <p:sldIdLst>
    <p:sldId id="256" r:id="rId3"/>
    <p:sldId id="316" r:id="rId4"/>
    <p:sldId id="334"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0C5E06"/>
    <a:srgbClr val="005300"/>
    <a:srgbClr val="4B4BFF"/>
    <a:srgbClr val="0000FF"/>
    <a:srgbClr val="4B4BFA"/>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8" autoAdjust="0"/>
    <p:restoredTop sz="94643" autoAdjust="0"/>
  </p:normalViewPr>
  <p:slideViewPr>
    <p:cSldViewPr snapToGrid="0" snapToObjects="1">
      <p:cViewPr>
        <p:scale>
          <a:sx n="125" d="100"/>
          <a:sy n="125" d="100"/>
        </p:scale>
        <p:origin x="-416" y="-1368"/>
      </p:cViewPr>
      <p:guideLst>
        <p:guide orient="horz" pos="2627"/>
        <p:guide pos="438"/>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notesMaster" Target="notesMasters/notesMaster1.xml"/><Relationship Id="rId7" Type="http://schemas.openxmlformats.org/officeDocument/2006/relationships/handoutMaster" Target="handoutMasters/handoutMaster1.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CF8FDEB-E5AD-1E42-8DF7-35372CB7DD49}" type="datetimeFigureOut">
              <a:rPr lang="en-US" smtClean="0"/>
              <a:t>12/08/2014</a:t>
            </a:fld>
            <a:endParaRPr lang="en-GB"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241914B-0D82-5E40-BA06-D4D39FAD57EE}" type="slidenum">
              <a:rPr lang="en-GB" smtClean="0"/>
              <a:t>‹#›</a:t>
            </a:fld>
            <a:endParaRPr lang="en-GB" dirty="0"/>
          </a:p>
        </p:txBody>
      </p:sp>
    </p:spTree>
    <p:extLst>
      <p:ext uri="{BB962C8B-B14F-4D97-AF65-F5344CB8AC3E}">
        <p14:creationId xmlns:p14="http://schemas.microsoft.com/office/powerpoint/2010/main" val="76584751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412AD47-BABC-EE49-9AFB-86AFA5D606FE}" type="datetimeFigureOut">
              <a:rPr lang="en-US" smtClean="0"/>
              <a:t>12/08/2014</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529A988-86DF-D944-A18E-38964A6F0059}" type="slidenum">
              <a:rPr lang="en-GB" smtClean="0"/>
              <a:t>‹#›</a:t>
            </a:fld>
            <a:endParaRPr lang="en-GB" dirty="0"/>
          </a:p>
        </p:txBody>
      </p:sp>
    </p:spTree>
    <p:extLst>
      <p:ext uri="{BB962C8B-B14F-4D97-AF65-F5344CB8AC3E}">
        <p14:creationId xmlns:p14="http://schemas.microsoft.com/office/powerpoint/2010/main" val="49318921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992180"/>
          </a:xfrm>
          <a:prstGeom prst="rect">
            <a:avLst/>
          </a:prstGeom>
        </p:spPr>
        <p:txBody>
          <a:bodyPr/>
          <a:lstStyle>
            <a:lvl1pPr>
              <a:defRPr>
                <a:solidFill>
                  <a:srgbClr val="008000"/>
                </a:solidFill>
              </a:defRPr>
            </a:lvl1pPr>
          </a:lstStyle>
          <a:p>
            <a:r>
              <a:rPr lang="en-GB" dirty="0" smtClean="0"/>
              <a:t>Click to edit Master title style</a:t>
            </a:r>
            <a:endParaRPr lang="en-GB" dirty="0"/>
          </a:p>
        </p:txBody>
      </p:sp>
      <p:sp>
        <p:nvSpPr>
          <p:cNvPr id="3" name="Subtitle 2"/>
          <p:cNvSpPr>
            <a:spLocks noGrp="1"/>
          </p:cNvSpPr>
          <p:nvPr>
            <p:ph type="subTitle" idx="1"/>
          </p:nvPr>
        </p:nvSpPr>
        <p:spPr>
          <a:xfrm>
            <a:off x="1371600" y="3303745"/>
            <a:ext cx="6400800" cy="983769"/>
          </a:xfrm>
          <a:prstGeom prst="rect">
            <a:avLst/>
          </a:prstGeom>
        </p:spPr>
        <p:txBody>
          <a:bodyPr/>
          <a:lstStyle>
            <a:lvl1pPr marL="0" indent="0" algn="ctr">
              <a:buNone/>
              <a:defRPr>
                <a:solidFill>
                  <a:srgbClr val="008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GB"/>
          </a:p>
        </p:txBody>
      </p:sp>
    </p:spTree>
    <p:extLst>
      <p:ext uri="{BB962C8B-B14F-4D97-AF65-F5344CB8AC3E}">
        <p14:creationId xmlns:p14="http://schemas.microsoft.com/office/powerpoint/2010/main" val="23419516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solidFill>
                  <a:srgbClr val="008000"/>
                </a:solidFill>
              </a:defRPr>
            </a:lvl1pPr>
          </a:lstStyle>
          <a:p>
            <a:r>
              <a:rPr lang="en-GB" smtClean="0"/>
              <a:t>Click to edit Master title style</a:t>
            </a:r>
            <a:endParaRPr lang="en-GB"/>
          </a:p>
        </p:txBody>
      </p:sp>
      <p:sp>
        <p:nvSpPr>
          <p:cNvPr id="3" name="Picture Placeholder 2"/>
          <p:cNvSpPr>
            <a:spLocks noGrp="1"/>
          </p:cNvSpPr>
          <p:nvPr>
            <p:ph type="pic" idx="1"/>
          </p:nvPr>
        </p:nvSpPr>
        <p:spPr>
          <a:xfrm>
            <a:off x="1792288" y="1585571"/>
            <a:ext cx="5486400" cy="3142004"/>
          </a:xfrm>
          <a:prstGeom prst="rect">
            <a:avLst/>
          </a:prstGeom>
        </p:spPr>
        <p:txBody>
          <a:bodyPr/>
          <a:lstStyle>
            <a:lvl1pPr marL="0" indent="0">
              <a:buNone/>
              <a:defRPr sz="3200">
                <a:solidFill>
                  <a:srgbClr val="008000"/>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solidFill>
                  <a:srgbClr val="00800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9" name="Footer Placeholder 4"/>
          <p:cNvSpPr>
            <a:spLocks noGrp="1"/>
          </p:cNvSpPr>
          <p:nvPr>
            <p:ph type="ftr" sz="quarter" idx="11"/>
          </p:nvPr>
        </p:nvSpPr>
        <p:spPr>
          <a:xfrm>
            <a:off x="317200" y="6524125"/>
            <a:ext cx="3502960" cy="365125"/>
          </a:xfrm>
          <a:prstGeom prst="rect">
            <a:avLst/>
          </a:prstGeom>
        </p:spPr>
        <p:txBody>
          <a:bodyPr/>
          <a:lstStyle>
            <a:lvl1pPr>
              <a:defRPr sz="1200"/>
            </a:lvl1pPr>
          </a:lstStyle>
          <a:p>
            <a:endParaRPr lang="en-GB" dirty="0"/>
          </a:p>
        </p:txBody>
      </p:sp>
    </p:spTree>
    <p:extLst>
      <p:ext uri="{BB962C8B-B14F-4D97-AF65-F5344CB8AC3E}">
        <p14:creationId xmlns:p14="http://schemas.microsoft.com/office/powerpoint/2010/main" val="1194884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814320" cy="365125"/>
          </a:xfrm>
          <a:prstGeom prst="rect">
            <a:avLst/>
          </a:prstGeom>
        </p:spPr>
        <p:txBody>
          <a:bodyPr/>
          <a:lstStyle/>
          <a:p>
            <a:fld id="{B1DCB4F0-E641-704E-975F-90ECD8B3DB1B}" type="datetime3">
              <a:rPr lang="en-GB" smtClean="0"/>
              <a:t>12 August 2014</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45226DDF-C1BA-2943-AE8A-9D79F2449B96}" type="slidenum">
              <a:rPr lang="en-GB" smtClean="0"/>
              <a:t>‹#›</a:t>
            </a:fld>
            <a:endParaRPr lang="en-GB" dirty="0"/>
          </a:p>
        </p:txBody>
      </p:sp>
    </p:spTree>
    <p:extLst>
      <p:ext uri="{BB962C8B-B14F-4D97-AF65-F5344CB8AC3E}">
        <p14:creationId xmlns:p14="http://schemas.microsoft.com/office/powerpoint/2010/main" val="414457454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5" Type="http://schemas.openxmlformats.org/officeDocument/2006/relationships/image" Target="../media/image3.png"/><Relationship Id="rId6" Type="http://schemas.openxmlformats.org/officeDocument/2006/relationships/image" Target="../media/image4.jpeg"/><Relationship Id="rId7" Type="http://schemas.openxmlformats.org/officeDocument/2006/relationships/image" Target="../media/image5.jpeg"/><Relationship Id="rId8" Type="http://schemas.openxmlformats.org/officeDocument/2006/relationships/image" Target="../media/image6.png"/><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4" Type="http://schemas.openxmlformats.org/officeDocument/2006/relationships/image" Target="../media/image7.png"/><Relationship Id="rId1" Type="http://schemas.openxmlformats.org/officeDocument/2006/relationships/slideLayout" Target="../slideLayouts/slideLayout2.xml"/><Relationship Id="rId2"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235200" y="318766"/>
            <a:ext cx="4984238" cy="1415489"/>
          </a:xfrm>
          <a:prstGeom prst="rect">
            <a:avLst/>
          </a:prstGeom>
        </p:spPr>
      </p:pic>
      <p:cxnSp>
        <p:nvCxnSpPr>
          <p:cNvPr id="8" name="Straight Connector 7"/>
          <p:cNvCxnSpPr/>
          <p:nvPr/>
        </p:nvCxnSpPr>
        <p:spPr>
          <a:xfrm>
            <a:off x="3331" y="3482402"/>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469" y="3860210"/>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a:off x="3851" y="367346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3851" y="4055597"/>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7989" y="4433405"/>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a:off x="4371" y="4231740"/>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508" y="4616282"/>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3631" y="4994090"/>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12" y="4807345"/>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a:off x="12" y="518947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4151" y="5567284"/>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a:off x="532" y="5365620"/>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11008" y="575325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a:off x="15146" y="6131067"/>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a:off x="11528" y="5944322"/>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11528" y="6326453"/>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15666" y="6704261"/>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12047" y="6502597"/>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508" y="85725"/>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a:off x="3631" y="463533"/>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8" name="Straight Connector 27"/>
          <p:cNvCxnSpPr/>
          <p:nvPr/>
        </p:nvCxnSpPr>
        <p:spPr>
          <a:xfrm>
            <a:off x="12" y="276788"/>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12" y="65891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a:off x="4151" y="1036727"/>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1" name="Straight Connector 30"/>
          <p:cNvCxnSpPr/>
          <p:nvPr/>
        </p:nvCxnSpPr>
        <p:spPr>
          <a:xfrm>
            <a:off x="532" y="835063"/>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p:nvCxnSpPr>
        <p:spPr>
          <a:xfrm>
            <a:off x="-4346" y="1219605"/>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3" name="Straight Connector 32"/>
          <p:cNvCxnSpPr/>
          <p:nvPr/>
        </p:nvCxnSpPr>
        <p:spPr>
          <a:xfrm>
            <a:off x="-208" y="1597413"/>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4" name="Straight Connector 33"/>
          <p:cNvCxnSpPr/>
          <p:nvPr/>
        </p:nvCxnSpPr>
        <p:spPr>
          <a:xfrm>
            <a:off x="-3826" y="1410668"/>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5" name="Straight Connector 34"/>
          <p:cNvCxnSpPr/>
          <p:nvPr/>
        </p:nvCxnSpPr>
        <p:spPr>
          <a:xfrm>
            <a:off x="-3826" y="179279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a:off x="312" y="2170607"/>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7" name="Straight Connector 36"/>
          <p:cNvCxnSpPr/>
          <p:nvPr/>
        </p:nvCxnSpPr>
        <p:spPr>
          <a:xfrm>
            <a:off x="-3306" y="1968943"/>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a:off x="7169" y="2356581"/>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a:off x="3631" y="273438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0" name="Straight Connector 39"/>
          <p:cNvCxnSpPr/>
          <p:nvPr/>
        </p:nvCxnSpPr>
        <p:spPr>
          <a:xfrm>
            <a:off x="12" y="2547645"/>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a:off x="12" y="292977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2" name="Straight Connector 41"/>
          <p:cNvCxnSpPr/>
          <p:nvPr/>
        </p:nvCxnSpPr>
        <p:spPr>
          <a:xfrm>
            <a:off x="4151" y="3307584"/>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3" name="Straight Connector 42"/>
          <p:cNvCxnSpPr/>
          <p:nvPr/>
        </p:nvCxnSpPr>
        <p:spPr>
          <a:xfrm>
            <a:off x="532" y="310591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3331" y="3572641"/>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a:off x="7469" y="395044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6" name="Straight Connector 45"/>
          <p:cNvCxnSpPr/>
          <p:nvPr/>
        </p:nvCxnSpPr>
        <p:spPr>
          <a:xfrm>
            <a:off x="3851" y="3763705"/>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a:off x="3851" y="414583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8" name="Straight Connector 47"/>
          <p:cNvCxnSpPr/>
          <p:nvPr/>
        </p:nvCxnSpPr>
        <p:spPr>
          <a:xfrm>
            <a:off x="7989" y="4523644"/>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p:nvPr/>
        </p:nvCxnSpPr>
        <p:spPr>
          <a:xfrm>
            <a:off x="4371" y="432197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a:off x="-508" y="4706521"/>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1" name="Straight Connector 50"/>
          <p:cNvCxnSpPr/>
          <p:nvPr/>
        </p:nvCxnSpPr>
        <p:spPr>
          <a:xfrm>
            <a:off x="3631" y="508432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2" name="Straight Connector 51"/>
          <p:cNvCxnSpPr/>
          <p:nvPr/>
        </p:nvCxnSpPr>
        <p:spPr>
          <a:xfrm>
            <a:off x="12" y="4897584"/>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3" name="Straight Connector 52"/>
          <p:cNvCxnSpPr/>
          <p:nvPr/>
        </p:nvCxnSpPr>
        <p:spPr>
          <a:xfrm>
            <a:off x="12" y="5279715"/>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4" name="Straight Connector 53"/>
          <p:cNvCxnSpPr/>
          <p:nvPr/>
        </p:nvCxnSpPr>
        <p:spPr>
          <a:xfrm>
            <a:off x="4151" y="5657523"/>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5" name="Straight Connector 54"/>
          <p:cNvCxnSpPr/>
          <p:nvPr/>
        </p:nvCxnSpPr>
        <p:spPr>
          <a:xfrm>
            <a:off x="532" y="545585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6" name="Straight Connector 55"/>
          <p:cNvCxnSpPr/>
          <p:nvPr/>
        </p:nvCxnSpPr>
        <p:spPr>
          <a:xfrm>
            <a:off x="11008" y="5843498"/>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7" name="Straight Connector 56"/>
          <p:cNvCxnSpPr/>
          <p:nvPr/>
        </p:nvCxnSpPr>
        <p:spPr>
          <a:xfrm>
            <a:off x="15146" y="622130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8" name="Straight Connector 57"/>
          <p:cNvCxnSpPr/>
          <p:nvPr/>
        </p:nvCxnSpPr>
        <p:spPr>
          <a:xfrm>
            <a:off x="11528" y="6034561"/>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9" name="Straight Connector 58"/>
          <p:cNvCxnSpPr/>
          <p:nvPr/>
        </p:nvCxnSpPr>
        <p:spPr>
          <a:xfrm>
            <a:off x="11528" y="6416692"/>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60" name="Straight Connector 59"/>
          <p:cNvCxnSpPr/>
          <p:nvPr/>
        </p:nvCxnSpPr>
        <p:spPr>
          <a:xfrm>
            <a:off x="15666" y="6794500"/>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61" name="Straight Connector 60"/>
          <p:cNvCxnSpPr/>
          <p:nvPr/>
        </p:nvCxnSpPr>
        <p:spPr>
          <a:xfrm>
            <a:off x="12047" y="659283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62" name="Straight Connector 61"/>
          <p:cNvCxnSpPr/>
          <p:nvPr/>
        </p:nvCxnSpPr>
        <p:spPr>
          <a:xfrm>
            <a:off x="-508" y="175964"/>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63" name="Straight Connector 62"/>
          <p:cNvCxnSpPr/>
          <p:nvPr/>
        </p:nvCxnSpPr>
        <p:spPr>
          <a:xfrm>
            <a:off x="3631" y="553772"/>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64" name="Straight Connector 63"/>
          <p:cNvCxnSpPr/>
          <p:nvPr/>
        </p:nvCxnSpPr>
        <p:spPr>
          <a:xfrm>
            <a:off x="12" y="367027"/>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65" name="Straight Connector 64"/>
          <p:cNvCxnSpPr/>
          <p:nvPr/>
        </p:nvCxnSpPr>
        <p:spPr>
          <a:xfrm>
            <a:off x="12" y="749158"/>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66" name="Straight Connector 65"/>
          <p:cNvCxnSpPr/>
          <p:nvPr/>
        </p:nvCxnSpPr>
        <p:spPr>
          <a:xfrm>
            <a:off x="4151" y="112696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67" name="Straight Connector 66"/>
          <p:cNvCxnSpPr/>
          <p:nvPr/>
        </p:nvCxnSpPr>
        <p:spPr>
          <a:xfrm>
            <a:off x="532" y="925302"/>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68" name="Straight Connector 67"/>
          <p:cNvCxnSpPr/>
          <p:nvPr/>
        </p:nvCxnSpPr>
        <p:spPr>
          <a:xfrm>
            <a:off x="-4346" y="1309844"/>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69" name="Straight Connector 68"/>
          <p:cNvCxnSpPr/>
          <p:nvPr/>
        </p:nvCxnSpPr>
        <p:spPr>
          <a:xfrm>
            <a:off x="-208" y="1687652"/>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70" name="Straight Connector 69"/>
          <p:cNvCxnSpPr/>
          <p:nvPr/>
        </p:nvCxnSpPr>
        <p:spPr>
          <a:xfrm>
            <a:off x="-3826" y="1500907"/>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71" name="Straight Connector 70"/>
          <p:cNvCxnSpPr/>
          <p:nvPr/>
        </p:nvCxnSpPr>
        <p:spPr>
          <a:xfrm>
            <a:off x="-3826" y="1883038"/>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72" name="Straight Connector 71"/>
          <p:cNvCxnSpPr/>
          <p:nvPr/>
        </p:nvCxnSpPr>
        <p:spPr>
          <a:xfrm>
            <a:off x="312" y="226084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73" name="Straight Connector 72"/>
          <p:cNvCxnSpPr/>
          <p:nvPr/>
        </p:nvCxnSpPr>
        <p:spPr>
          <a:xfrm>
            <a:off x="-3306" y="2059182"/>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74" name="Straight Connector 73"/>
          <p:cNvCxnSpPr/>
          <p:nvPr/>
        </p:nvCxnSpPr>
        <p:spPr>
          <a:xfrm>
            <a:off x="7169" y="2446820"/>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75" name="Straight Connector 74"/>
          <p:cNvCxnSpPr/>
          <p:nvPr/>
        </p:nvCxnSpPr>
        <p:spPr>
          <a:xfrm>
            <a:off x="3631" y="2824628"/>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76" name="Straight Connector 75"/>
          <p:cNvCxnSpPr/>
          <p:nvPr/>
        </p:nvCxnSpPr>
        <p:spPr>
          <a:xfrm>
            <a:off x="12" y="2637884"/>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77" name="Straight Connector 76"/>
          <p:cNvCxnSpPr/>
          <p:nvPr/>
        </p:nvCxnSpPr>
        <p:spPr>
          <a:xfrm>
            <a:off x="12" y="3020015"/>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78" name="Straight Connector 77"/>
          <p:cNvCxnSpPr/>
          <p:nvPr/>
        </p:nvCxnSpPr>
        <p:spPr>
          <a:xfrm>
            <a:off x="4151" y="3397823"/>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79" name="Straight Connector 78"/>
          <p:cNvCxnSpPr/>
          <p:nvPr/>
        </p:nvCxnSpPr>
        <p:spPr>
          <a:xfrm>
            <a:off x="532" y="3196158"/>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80" name="Straight Connector 79"/>
          <p:cNvCxnSpPr/>
          <p:nvPr/>
        </p:nvCxnSpPr>
        <p:spPr>
          <a:xfrm>
            <a:off x="3331" y="3525965"/>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81" name="Straight Connector 80"/>
          <p:cNvCxnSpPr/>
          <p:nvPr/>
        </p:nvCxnSpPr>
        <p:spPr>
          <a:xfrm>
            <a:off x="7469" y="3903773"/>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82" name="Straight Connector 81"/>
          <p:cNvCxnSpPr/>
          <p:nvPr/>
        </p:nvCxnSpPr>
        <p:spPr>
          <a:xfrm>
            <a:off x="3851" y="3717029"/>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83" name="Straight Connector 82"/>
          <p:cNvCxnSpPr/>
          <p:nvPr/>
        </p:nvCxnSpPr>
        <p:spPr>
          <a:xfrm>
            <a:off x="3851" y="4099160"/>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84" name="Straight Connector 83"/>
          <p:cNvCxnSpPr/>
          <p:nvPr/>
        </p:nvCxnSpPr>
        <p:spPr>
          <a:xfrm>
            <a:off x="7989" y="4476968"/>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85" name="Straight Connector 84"/>
          <p:cNvCxnSpPr/>
          <p:nvPr/>
        </p:nvCxnSpPr>
        <p:spPr>
          <a:xfrm>
            <a:off x="4371" y="4275303"/>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86" name="Straight Connector 85"/>
          <p:cNvCxnSpPr/>
          <p:nvPr/>
        </p:nvCxnSpPr>
        <p:spPr>
          <a:xfrm>
            <a:off x="-508" y="4659845"/>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87" name="Straight Connector 86"/>
          <p:cNvCxnSpPr/>
          <p:nvPr/>
        </p:nvCxnSpPr>
        <p:spPr>
          <a:xfrm>
            <a:off x="3631" y="5037653"/>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88" name="Straight Connector 87"/>
          <p:cNvCxnSpPr/>
          <p:nvPr/>
        </p:nvCxnSpPr>
        <p:spPr>
          <a:xfrm>
            <a:off x="12" y="4850908"/>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89" name="Straight Connector 88"/>
          <p:cNvCxnSpPr/>
          <p:nvPr/>
        </p:nvCxnSpPr>
        <p:spPr>
          <a:xfrm>
            <a:off x="12" y="5233039"/>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90" name="Straight Connector 89"/>
          <p:cNvCxnSpPr/>
          <p:nvPr/>
        </p:nvCxnSpPr>
        <p:spPr>
          <a:xfrm>
            <a:off x="4151" y="5610847"/>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91" name="Straight Connector 90"/>
          <p:cNvCxnSpPr/>
          <p:nvPr/>
        </p:nvCxnSpPr>
        <p:spPr>
          <a:xfrm>
            <a:off x="532" y="5409183"/>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92" name="Straight Connector 91"/>
          <p:cNvCxnSpPr/>
          <p:nvPr/>
        </p:nvCxnSpPr>
        <p:spPr>
          <a:xfrm>
            <a:off x="11008" y="5796822"/>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93" name="Straight Connector 92"/>
          <p:cNvCxnSpPr/>
          <p:nvPr/>
        </p:nvCxnSpPr>
        <p:spPr>
          <a:xfrm>
            <a:off x="15146" y="6174630"/>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94" name="Straight Connector 93"/>
          <p:cNvCxnSpPr/>
          <p:nvPr/>
        </p:nvCxnSpPr>
        <p:spPr>
          <a:xfrm>
            <a:off x="11528" y="5987885"/>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95" name="Straight Connector 94"/>
          <p:cNvCxnSpPr/>
          <p:nvPr/>
        </p:nvCxnSpPr>
        <p:spPr>
          <a:xfrm>
            <a:off x="11528" y="6370016"/>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96" name="Straight Connector 95"/>
          <p:cNvCxnSpPr/>
          <p:nvPr/>
        </p:nvCxnSpPr>
        <p:spPr>
          <a:xfrm>
            <a:off x="15666" y="6747824"/>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97" name="Straight Connector 96"/>
          <p:cNvCxnSpPr/>
          <p:nvPr/>
        </p:nvCxnSpPr>
        <p:spPr>
          <a:xfrm>
            <a:off x="12047" y="6546160"/>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98" name="Straight Connector 97"/>
          <p:cNvCxnSpPr/>
          <p:nvPr/>
        </p:nvCxnSpPr>
        <p:spPr>
          <a:xfrm>
            <a:off x="-508" y="129288"/>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99" name="Straight Connector 98"/>
          <p:cNvCxnSpPr/>
          <p:nvPr/>
        </p:nvCxnSpPr>
        <p:spPr>
          <a:xfrm>
            <a:off x="3631" y="507096"/>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100" name="Straight Connector 99"/>
          <p:cNvCxnSpPr/>
          <p:nvPr/>
        </p:nvCxnSpPr>
        <p:spPr>
          <a:xfrm>
            <a:off x="12" y="320351"/>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101" name="Straight Connector 100"/>
          <p:cNvCxnSpPr/>
          <p:nvPr/>
        </p:nvCxnSpPr>
        <p:spPr>
          <a:xfrm>
            <a:off x="12" y="702482"/>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102" name="Straight Connector 101"/>
          <p:cNvCxnSpPr/>
          <p:nvPr/>
        </p:nvCxnSpPr>
        <p:spPr>
          <a:xfrm>
            <a:off x="4151" y="1080290"/>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103" name="Straight Connector 102"/>
          <p:cNvCxnSpPr/>
          <p:nvPr/>
        </p:nvCxnSpPr>
        <p:spPr>
          <a:xfrm>
            <a:off x="532" y="878626"/>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104" name="Straight Connector 103"/>
          <p:cNvCxnSpPr/>
          <p:nvPr/>
        </p:nvCxnSpPr>
        <p:spPr>
          <a:xfrm>
            <a:off x="-4346" y="1263168"/>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105" name="Straight Connector 104"/>
          <p:cNvCxnSpPr/>
          <p:nvPr/>
        </p:nvCxnSpPr>
        <p:spPr>
          <a:xfrm>
            <a:off x="-208" y="1640976"/>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106" name="Straight Connector 105"/>
          <p:cNvCxnSpPr/>
          <p:nvPr/>
        </p:nvCxnSpPr>
        <p:spPr>
          <a:xfrm>
            <a:off x="-3826" y="1454231"/>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107" name="Straight Connector 106"/>
          <p:cNvCxnSpPr/>
          <p:nvPr/>
        </p:nvCxnSpPr>
        <p:spPr>
          <a:xfrm>
            <a:off x="-3826" y="1836362"/>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108" name="Straight Connector 107"/>
          <p:cNvCxnSpPr/>
          <p:nvPr/>
        </p:nvCxnSpPr>
        <p:spPr>
          <a:xfrm>
            <a:off x="312" y="2214170"/>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109" name="Straight Connector 108"/>
          <p:cNvCxnSpPr/>
          <p:nvPr/>
        </p:nvCxnSpPr>
        <p:spPr>
          <a:xfrm>
            <a:off x="-3306" y="2012506"/>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110" name="Straight Connector 109"/>
          <p:cNvCxnSpPr/>
          <p:nvPr/>
        </p:nvCxnSpPr>
        <p:spPr>
          <a:xfrm>
            <a:off x="7169" y="2400144"/>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111" name="Straight Connector 110"/>
          <p:cNvCxnSpPr/>
          <p:nvPr/>
        </p:nvCxnSpPr>
        <p:spPr>
          <a:xfrm>
            <a:off x="3631" y="2777952"/>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112" name="Straight Connector 111"/>
          <p:cNvCxnSpPr/>
          <p:nvPr/>
        </p:nvCxnSpPr>
        <p:spPr>
          <a:xfrm>
            <a:off x="12" y="2591208"/>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113" name="Straight Connector 112"/>
          <p:cNvCxnSpPr/>
          <p:nvPr/>
        </p:nvCxnSpPr>
        <p:spPr>
          <a:xfrm>
            <a:off x="12" y="2973339"/>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114" name="Straight Connector 113"/>
          <p:cNvCxnSpPr/>
          <p:nvPr/>
        </p:nvCxnSpPr>
        <p:spPr>
          <a:xfrm>
            <a:off x="4151" y="3351147"/>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115" name="Straight Connector 114"/>
          <p:cNvCxnSpPr/>
          <p:nvPr/>
        </p:nvCxnSpPr>
        <p:spPr>
          <a:xfrm>
            <a:off x="532" y="3149482"/>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pic>
        <p:nvPicPr>
          <p:cNvPr id="116" name="Picture 115"/>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492403" y="5105400"/>
            <a:ext cx="1022196" cy="952500"/>
          </a:xfrm>
          <a:prstGeom prst="rect">
            <a:avLst/>
          </a:prstGeom>
          <a:effectLst>
            <a:outerShdw blurRad="304800" dist="139700" dir="2700000" sx="102000" sy="102000" algn="tl" rotWithShape="0">
              <a:srgbClr val="000000">
                <a:alpha val="43000"/>
              </a:srgbClr>
            </a:outerShdw>
          </a:effectLst>
        </p:spPr>
      </p:pic>
      <p:pic>
        <p:nvPicPr>
          <p:cNvPr id="117" name="Picture 116"/>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5498616" y="5130800"/>
            <a:ext cx="991084" cy="923511"/>
          </a:xfrm>
          <a:prstGeom prst="rect">
            <a:avLst/>
          </a:prstGeom>
          <a:effectLst>
            <a:outerShdw blurRad="304800" dist="139700" dir="2700000" sx="102000" sy="102000" algn="tl" rotWithShape="0">
              <a:srgbClr val="000000">
                <a:alpha val="43000"/>
              </a:srgbClr>
            </a:outerShdw>
          </a:effectLst>
        </p:spPr>
      </p:pic>
      <p:pic>
        <p:nvPicPr>
          <p:cNvPr id="118" name="Picture 112" descr="C:\Users\Alan\Desktop\lep photo.jpg"/>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2868330" y="5116514"/>
            <a:ext cx="992469" cy="997863"/>
          </a:xfrm>
          <a:prstGeom prst="rect">
            <a:avLst/>
          </a:prstGeom>
          <a:effectLst>
            <a:outerShdw blurRad="304800" dist="139700" dir="2700000" sx="102000" sy="102000" algn="tl" rotWithShape="0">
              <a:srgbClr val="000000">
                <a:alpha val="43000"/>
              </a:srgbClr>
            </a:outerShdw>
          </a:effectLst>
        </p:spPr>
      </p:pic>
      <p:pic>
        <p:nvPicPr>
          <p:cNvPr id="119" name="Picture 118"/>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4219073" y="5118101"/>
            <a:ext cx="962526" cy="950186"/>
          </a:xfrm>
          <a:prstGeom prst="rect">
            <a:avLst/>
          </a:prstGeom>
          <a:effectLst>
            <a:outerShdw blurRad="304800" dist="139700" dir="2700000" sx="102000" sy="102000" algn="tl" rotWithShape="0">
              <a:srgbClr val="000000">
                <a:alpha val="43000"/>
              </a:srgbClr>
            </a:outerShdw>
          </a:effectLst>
        </p:spPr>
      </p:pic>
      <p:grpSp>
        <p:nvGrpSpPr>
          <p:cNvPr id="120" name="Group 10"/>
          <p:cNvGrpSpPr>
            <a:grpSpLocks/>
          </p:cNvGrpSpPr>
          <p:nvPr/>
        </p:nvGrpSpPr>
        <p:grpSpPr bwMode="auto">
          <a:xfrm>
            <a:off x="673099" y="2047156"/>
            <a:ext cx="8121973" cy="2582863"/>
            <a:chOff x="143" y="1288"/>
            <a:chExt cx="5624" cy="1627"/>
          </a:xfrm>
        </p:grpSpPr>
        <p:sp>
          <p:nvSpPr>
            <p:cNvPr id="121" name="Rectangle 11"/>
            <p:cNvSpPr>
              <a:spLocks noChangeArrowheads="1"/>
            </p:cNvSpPr>
            <p:nvPr userDrawn="1"/>
          </p:nvSpPr>
          <p:spPr bwMode="auto">
            <a:xfrm>
              <a:off x="143" y="1288"/>
              <a:ext cx="5623" cy="1627"/>
            </a:xfrm>
            <a:prstGeom prst="rect">
              <a:avLst/>
            </a:prstGeom>
            <a:gradFill rotWithShape="1">
              <a:gsLst>
                <a:gs pos="0">
                  <a:srgbClr val="FFFFFF"/>
                </a:gs>
                <a:gs pos="50000">
                  <a:srgbClr val="EAFCD8"/>
                </a:gs>
                <a:gs pos="100000">
                  <a:srgbClr val="FFFFFF"/>
                </a:gs>
              </a:gsLst>
              <a:lin ang="0" scaled="1"/>
            </a:gradFill>
            <a:ln w="28575" algn="ctr">
              <a:noFill/>
              <a:miter lim="800000"/>
              <a:headEnd/>
              <a:tailEnd/>
            </a:ln>
            <a:effectLst/>
          </p:spPr>
          <p:txBody>
            <a:bodyPr wrap="none" anchor="ctr"/>
            <a:lstStyle/>
            <a:p>
              <a:pPr>
                <a:defRPr/>
              </a:pPr>
              <a:endParaRPr lang="de-CH" dirty="0">
                <a:latin typeface="Verdana" pitchFamily="34" charset="0"/>
                <a:ea typeface="+mn-ea"/>
                <a:cs typeface="+mn-cs"/>
              </a:endParaRPr>
            </a:p>
          </p:txBody>
        </p:sp>
        <p:sp>
          <p:nvSpPr>
            <p:cNvPr id="122" name="Line 12"/>
            <p:cNvSpPr>
              <a:spLocks noChangeShapeType="1"/>
            </p:cNvSpPr>
            <p:nvPr userDrawn="1"/>
          </p:nvSpPr>
          <p:spPr bwMode="auto">
            <a:xfrm>
              <a:off x="146" y="1290"/>
              <a:ext cx="5621" cy="0"/>
            </a:xfrm>
            <a:prstGeom prst="line">
              <a:avLst/>
            </a:prstGeom>
            <a:noFill/>
            <a:ln w="6350">
              <a:solidFill>
                <a:srgbClr val="009900"/>
              </a:solidFill>
              <a:round/>
              <a:headEnd/>
              <a:tailEnd/>
            </a:ln>
            <a:effectLst/>
          </p:spPr>
          <p:txBody>
            <a:bodyPr wrap="none" anchor="ctr"/>
            <a:lstStyle/>
            <a:p>
              <a:pPr>
                <a:defRPr/>
              </a:pPr>
              <a:endParaRPr lang="de-CH" dirty="0">
                <a:latin typeface="Verdana" pitchFamily="34" charset="0"/>
                <a:ea typeface="+mn-ea"/>
                <a:cs typeface="+mn-cs"/>
              </a:endParaRPr>
            </a:p>
          </p:txBody>
        </p:sp>
        <p:sp>
          <p:nvSpPr>
            <p:cNvPr id="123" name="Line 13"/>
            <p:cNvSpPr>
              <a:spLocks noChangeShapeType="1"/>
            </p:cNvSpPr>
            <p:nvPr userDrawn="1"/>
          </p:nvSpPr>
          <p:spPr bwMode="auto">
            <a:xfrm>
              <a:off x="144" y="2914"/>
              <a:ext cx="5621" cy="0"/>
            </a:xfrm>
            <a:prstGeom prst="line">
              <a:avLst/>
            </a:prstGeom>
            <a:noFill/>
            <a:ln w="6350">
              <a:solidFill>
                <a:srgbClr val="009900"/>
              </a:solidFill>
              <a:round/>
              <a:headEnd/>
              <a:tailEnd/>
            </a:ln>
            <a:effectLst/>
          </p:spPr>
          <p:txBody>
            <a:bodyPr wrap="none" anchor="ctr"/>
            <a:lstStyle/>
            <a:p>
              <a:pPr>
                <a:defRPr/>
              </a:pPr>
              <a:endParaRPr lang="de-CH" dirty="0">
                <a:latin typeface="Verdana" pitchFamily="34" charset="0"/>
                <a:ea typeface="+mn-ea"/>
                <a:cs typeface="+mn-cs"/>
              </a:endParaRPr>
            </a:p>
          </p:txBody>
        </p:sp>
      </p:grpSp>
      <p:pic>
        <p:nvPicPr>
          <p:cNvPr id="124" name="Picture 123"/>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6829192" y="5092701"/>
            <a:ext cx="981308" cy="914400"/>
          </a:xfrm>
          <a:prstGeom prst="rect">
            <a:avLst/>
          </a:prstGeom>
          <a:effectLst>
            <a:outerShdw blurRad="304800" dist="139700" dir="2700000" sx="102000" sy="102000" algn="tl" rotWithShape="0">
              <a:srgbClr val="000000">
                <a:alpha val="43000"/>
              </a:srgbClr>
            </a:outerShdw>
          </a:effectLst>
        </p:spPr>
      </p:pic>
      <p:sp>
        <p:nvSpPr>
          <p:cNvPr id="125" name="TextBox 124"/>
          <p:cNvSpPr txBox="1"/>
          <p:nvPr/>
        </p:nvSpPr>
        <p:spPr>
          <a:xfrm>
            <a:off x="2120900" y="1676400"/>
            <a:ext cx="4894186" cy="400110"/>
          </a:xfrm>
          <a:prstGeom prst="rect">
            <a:avLst/>
          </a:prstGeom>
          <a:noFill/>
        </p:spPr>
        <p:txBody>
          <a:bodyPr wrap="none" rtlCol="0">
            <a:spAutoFit/>
          </a:bodyPr>
          <a:lstStyle/>
          <a:p>
            <a:r>
              <a:rPr lang="en-GB" sz="2000" b="1" spc="90" dirty="0" smtClean="0">
                <a:solidFill>
                  <a:srgbClr val="008000"/>
                </a:solidFill>
              </a:rPr>
              <a:t>Insecticide Resistance Action Committee</a:t>
            </a:r>
            <a:endParaRPr lang="en-GB" sz="2000" b="1" spc="90" dirty="0">
              <a:solidFill>
                <a:srgbClr val="008000"/>
              </a:solidFill>
            </a:endParaRPr>
          </a:p>
        </p:txBody>
      </p:sp>
      <p:sp>
        <p:nvSpPr>
          <p:cNvPr id="3" name="Slide Number Placeholder 2"/>
          <p:cNvSpPr>
            <a:spLocks noGrp="1"/>
          </p:cNvSpPr>
          <p:nvPr>
            <p:ph type="sldNum" sz="quarter" idx="4"/>
          </p:nvPr>
        </p:nvSpPr>
        <p:spPr>
          <a:xfrm>
            <a:off x="3860799" y="6483350"/>
            <a:ext cx="2133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5CB4A447-2462-7B48-A13D-38A44628AF21}" type="slidenum">
              <a:rPr lang="en-GB" smtClean="0"/>
              <a:pPr/>
              <a:t>‹#›</a:t>
            </a:fld>
            <a:endParaRPr lang="en-GB" dirty="0"/>
          </a:p>
        </p:txBody>
      </p:sp>
    </p:spTree>
    <p:extLst>
      <p:ext uri="{BB962C8B-B14F-4D97-AF65-F5344CB8AC3E}">
        <p14:creationId xmlns:p14="http://schemas.microsoft.com/office/powerpoint/2010/main" val="601637231"/>
      </p:ext>
    </p:extLst>
  </p:cSld>
  <p:clrMap bg1="lt1" tx1="dk1" bg2="lt2" tx2="dk2" accent1="accent1" accent2="accent2" accent3="accent3" accent4="accent4" accent5="accent5" accent6="accent6" hlink="hlink" folHlink="folHlink"/>
  <p:sldLayoutIdLst>
    <p:sldLayoutId id="2147483649" r:id="rId1"/>
  </p:sldLayoutIdLst>
  <p:hf hdr="0" ft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p:nvCxnSpPr>
        <p:spPr>
          <a:xfrm>
            <a:off x="0" y="942909"/>
            <a:ext cx="9144000" cy="0"/>
          </a:xfrm>
          <a:prstGeom prst="line">
            <a:avLst/>
          </a:prstGeom>
          <a:ln w="44450">
            <a:solidFill>
              <a:srgbClr val="008000"/>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a:off x="3331" y="3482402"/>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7469" y="3860210"/>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3851" y="367346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a:off x="3851" y="4055597"/>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7989" y="4433405"/>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4371" y="4231740"/>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508" y="4616282"/>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a:off x="3631" y="4994090"/>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12" y="4807345"/>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a:off x="12" y="518947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4151" y="5567284"/>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a:off x="532" y="5365620"/>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a:off x="11008" y="575325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15146" y="6131067"/>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11528" y="5944322"/>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11528" y="6326453"/>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15666" y="6704261"/>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a:off x="12047" y="6502597"/>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8" name="Straight Connector 27"/>
          <p:cNvCxnSpPr/>
          <p:nvPr/>
        </p:nvCxnSpPr>
        <p:spPr>
          <a:xfrm>
            <a:off x="312" y="2170607"/>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169" y="2356581"/>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a:off x="3631" y="273438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1" name="Straight Connector 30"/>
          <p:cNvCxnSpPr/>
          <p:nvPr/>
        </p:nvCxnSpPr>
        <p:spPr>
          <a:xfrm>
            <a:off x="12" y="2547645"/>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p:nvCxnSpPr>
        <p:spPr>
          <a:xfrm>
            <a:off x="12" y="292977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3" name="Straight Connector 32"/>
          <p:cNvCxnSpPr/>
          <p:nvPr/>
        </p:nvCxnSpPr>
        <p:spPr>
          <a:xfrm>
            <a:off x="4151" y="3307584"/>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4" name="Straight Connector 33"/>
          <p:cNvCxnSpPr/>
          <p:nvPr/>
        </p:nvCxnSpPr>
        <p:spPr>
          <a:xfrm>
            <a:off x="532" y="310591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5" name="Straight Connector 34"/>
          <p:cNvCxnSpPr/>
          <p:nvPr/>
        </p:nvCxnSpPr>
        <p:spPr>
          <a:xfrm>
            <a:off x="3331" y="3572641"/>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a:off x="7469" y="395044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7" name="Straight Connector 36"/>
          <p:cNvCxnSpPr/>
          <p:nvPr/>
        </p:nvCxnSpPr>
        <p:spPr>
          <a:xfrm>
            <a:off x="3851" y="3763705"/>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a:off x="3851" y="414583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a:off x="7989" y="4523644"/>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0" name="Straight Connector 39"/>
          <p:cNvCxnSpPr/>
          <p:nvPr/>
        </p:nvCxnSpPr>
        <p:spPr>
          <a:xfrm>
            <a:off x="4371" y="432197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a:off x="-508" y="4706521"/>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2" name="Straight Connector 41"/>
          <p:cNvCxnSpPr/>
          <p:nvPr/>
        </p:nvCxnSpPr>
        <p:spPr>
          <a:xfrm>
            <a:off x="3631" y="508432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3" name="Straight Connector 42"/>
          <p:cNvCxnSpPr/>
          <p:nvPr/>
        </p:nvCxnSpPr>
        <p:spPr>
          <a:xfrm>
            <a:off x="12" y="4897584"/>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12" y="5279715"/>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a:off x="4151" y="5657523"/>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6" name="Straight Connector 45"/>
          <p:cNvCxnSpPr/>
          <p:nvPr/>
        </p:nvCxnSpPr>
        <p:spPr>
          <a:xfrm>
            <a:off x="532" y="545585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a:off x="11008" y="5843498"/>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8" name="Straight Connector 47"/>
          <p:cNvCxnSpPr/>
          <p:nvPr/>
        </p:nvCxnSpPr>
        <p:spPr>
          <a:xfrm>
            <a:off x="15146" y="622130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p:nvPr/>
        </p:nvCxnSpPr>
        <p:spPr>
          <a:xfrm>
            <a:off x="11528" y="6034561"/>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a:off x="11528" y="6416692"/>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1" name="Straight Connector 50"/>
          <p:cNvCxnSpPr/>
          <p:nvPr/>
        </p:nvCxnSpPr>
        <p:spPr>
          <a:xfrm>
            <a:off x="15666" y="6794500"/>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2" name="Straight Connector 51"/>
          <p:cNvCxnSpPr/>
          <p:nvPr/>
        </p:nvCxnSpPr>
        <p:spPr>
          <a:xfrm>
            <a:off x="12047" y="659283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3" name="Straight Connector 52"/>
          <p:cNvCxnSpPr/>
          <p:nvPr/>
        </p:nvCxnSpPr>
        <p:spPr>
          <a:xfrm>
            <a:off x="312" y="226084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4" name="Straight Connector 53"/>
          <p:cNvCxnSpPr/>
          <p:nvPr/>
        </p:nvCxnSpPr>
        <p:spPr>
          <a:xfrm>
            <a:off x="7169" y="2446820"/>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5" name="Straight Connector 54"/>
          <p:cNvCxnSpPr/>
          <p:nvPr/>
        </p:nvCxnSpPr>
        <p:spPr>
          <a:xfrm>
            <a:off x="3631" y="2824628"/>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6" name="Straight Connector 55"/>
          <p:cNvCxnSpPr/>
          <p:nvPr/>
        </p:nvCxnSpPr>
        <p:spPr>
          <a:xfrm>
            <a:off x="12" y="2637884"/>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7" name="Straight Connector 56"/>
          <p:cNvCxnSpPr/>
          <p:nvPr/>
        </p:nvCxnSpPr>
        <p:spPr>
          <a:xfrm>
            <a:off x="12" y="3020015"/>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8" name="Straight Connector 57"/>
          <p:cNvCxnSpPr/>
          <p:nvPr/>
        </p:nvCxnSpPr>
        <p:spPr>
          <a:xfrm>
            <a:off x="4151" y="3397823"/>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9" name="Straight Connector 58"/>
          <p:cNvCxnSpPr/>
          <p:nvPr/>
        </p:nvCxnSpPr>
        <p:spPr>
          <a:xfrm>
            <a:off x="532" y="3196158"/>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60" name="Straight Connector 59"/>
          <p:cNvCxnSpPr/>
          <p:nvPr/>
        </p:nvCxnSpPr>
        <p:spPr>
          <a:xfrm>
            <a:off x="3331" y="3525965"/>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61" name="Straight Connector 60"/>
          <p:cNvCxnSpPr/>
          <p:nvPr/>
        </p:nvCxnSpPr>
        <p:spPr>
          <a:xfrm>
            <a:off x="7469" y="3903773"/>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62" name="Straight Connector 61"/>
          <p:cNvCxnSpPr/>
          <p:nvPr/>
        </p:nvCxnSpPr>
        <p:spPr>
          <a:xfrm>
            <a:off x="3851" y="3717029"/>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63" name="Straight Connector 62"/>
          <p:cNvCxnSpPr/>
          <p:nvPr/>
        </p:nvCxnSpPr>
        <p:spPr>
          <a:xfrm>
            <a:off x="3851" y="4099160"/>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64" name="Straight Connector 63"/>
          <p:cNvCxnSpPr/>
          <p:nvPr/>
        </p:nvCxnSpPr>
        <p:spPr>
          <a:xfrm>
            <a:off x="7989" y="4476968"/>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65" name="Straight Connector 64"/>
          <p:cNvCxnSpPr/>
          <p:nvPr/>
        </p:nvCxnSpPr>
        <p:spPr>
          <a:xfrm>
            <a:off x="4371" y="4275303"/>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66" name="Straight Connector 65"/>
          <p:cNvCxnSpPr/>
          <p:nvPr/>
        </p:nvCxnSpPr>
        <p:spPr>
          <a:xfrm>
            <a:off x="-508" y="4659845"/>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67" name="Straight Connector 66"/>
          <p:cNvCxnSpPr/>
          <p:nvPr/>
        </p:nvCxnSpPr>
        <p:spPr>
          <a:xfrm>
            <a:off x="3631" y="5037653"/>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68" name="Straight Connector 67"/>
          <p:cNvCxnSpPr/>
          <p:nvPr/>
        </p:nvCxnSpPr>
        <p:spPr>
          <a:xfrm>
            <a:off x="12" y="4850908"/>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69" name="Straight Connector 68"/>
          <p:cNvCxnSpPr/>
          <p:nvPr/>
        </p:nvCxnSpPr>
        <p:spPr>
          <a:xfrm>
            <a:off x="12" y="5233039"/>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70" name="Straight Connector 69"/>
          <p:cNvCxnSpPr/>
          <p:nvPr/>
        </p:nvCxnSpPr>
        <p:spPr>
          <a:xfrm>
            <a:off x="4151" y="5610847"/>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71" name="Straight Connector 70"/>
          <p:cNvCxnSpPr/>
          <p:nvPr/>
        </p:nvCxnSpPr>
        <p:spPr>
          <a:xfrm>
            <a:off x="532" y="5409183"/>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72" name="Straight Connector 71"/>
          <p:cNvCxnSpPr/>
          <p:nvPr/>
        </p:nvCxnSpPr>
        <p:spPr>
          <a:xfrm>
            <a:off x="11008" y="5796822"/>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73" name="Straight Connector 72"/>
          <p:cNvCxnSpPr/>
          <p:nvPr/>
        </p:nvCxnSpPr>
        <p:spPr>
          <a:xfrm>
            <a:off x="15146" y="6174630"/>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74" name="Straight Connector 73"/>
          <p:cNvCxnSpPr/>
          <p:nvPr/>
        </p:nvCxnSpPr>
        <p:spPr>
          <a:xfrm>
            <a:off x="11528" y="5987885"/>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75" name="Straight Connector 74"/>
          <p:cNvCxnSpPr/>
          <p:nvPr/>
        </p:nvCxnSpPr>
        <p:spPr>
          <a:xfrm>
            <a:off x="11528" y="6370016"/>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76" name="Straight Connector 75"/>
          <p:cNvCxnSpPr/>
          <p:nvPr/>
        </p:nvCxnSpPr>
        <p:spPr>
          <a:xfrm>
            <a:off x="15666" y="6747824"/>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77" name="Straight Connector 76"/>
          <p:cNvCxnSpPr/>
          <p:nvPr/>
        </p:nvCxnSpPr>
        <p:spPr>
          <a:xfrm>
            <a:off x="12047" y="6546160"/>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78" name="Straight Connector 77"/>
          <p:cNvCxnSpPr/>
          <p:nvPr/>
        </p:nvCxnSpPr>
        <p:spPr>
          <a:xfrm>
            <a:off x="312" y="2214170"/>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79" name="Straight Connector 78"/>
          <p:cNvCxnSpPr/>
          <p:nvPr/>
        </p:nvCxnSpPr>
        <p:spPr>
          <a:xfrm>
            <a:off x="7169" y="2400144"/>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80" name="Straight Connector 79"/>
          <p:cNvCxnSpPr/>
          <p:nvPr/>
        </p:nvCxnSpPr>
        <p:spPr>
          <a:xfrm>
            <a:off x="3631" y="2777952"/>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81" name="Straight Connector 80"/>
          <p:cNvCxnSpPr/>
          <p:nvPr/>
        </p:nvCxnSpPr>
        <p:spPr>
          <a:xfrm>
            <a:off x="12" y="2591208"/>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82" name="Straight Connector 81"/>
          <p:cNvCxnSpPr/>
          <p:nvPr/>
        </p:nvCxnSpPr>
        <p:spPr>
          <a:xfrm>
            <a:off x="12" y="2973339"/>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83" name="Straight Connector 82"/>
          <p:cNvCxnSpPr/>
          <p:nvPr/>
        </p:nvCxnSpPr>
        <p:spPr>
          <a:xfrm>
            <a:off x="4151" y="3351147"/>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84" name="Straight Connector 83"/>
          <p:cNvCxnSpPr/>
          <p:nvPr/>
        </p:nvCxnSpPr>
        <p:spPr>
          <a:xfrm>
            <a:off x="532" y="3149482"/>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sp>
        <p:nvSpPr>
          <p:cNvPr id="86" name="Footer Placeholder 4"/>
          <p:cNvSpPr>
            <a:spLocks noGrp="1"/>
          </p:cNvSpPr>
          <p:nvPr>
            <p:ph type="ftr" sz="quarter" idx="3"/>
          </p:nvPr>
        </p:nvSpPr>
        <p:spPr>
          <a:xfrm>
            <a:off x="317200" y="6524125"/>
            <a:ext cx="3320080" cy="365125"/>
          </a:xfrm>
          <a:prstGeom prst="rect">
            <a:avLst/>
          </a:prstGeom>
        </p:spPr>
        <p:txBody>
          <a:bodyPr/>
          <a:lstStyle>
            <a:lvl1pPr>
              <a:defRPr sz="1200"/>
            </a:lvl1pPr>
          </a:lstStyle>
          <a:p>
            <a:endParaRPr lang="en-GB" dirty="0"/>
          </a:p>
        </p:txBody>
      </p:sp>
      <p:pic>
        <p:nvPicPr>
          <p:cNvPr id="88" name="Picture 87"/>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8449733" y="6625665"/>
            <a:ext cx="694267" cy="198362"/>
          </a:xfrm>
          <a:prstGeom prst="rect">
            <a:avLst/>
          </a:prstGeom>
        </p:spPr>
      </p:pic>
      <p:sp>
        <p:nvSpPr>
          <p:cNvPr id="2" name="Slide Number Placeholder 1"/>
          <p:cNvSpPr>
            <a:spLocks noGrp="1"/>
          </p:cNvSpPr>
          <p:nvPr>
            <p:ph type="sldNum" sz="quarter" idx="4"/>
          </p:nvPr>
        </p:nvSpPr>
        <p:spPr>
          <a:xfrm>
            <a:off x="4363571" y="6583349"/>
            <a:ext cx="416858" cy="269315"/>
          </a:xfrm>
          <a:prstGeom prst="rect">
            <a:avLst/>
          </a:prstGeom>
        </p:spPr>
        <p:txBody>
          <a:bodyPr vert="horz" lIns="91440" tIns="45720" rIns="91440" bIns="45720" rtlCol="0" anchor="ctr"/>
          <a:lstStyle>
            <a:lvl1pPr algn="ctr">
              <a:defRPr sz="1200">
                <a:solidFill>
                  <a:schemeClr val="tx1">
                    <a:tint val="75000"/>
                  </a:schemeClr>
                </a:solidFill>
              </a:defRPr>
            </a:lvl1pPr>
          </a:lstStyle>
          <a:p>
            <a:fld id="{2F7DFF8D-0569-7048-82CF-8BFAAF72FDEF}" type="slidenum">
              <a:rPr lang="en-GB" smtClean="0"/>
              <a:pPr/>
              <a:t>‹#›</a:t>
            </a:fld>
            <a:endParaRPr lang="en-GB"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dirty="0" smtClean="0"/>
              <a:t>Click to edit Master text styles</a:t>
            </a:r>
          </a:p>
          <a:p>
            <a:pPr lvl="1"/>
            <a:r>
              <a:rPr lang="en-GB" dirty="0" smtClean="0"/>
              <a:t>Second level</a:t>
            </a:r>
          </a:p>
          <a:p>
            <a:pPr marL="742950" marR="0" lvl="1" indent="-285750" algn="l" defTabSz="457200" rtl="0" eaLnBrk="1" fontAlgn="auto" latinLnBrk="0" hangingPunct="1">
              <a:lnSpc>
                <a:spcPct val="100000"/>
              </a:lnSpc>
              <a:spcBef>
                <a:spcPct val="20000"/>
              </a:spcBef>
              <a:spcAft>
                <a:spcPts val="0"/>
              </a:spcAft>
              <a:buClrTx/>
              <a:buSzTx/>
              <a:buFont typeface="Wingdings" charset="2"/>
              <a:buChar char="Ø"/>
              <a:tabLst/>
              <a:defRPr/>
            </a:pPr>
            <a:r>
              <a:rPr lang="en-GB" dirty="0" smtClean="0"/>
              <a:t>Second level</a:t>
            </a:r>
          </a:p>
          <a:p>
            <a:pPr marL="742950" marR="0" lvl="1" indent="-285750" algn="l" defTabSz="457200" rtl="0" eaLnBrk="1" fontAlgn="auto" latinLnBrk="0" hangingPunct="1">
              <a:lnSpc>
                <a:spcPct val="100000"/>
              </a:lnSpc>
              <a:spcBef>
                <a:spcPct val="20000"/>
              </a:spcBef>
              <a:spcAft>
                <a:spcPts val="0"/>
              </a:spcAft>
              <a:buClrTx/>
              <a:buSzTx/>
              <a:buFont typeface="Wingdings" charset="2"/>
              <a:buChar char="Ø"/>
              <a:tabLst/>
              <a:defRPr/>
            </a:pPr>
            <a:r>
              <a:rPr lang="en-GB" dirty="0" smtClean="0"/>
              <a:t>Second level</a:t>
            </a:r>
          </a:p>
          <a:p>
            <a:pPr lvl="1"/>
            <a:endParaRPr lang="en-GB" dirty="0" smtClean="0"/>
          </a:p>
        </p:txBody>
      </p:sp>
    </p:spTree>
    <p:extLst>
      <p:ext uri="{BB962C8B-B14F-4D97-AF65-F5344CB8AC3E}">
        <p14:creationId xmlns:p14="http://schemas.microsoft.com/office/powerpoint/2010/main" val="3524146952"/>
      </p:ext>
    </p:extLst>
  </p:cSld>
  <p:clrMap bg1="lt1" tx1="dk1" bg2="lt2" tx2="dk2" accent1="accent1" accent2="accent2" accent3="accent3" accent4="accent4" accent5="accent5" accent6="accent6" hlink="hlink" folHlink="folHlink"/>
  <p:sldLayoutIdLst>
    <p:sldLayoutId id="2147483659" r:id="rId1"/>
    <p:sldLayoutId id="2147483660" r:id="rId2"/>
  </p:sldLayoutIdLst>
  <p:hf hdr="0" ft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rgbClr val="008000"/>
          </a:solidFill>
          <a:latin typeface="+mn-lt"/>
          <a:ea typeface="+mn-ea"/>
          <a:cs typeface="+mn-cs"/>
        </a:defRPr>
      </a:lvl1pPr>
      <a:lvl2pPr marL="742950" marR="0" indent="-285750" algn="l" defTabSz="457200" rtl="0" eaLnBrk="1" fontAlgn="auto" latinLnBrk="0" hangingPunct="1">
        <a:lnSpc>
          <a:spcPct val="100000"/>
        </a:lnSpc>
        <a:spcBef>
          <a:spcPct val="20000"/>
        </a:spcBef>
        <a:spcAft>
          <a:spcPts val="0"/>
        </a:spcAft>
        <a:buClrTx/>
        <a:buSzTx/>
        <a:buFont typeface="Wingdings" charset="2"/>
        <a:buChar char="Ø"/>
        <a:tabLst/>
        <a:defRPr sz="2000" kern="1200">
          <a:solidFill>
            <a:srgbClr val="4B4BFA"/>
          </a:solidFill>
          <a:latin typeface="+mn-lt"/>
          <a:ea typeface="+mn-ea"/>
          <a:cs typeface="+mn-cs"/>
        </a:defRPr>
      </a:lvl2pPr>
      <a:lvl3pPr marL="914400" indent="0" algn="l" defTabSz="457200" rtl="0" eaLnBrk="1" latinLnBrk="0" hangingPunct="1">
        <a:spcBef>
          <a:spcPct val="20000"/>
        </a:spcBef>
        <a:buFont typeface="Arial"/>
        <a:buNone/>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92100" y="2424226"/>
            <a:ext cx="8851900" cy="1436574"/>
          </a:xfrm>
        </p:spPr>
        <p:txBody>
          <a:bodyPr/>
          <a:lstStyle/>
          <a:p>
            <a:r>
              <a:rPr lang="en-GB" sz="4000" b="1" dirty="0">
                <a:latin typeface="Arial Rounded MT Bold"/>
                <a:cs typeface="Arial Rounded MT Bold"/>
              </a:rPr>
              <a:t>SMART GOALS </a:t>
            </a:r>
            <a:r>
              <a:rPr lang="en-GB" sz="4000" b="1" dirty="0" smtClean="0">
                <a:latin typeface="Arial Rounded MT Bold"/>
                <a:cs typeface="Arial Rounded MT Bold"/>
              </a:rPr>
              <a:t>&amp; OBJECTIVES</a:t>
            </a:r>
            <a:br>
              <a:rPr lang="en-GB" sz="4000" b="1" dirty="0" smtClean="0">
                <a:latin typeface="Arial Rounded MT Bold"/>
                <a:cs typeface="Arial Rounded MT Bold"/>
              </a:rPr>
            </a:br>
            <a:r>
              <a:rPr lang="en-GB" sz="4000" b="1" dirty="0" smtClean="0">
                <a:latin typeface="Arial Rounded MT Bold"/>
                <a:cs typeface="Arial Rounded MT Bold"/>
              </a:rPr>
              <a:t>2014 - 2015</a:t>
            </a:r>
            <a:endParaRPr lang="en-GB" sz="4000" dirty="0">
              <a:latin typeface="Arial Rounded MT Bold"/>
              <a:cs typeface="Arial Rounded MT Bold"/>
            </a:endParaRPr>
          </a:p>
        </p:txBody>
      </p:sp>
      <p:sp>
        <p:nvSpPr>
          <p:cNvPr id="5" name="TextBox 4"/>
          <p:cNvSpPr txBox="1"/>
          <p:nvPr/>
        </p:nvSpPr>
        <p:spPr>
          <a:xfrm>
            <a:off x="4561417" y="6582833"/>
            <a:ext cx="249663" cy="246221"/>
          </a:xfrm>
          <a:prstGeom prst="rect">
            <a:avLst/>
          </a:prstGeom>
          <a:noFill/>
        </p:spPr>
        <p:txBody>
          <a:bodyPr wrap="none" rtlCol="0">
            <a:spAutoFit/>
          </a:bodyPr>
          <a:lstStyle/>
          <a:p>
            <a:r>
              <a:rPr lang="en-GB" sz="1000" dirty="0" smtClean="0"/>
              <a:t>1</a:t>
            </a:r>
            <a:endParaRPr lang="en-GB" sz="1000" dirty="0"/>
          </a:p>
        </p:txBody>
      </p:sp>
    </p:spTree>
    <p:extLst>
      <p:ext uri="{BB962C8B-B14F-4D97-AF65-F5344CB8AC3E}">
        <p14:creationId xmlns:p14="http://schemas.microsoft.com/office/powerpoint/2010/main" val="4244339501"/>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5226DDF-C1BA-2943-AE8A-9D79F2449B96}" type="slidenum">
              <a:rPr lang="en-GB" smtClean="0"/>
              <a:t>2</a:t>
            </a:fld>
            <a:endParaRPr lang="en-GB" dirty="0"/>
          </a:p>
        </p:txBody>
      </p:sp>
      <p:sp>
        <p:nvSpPr>
          <p:cNvPr id="4" name="Title 1"/>
          <p:cNvSpPr txBox="1">
            <a:spLocks/>
          </p:cNvSpPr>
          <p:nvPr/>
        </p:nvSpPr>
        <p:spPr>
          <a:xfrm>
            <a:off x="1952457" y="130194"/>
            <a:ext cx="5239085" cy="543739"/>
          </a:xfrm>
          <a:prstGeom prst="rect">
            <a:avLst/>
          </a:prstGeom>
          <a:noFill/>
        </p:spPr>
        <p:txBody>
          <a:bodyPr wrap="square" rtlCol="0">
            <a:spAutoFit/>
          </a:bodyPr>
          <a:lstStyle>
            <a:defPPr>
              <a:defRPr lang="en-US"/>
            </a:defPPr>
            <a:lvl1pPr algn="ctr">
              <a:lnSpc>
                <a:spcPct val="90000"/>
              </a:lnSpc>
              <a:defRPr sz="2600" spc="100">
                <a:solidFill>
                  <a:srgbClr val="008000"/>
                </a:solidFill>
                <a:effectLst>
                  <a:outerShdw blurRad="50800" dist="38100" dir="2700000" algn="tl" rotWithShape="0">
                    <a:srgbClr val="000000">
                      <a:alpha val="43000"/>
                    </a:srgbClr>
                  </a:outerShdw>
                </a:effectLst>
                <a:latin typeface="Arial Rounded MT Bold"/>
                <a:cs typeface="Arial Rounded MT Bold"/>
              </a:defRPr>
            </a:lvl1pPr>
          </a:lstStyle>
          <a:p>
            <a:pPr lvl="0"/>
            <a:r>
              <a:rPr lang="en-GB" sz="3200" b="1" dirty="0" smtClean="0">
                <a:solidFill>
                  <a:schemeClr val="tx1">
                    <a:lumMod val="75000"/>
                    <a:lumOff val="25000"/>
                  </a:schemeClr>
                </a:solidFill>
                <a:latin typeface="+mj-lt"/>
              </a:rPr>
              <a:t>SMART Goals &amp; Objectives</a:t>
            </a:r>
            <a:endParaRPr lang="en-GB" sz="3200" b="1" dirty="0">
              <a:solidFill>
                <a:schemeClr val="tx1">
                  <a:lumMod val="75000"/>
                  <a:lumOff val="25000"/>
                </a:schemeClr>
              </a:solidFill>
              <a:latin typeface="+mj-lt"/>
            </a:endParaRPr>
          </a:p>
        </p:txBody>
      </p:sp>
      <p:sp>
        <p:nvSpPr>
          <p:cNvPr id="7" name="TextBox 6"/>
          <p:cNvSpPr txBox="1"/>
          <p:nvPr/>
        </p:nvSpPr>
        <p:spPr>
          <a:xfrm>
            <a:off x="1257300" y="564710"/>
            <a:ext cx="6755838" cy="369332"/>
          </a:xfrm>
          <a:prstGeom prst="rect">
            <a:avLst/>
          </a:prstGeom>
          <a:noFill/>
        </p:spPr>
        <p:txBody>
          <a:bodyPr wrap="none" rtlCol="0">
            <a:spAutoFit/>
          </a:bodyPr>
          <a:lstStyle/>
          <a:p>
            <a:r>
              <a:rPr lang="en-GB" b="1" u="sng" dirty="0">
                <a:solidFill>
                  <a:srgbClr val="404040"/>
                </a:solidFill>
              </a:rPr>
              <a:t>S</a:t>
            </a:r>
            <a:r>
              <a:rPr lang="en-GB" dirty="0">
                <a:solidFill>
                  <a:srgbClr val="404040"/>
                </a:solidFill>
              </a:rPr>
              <a:t>pecific </a:t>
            </a:r>
            <a:r>
              <a:rPr lang="en-GB" b="1" u="sng" dirty="0">
                <a:solidFill>
                  <a:srgbClr val="404040"/>
                </a:solidFill>
              </a:rPr>
              <a:t>M</a:t>
            </a:r>
            <a:r>
              <a:rPr lang="en-GB" dirty="0">
                <a:solidFill>
                  <a:srgbClr val="404040"/>
                </a:solidFill>
              </a:rPr>
              <a:t>easurable </a:t>
            </a:r>
            <a:r>
              <a:rPr lang="en-GB" b="1" u="sng" dirty="0">
                <a:solidFill>
                  <a:srgbClr val="404040"/>
                </a:solidFill>
              </a:rPr>
              <a:t>A</a:t>
            </a:r>
            <a:r>
              <a:rPr lang="en-GB" dirty="0">
                <a:solidFill>
                  <a:srgbClr val="404040"/>
                </a:solidFill>
              </a:rPr>
              <a:t>chievable </a:t>
            </a:r>
            <a:r>
              <a:rPr lang="en-GB" b="1" u="sng" dirty="0">
                <a:solidFill>
                  <a:srgbClr val="404040"/>
                </a:solidFill>
              </a:rPr>
              <a:t>R</a:t>
            </a:r>
            <a:r>
              <a:rPr lang="en-GB" dirty="0">
                <a:solidFill>
                  <a:srgbClr val="404040"/>
                </a:solidFill>
              </a:rPr>
              <a:t>ealistic (</a:t>
            </a:r>
            <a:r>
              <a:rPr lang="en-GB" b="1" u="sng" dirty="0">
                <a:solidFill>
                  <a:srgbClr val="404040"/>
                </a:solidFill>
              </a:rPr>
              <a:t>R</a:t>
            </a:r>
            <a:r>
              <a:rPr lang="en-GB" dirty="0">
                <a:solidFill>
                  <a:srgbClr val="404040"/>
                </a:solidFill>
              </a:rPr>
              <a:t>esourced) and </a:t>
            </a:r>
            <a:r>
              <a:rPr lang="en-GB" b="1" dirty="0">
                <a:solidFill>
                  <a:srgbClr val="404040"/>
                </a:solidFill>
              </a:rPr>
              <a:t>T</a:t>
            </a:r>
            <a:r>
              <a:rPr lang="en-GB" dirty="0">
                <a:solidFill>
                  <a:srgbClr val="404040"/>
                </a:solidFill>
              </a:rPr>
              <a:t>ime Bound </a:t>
            </a:r>
          </a:p>
        </p:txBody>
      </p:sp>
      <p:sp>
        <p:nvSpPr>
          <p:cNvPr id="8" name="TextBox 7"/>
          <p:cNvSpPr txBox="1"/>
          <p:nvPr/>
        </p:nvSpPr>
        <p:spPr>
          <a:xfrm>
            <a:off x="786279" y="1320790"/>
            <a:ext cx="7988299" cy="3046988"/>
          </a:xfrm>
          <a:prstGeom prst="rect">
            <a:avLst/>
          </a:prstGeom>
          <a:noFill/>
        </p:spPr>
        <p:txBody>
          <a:bodyPr wrap="square" rtlCol="0">
            <a:spAutoFit/>
          </a:bodyPr>
          <a:lstStyle/>
          <a:p>
            <a:pPr algn="just"/>
            <a:r>
              <a:rPr lang="en-GB" sz="1600" b="1" dirty="0" smtClean="0">
                <a:solidFill>
                  <a:srgbClr val="0C5E06"/>
                </a:solidFill>
              </a:rPr>
              <a:t>IRAC International</a:t>
            </a:r>
          </a:p>
          <a:p>
            <a:pPr algn="just"/>
            <a:r>
              <a:rPr lang="en-GB" sz="1600" dirty="0" smtClean="0">
                <a:solidFill>
                  <a:srgbClr val="0C5E06"/>
                </a:solidFill>
              </a:rPr>
              <a:t>The </a:t>
            </a:r>
            <a:r>
              <a:rPr lang="en-GB" sz="1600" dirty="0">
                <a:solidFill>
                  <a:srgbClr val="0C5E06"/>
                </a:solidFill>
              </a:rPr>
              <a:t>IRAC Network is made up of a series of inter-company Committees dedicated to prolonging the effectiveness of insecticides and acaricides by countering the development of resistance. The Committees operate at a global level (IRAC Executive) and at a regional or country level (IRAC Country Groups) and the whole network is termed IRAC International (abbreviated to IRAC). </a:t>
            </a:r>
          </a:p>
          <a:p>
            <a:pPr algn="just"/>
            <a:r>
              <a:rPr lang="en-GB" sz="1600" dirty="0">
                <a:solidFill>
                  <a:srgbClr val="0C5E06"/>
                </a:solidFill>
              </a:rPr>
              <a:t> </a:t>
            </a:r>
          </a:p>
          <a:p>
            <a:pPr algn="just"/>
            <a:r>
              <a:rPr lang="en-GB" sz="1600" dirty="0">
                <a:solidFill>
                  <a:srgbClr val="0C5E06"/>
                </a:solidFill>
              </a:rPr>
              <a:t>The IRAC Executive Committee provides technical information, coordination and support for IRAC through a series of international Teams and Working Groups. Annual goals and SMART objectives for each of the teams are set in accordance with the overall IRAC Mission and should be reviewed periodically during the year within the teams to </a:t>
            </a:r>
            <a:r>
              <a:rPr lang="en-GB" sz="1600" dirty="0" smtClean="0">
                <a:solidFill>
                  <a:srgbClr val="0C5E06"/>
                </a:solidFill>
              </a:rPr>
              <a:t>evaluate </a:t>
            </a:r>
            <a:r>
              <a:rPr lang="en-GB" sz="1600" dirty="0">
                <a:solidFill>
                  <a:srgbClr val="0C5E06"/>
                </a:solidFill>
              </a:rPr>
              <a:t>progress. </a:t>
            </a:r>
          </a:p>
          <a:p>
            <a:pPr algn="just"/>
            <a:endParaRPr lang="en-GB" sz="1600" dirty="0">
              <a:solidFill>
                <a:srgbClr val="0C5E06"/>
              </a:solidFill>
            </a:endParaRPr>
          </a:p>
        </p:txBody>
      </p:sp>
      <p:sp>
        <p:nvSpPr>
          <p:cNvPr id="9" name="TextBox 8"/>
          <p:cNvSpPr txBox="1"/>
          <p:nvPr/>
        </p:nvSpPr>
        <p:spPr>
          <a:xfrm>
            <a:off x="876300" y="4565050"/>
            <a:ext cx="7416800" cy="1760482"/>
          </a:xfrm>
          <a:prstGeom prst="rect">
            <a:avLst/>
          </a:prstGeom>
          <a:noFill/>
        </p:spPr>
        <p:txBody>
          <a:bodyPr wrap="square" rtlCol="0">
            <a:spAutoFit/>
          </a:bodyPr>
          <a:lstStyle/>
          <a:p>
            <a:pPr>
              <a:lnSpc>
                <a:spcPct val="110000"/>
              </a:lnSpc>
            </a:pPr>
            <a:r>
              <a:rPr lang="en-GB" sz="1600" b="1" dirty="0">
                <a:solidFill>
                  <a:srgbClr val="0C5E06"/>
                </a:solidFill>
              </a:rPr>
              <a:t>The IRAC International Mission</a:t>
            </a:r>
          </a:p>
          <a:p>
            <a:pPr marL="285750" lvl="0" indent="-285750">
              <a:lnSpc>
                <a:spcPct val="110000"/>
              </a:lnSpc>
              <a:buFont typeface="Arial"/>
              <a:buChar char="•"/>
            </a:pPr>
            <a:r>
              <a:rPr lang="en-GB" sz="1600" dirty="0">
                <a:solidFill>
                  <a:srgbClr val="0C5E06"/>
                </a:solidFill>
              </a:rPr>
              <a:t>Facilitate communication and education on insecticide </a:t>
            </a:r>
            <a:r>
              <a:rPr lang="en-GB" sz="1600" dirty="0" smtClean="0">
                <a:solidFill>
                  <a:srgbClr val="0C5E06"/>
                </a:solidFill>
              </a:rPr>
              <a:t>and traits resistance</a:t>
            </a:r>
          </a:p>
          <a:p>
            <a:pPr marL="285750" lvl="0" indent="-285750">
              <a:lnSpc>
                <a:spcPct val="110000"/>
              </a:lnSpc>
              <a:buFont typeface="Arial"/>
              <a:buChar char="•"/>
            </a:pPr>
            <a:endParaRPr lang="en-GB" sz="400" dirty="0">
              <a:solidFill>
                <a:srgbClr val="0C5E06"/>
              </a:solidFill>
            </a:endParaRPr>
          </a:p>
          <a:p>
            <a:pPr marL="285750" lvl="0" indent="-285750">
              <a:lnSpc>
                <a:spcPct val="110000"/>
              </a:lnSpc>
              <a:buFont typeface="Arial"/>
              <a:buChar char="•"/>
            </a:pPr>
            <a:r>
              <a:rPr lang="en-GB" sz="1600" dirty="0">
                <a:solidFill>
                  <a:srgbClr val="0C5E06"/>
                </a:solidFill>
              </a:rPr>
              <a:t>Promote the development </a:t>
            </a:r>
            <a:r>
              <a:rPr lang="en-GB" sz="1600" dirty="0" smtClean="0">
                <a:solidFill>
                  <a:srgbClr val="0C5E06"/>
                </a:solidFill>
              </a:rPr>
              <a:t>and facilitate the implementation of </a:t>
            </a:r>
            <a:r>
              <a:rPr lang="en-GB" sz="1600" dirty="0">
                <a:solidFill>
                  <a:srgbClr val="0C5E06"/>
                </a:solidFill>
              </a:rPr>
              <a:t>insecticide resistance management strategies to maintain efficacy and support sustainable agriculture and improved public health</a:t>
            </a:r>
          </a:p>
          <a:p>
            <a:endParaRPr lang="en-GB" sz="1600" dirty="0">
              <a:solidFill>
                <a:srgbClr val="0C5E06"/>
              </a:solidFill>
            </a:endParaRPr>
          </a:p>
        </p:txBody>
      </p:sp>
      <p:sp>
        <p:nvSpPr>
          <p:cNvPr id="10" name="Date Placeholder 9"/>
          <p:cNvSpPr>
            <a:spLocks noGrp="1"/>
          </p:cNvSpPr>
          <p:nvPr>
            <p:ph type="dt" sz="half" idx="10"/>
          </p:nvPr>
        </p:nvSpPr>
        <p:spPr>
          <a:xfrm>
            <a:off x="279392" y="6601893"/>
            <a:ext cx="1437648" cy="256107"/>
          </a:xfrm>
        </p:spPr>
        <p:txBody>
          <a:bodyPr/>
          <a:lstStyle/>
          <a:p>
            <a:fld id="{35C4D792-F842-5B48-949E-6F320FF6DEA0}" type="datetime3">
              <a:rPr lang="en-GB" sz="1000" smtClean="0"/>
              <a:t>12 August 2014</a:t>
            </a:fld>
            <a:endParaRPr lang="en-GB" sz="1000" dirty="0"/>
          </a:p>
        </p:txBody>
      </p:sp>
    </p:spTree>
    <p:extLst>
      <p:ext uri="{BB962C8B-B14F-4D97-AF65-F5344CB8AC3E}">
        <p14:creationId xmlns:p14="http://schemas.microsoft.com/office/powerpoint/2010/main" val="475603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5226DDF-C1BA-2943-AE8A-9D79F2449B96}" type="slidenum">
              <a:rPr lang="en-GB" smtClean="0"/>
              <a:t>3</a:t>
            </a:fld>
            <a:endParaRPr lang="en-GB" dirty="0"/>
          </a:p>
        </p:txBody>
      </p:sp>
      <p:sp>
        <p:nvSpPr>
          <p:cNvPr id="4" name="Title 1"/>
          <p:cNvSpPr txBox="1">
            <a:spLocks/>
          </p:cNvSpPr>
          <p:nvPr/>
        </p:nvSpPr>
        <p:spPr>
          <a:xfrm>
            <a:off x="342900" y="223140"/>
            <a:ext cx="8204201" cy="543739"/>
          </a:xfrm>
          <a:prstGeom prst="rect">
            <a:avLst/>
          </a:prstGeom>
          <a:noFill/>
        </p:spPr>
        <p:txBody>
          <a:bodyPr wrap="square" rtlCol="0">
            <a:spAutoFit/>
          </a:bodyPr>
          <a:lstStyle>
            <a:defPPr>
              <a:defRPr lang="en-US"/>
            </a:defPPr>
            <a:lvl1pPr algn="ctr">
              <a:lnSpc>
                <a:spcPct val="90000"/>
              </a:lnSpc>
              <a:defRPr sz="2600" spc="100">
                <a:solidFill>
                  <a:srgbClr val="008000"/>
                </a:solidFill>
                <a:effectLst>
                  <a:outerShdw blurRad="50800" dist="38100" dir="2700000" algn="tl" rotWithShape="0">
                    <a:srgbClr val="000000">
                      <a:alpha val="43000"/>
                    </a:srgbClr>
                  </a:outerShdw>
                </a:effectLst>
                <a:latin typeface="Arial Rounded MT Bold"/>
                <a:cs typeface="Arial Rounded MT Bold"/>
              </a:defRPr>
            </a:lvl1pPr>
          </a:lstStyle>
          <a:p>
            <a:pPr lvl="0"/>
            <a:r>
              <a:rPr lang="en-GB" sz="3200" b="1" dirty="0" smtClean="0">
                <a:solidFill>
                  <a:schemeClr val="tx1">
                    <a:lumMod val="75000"/>
                    <a:lumOff val="25000"/>
                  </a:schemeClr>
                </a:solidFill>
                <a:latin typeface="+mj-lt"/>
              </a:rPr>
              <a:t>IRAC Public Health WG Objectives 2014-15</a:t>
            </a:r>
            <a:endParaRPr lang="en-GB" sz="3200" b="1" dirty="0">
              <a:solidFill>
                <a:schemeClr val="tx1">
                  <a:lumMod val="75000"/>
                  <a:lumOff val="25000"/>
                </a:schemeClr>
              </a:solidFill>
              <a:latin typeface="+mj-lt"/>
            </a:endParaRPr>
          </a:p>
        </p:txBody>
      </p:sp>
      <p:sp>
        <p:nvSpPr>
          <p:cNvPr id="10" name="Rectangle 9"/>
          <p:cNvSpPr/>
          <p:nvPr/>
        </p:nvSpPr>
        <p:spPr>
          <a:xfrm>
            <a:off x="0" y="1879600"/>
            <a:ext cx="342900" cy="498576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graphicFrame>
        <p:nvGraphicFramePr>
          <p:cNvPr id="11" name="Table 10"/>
          <p:cNvGraphicFramePr>
            <a:graphicFrameLocks noGrp="1"/>
          </p:cNvGraphicFramePr>
          <p:nvPr>
            <p:extLst>
              <p:ext uri="{D42A27DB-BD31-4B8C-83A1-F6EECF244321}">
                <p14:modId xmlns:p14="http://schemas.microsoft.com/office/powerpoint/2010/main" val="3934866786"/>
              </p:ext>
            </p:extLst>
          </p:nvPr>
        </p:nvGraphicFramePr>
        <p:xfrm>
          <a:off x="101600" y="1126066"/>
          <a:ext cx="8953500" cy="4884525"/>
        </p:xfrm>
        <a:graphic>
          <a:graphicData uri="http://schemas.openxmlformats.org/drawingml/2006/table">
            <a:tbl>
              <a:tblPr firstRow="1" bandRow="1">
                <a:tableStyleId>{5940675A-B579-460E-94D1-54222C63F5DA}</a:tableStyleId>
              </a:tblPr>
              <a:tblGrid>
                <a:gridCol w="1481667"/>
                <a:gridCol w="6646333"/>
                <a:gridCol w="825500"/>
              </a:tblGrid>
              <a:tr h="306590">
                <a:tc>
                  <a:txBody>
                    <a:bodyPr/>
                    <a:lstStyle/>
                    <a:p>
                      <a:pPr marL="0" algn="just">
                        <a:lnSpc>
                          <a:spcPct val="90000"/>
                        </a:lnSpc>
                      </a:pPr>
                      <a:r>
                        <a:rPr lang="en-GB" sz="1000" b="1" dirty="0" smtClean="0"/>
                        <a:t>Goals</a:t>
                      </a:r>
                      <a:endParaRPr lang="en-GB" sz="1000" b="1" dirty="0"/>
                    </a:p>
                  </a:txBody>
                  <a:tcPr>
                    <a:solidFill>
                      <a:schemeClr val="accent3">
                        <a:lumMod val="60000"/>
                        <a:lumOff val="40000"/>
                      </a:schemeClr>
                    </a:solidFill>
                  </a:tcPr>
                </a:tc>
                <a:tc>
                  <a:txBody>
                    <a:bodyPr/>
                    <a:lstStyle/>
                    <a:p>
                      <a:pPr marL="0" algn="just">
                        <a:lnSpc>
                          <a:spcPct val="90000"/>
                        </a:lnSpc>
                      </a:pPr>
                      <a:r>
                        <a:rPr lang="en-GB" sz="1000" b="1" dirty="0" smtClean="0"/>
                        <a:t>Objectives</a:t>
                      </a:r>
                      <a:endParaRPr lang="en-GB" sz="1000" b="1" dirty="0"/>
                    </a:p>
                  </a:txBody>
                  <a:tcPr>
                    <a:solidFill>
                      <a:schemeClr val="accent3">
                        <a:lumMod val="60000"/>
                        <a:lumOff val="40000"/>
                      </a:schemeClr>
                    </a:solidFill>
                  </a:tcPr>
                </a:tc>
                <a:tc>
                  <a:txBody>
                    <a:bodyPr/>
                    <a:lstStyle/>
                    <a:p>
                      <a:pPr marL="0" algn="just">
                        <a:lnSpc>
                          <a:spcPct val="90000"/>
                        </a:lnSpc>
                      </a:pPr>
                      <a:r>
                        <a:rPr lang="en-GB" sz="1000" b="1" dirty="0" smtClean="0"/>
                        <a:t>Date</a:t>
                      </a:r>
                      <a:endParaRPr lang="en-GB" sz="1000" b="1" dirty="0"/>
                    </a:p>
                  </a:txBody>
                  <a:tcPr>
                    <a:solidFill>
                      <a:schemeClr val="accent3">
                        <a:lumMod val="60000"/>
                        <a:lumOff val="40000"/>
                      </a:schemeClr>
                    </a:solidFill>
                  </a:tcPr>
                </a:tc>
              </a:tr>
              <a:tr h="1076864">
                <a:tc>
                  <a:txBody>
                    <a:bodyPr/>
                    <a:lstStyle/>
                    <a:p>
                      <a:pPr>
                        <a:spcAft>
                          <a:spcPts val="0"/>
                        </a:spcAft>
                      </a:pPr>
                      <a:r>
                        <a:rPr lang="en-GB" sz="1000" dirty="0">
                          <a:effectLst/>
                          <a:latin typeface="Calibri"/>
                          <a:ea typeface="Times New Roman"/>
                        </a:rPr>
                        <a:t>Identify potential, new or existing resistance issues. Set up Team Working Groups or Focal Points as necessary</a:t>
                      </a:r>
                      <a:endParaRPr lang="en-GB" sz="1000" dirty="0">
                        <a:effectLst/>
                        <a:latin typeface="Times New Roman"/>
                        <a:ea typeface="Times New Roman"/>
                      </a:endParaRPr>
                    </a:p>
                  </a:txBody>
                  <a:tcPr marL="68580" marR="68580" marT="0" marB="0"/>
                </a:tc>
                <a:tc>
                  <a:txBody>
                    <a:bodyPr/>
                    <a:lstStyle/>
                    <a:p>
                      <a:pPr marL="100800" lvl="0" indent="-100800" algn="just">
                        <a:spcAft>
                          <a:spcPts val="0"/>
                        </a:spcAft>
                        <a:buFont typeface="Symbol"/>
                        <a:buChar char=""/>
                        <a:tabLst>
                          <a:tab pos="160020" algn="l"/>
                          <a:tab pos="457200" algn="l"/>
                        </a:tabLst>
                      </a:pPr>
                      <a:r>
                        <a:rPr lang="en-GB" sz="1000" dirty="0" smtClean="0">
                          <a:effectLst/>
                          <a:latin typeface="+mn-lt"/>
                          <a:ea typeface="Times New Roman"/>
                        </a:rPr>
                        <a:t>Monitor and report to the Executive on any potential, new or existing national, regional or global resistance issues that could require action by IRAC e.g. Vectors and Hygiene Pests. Research the issues and report to the Executive on a recommended plan of action including the extent of the problem and whether and how it should be best tackled. Set up appropriate PH Team WGs as deemed appropriate for the 2014/15 year.</a:t>
                      </a:r>
                    </a:p>
                    <a:p>
                      <a:pPr marL="100800" lvl="0" indent="-100800" algn="just">
                        <a:spcAft>
                          <a:spcPts val="0"/>
                        </a:spcAft>
                        <a:buFont typeface="Symbol"/>
                        <a:buChar char=""/>
                        <a:tabLst>
                          <a:tab pos="160020" algn="l"/>
                          <a:tab pos="457200" algn="l"/>
                        </a:tabLst>
                      </a:pPr>
                      <a:r>
                        <a:rPr lang="en-GB" sz="1000" dirty="0" smtClean="0">
                          <a:effectLst/>
                          <a:latin typeface="+mn-lt"/>
                          <a:ea typeface="Times New Roman"/>
                        </a:rPr>
                        <a:t>Investigate the viability of a US “Specialty” IRAC country group (PH/PPM</a:t>
                      </a:r>
                      <a:r>
                        <a:rPr lang="en-GB" sz="1000" baseline="0" dirty="0" smtClean="0">
                          <a:effectLst/>
                          <a:latin typeface="+mn-lt"/>
                          <a:ea typeface="Times New Roman"/>
                        </a:rPr>
                        <a:t> plus other non-ag insecticide uses), support such a group if sufficient interest is found to create it</a:t>
                      </a:r>
                      <a:endParaRPr lang="en-GB" sz="1000" dirty="0">
                        <a:effectLst/>
                        <a:latin typeface="Times New Roman"/>
                        <a:ea typeface="Times New Roman"/>
                      </a:endParaRPr>
                    </a:p>
                  </a:txBody>
                  <a:tcPr marL="68580" marR="68580" marT="0" marB="0"/>
                </a:tc>
                <a:tc>
                  <a:txBody>
                    <a:bodyPr/>
                    <a:lstStyle/>
                    <a:p>
                      <a:pPr algn="l">
                        <a:spcAft>
                          <a:spcPts val="0"/>
                        </a:spcAft>
                      </a:pPr>
                      <a:endParaRPr lang="en-GB" sz="1000" dirty="0">
                        <a:effectLst/>
                        <a:latin typeface="Calibri"/>
                        <a:ea typeface="Times New Roman"/>
                      </a:endParaRPr>
                    </a:p>
                    <a:p>
                      <a:pPr algn="l">
                        <a:spcAft>
                          <a:spcPts val="0"/>
                        </a:spcAft>
                      </a:pPr>
                      <a:r>
                        <a:rPr lang="en-GB" sz="1000" dirty="0">
                          <a:effectLst/>
                          <a:latin typeface="Calibri"/>
                          <a:ea typeface="Times New Roman"/>
                        </a:rPr>
                        <a:t> </a:t>
                      </a:r>
                      <a:endParaRPr lang="en-GB" sz="1000" dirty="0">
                        <a:effectLst/>
                        <a:latin typeface="Times New Roman"/>
                        <a:ea typeface="Times New Roman"/>
                      </a:endParaRPr>
                    </a:p>
                    <a:p>
                      <a:pPr algn="l">
                        <a:spcAft>
                          <a:spcPts val="0"/>
                        </a:spcAft>
                      </a:pPr>
                      <a:r>
                        <a:rPr lang="en-GB" sz="1000" kern="1200" dirty="0" smtClean="0">
                          <a:effectLst/>
                          <a:latin typeface="Calibri"/>
                          <a:ea typeface="Times New Roman"/>
                        </a:rPr>
                        <a:t>On</a:t>
                      </a:r>
                      <a:r>
                        <a:rPr lang="en-GB" sz="1000" kern="1200" dirty="0">
                          <a:effectLst/>
                          <a:latin typeface="Calibri"/>
                          <a:ea typeface="Times New Roman"/>
                        </a:rPr>
                        <a:t>-going</a:t>
                      </a:r>
                      <a:endParaRPr lang="en-GB" sz="1000" dirty="0">
                        <a:effectLst/>
                        <a:latin typeface="Times New Roman"/>
                        <a:ea typeface="Times New Roman"/>
                      </a:endParaRPr>
                    </a:p>
                    <a:p>
                      <a:pPr algn="l">
                        <a:spcAft>
                          <a:spcPts val="0"/>
                        </a:spcAft>
                      </a:pPr>
                      <a:r>
                        <a:rPr lang="en-GB" sz="1000" dirty="0">
                          <a:effectLst/>
                          <a:latin typeface="Calibri"/>
                          <a:ea typeface="Times New Roman"/>
                        </a:rPr>
                        <a:t> </a:t>
                      </a:r>
                      <a:endParaRPr lang="en-GB" sz="1000" dirty="0" smtClean="0">
                        <a:effectLst/>
                        <a:latin typeface="Calibri"/>
                        <a:ea typeface="Times New Roman"/>
                      </a:endParaRPr>
                    </a:p>
                    <a:p>
                      <a:pPr algn="l">
                        <a:spcAft>
                          <a:spcPts val="0"/>
                        </a:spcAft>
                      </a:pPr>
                      <a:endParaRPr lang="en-GB" sz="1000" dirty="0" smtClean="0">
                        <a:effectLst/>
                        <a:latin typeface="Calibri"/>
                        <a:ea typeface="Times New Roman"/>
                      </a:endParaRPr>
                    </a:p>
                    <a:p>
                      <a:pPr algn="l">
                        <a:spcAft>
                          <a:spcPts val="0"/>
                        </a:spcAft>
                      </a:pPr>
                      <a:r>
                        <a:rPr lang="en-GB" sz="1000" dirty="0" smtClean="0">
                          <a:effectLst/>
                          <a:latin typeface="Calibri"/>
                          <a:ea typeface="Times New Roman"/>
                        </a:rPr>
                        <a:t>Q4 2014</a:t>
                      </a:r>
                      <a:endParaRPr lang="en-GB" sz="1000" dirty="0">
                        <a:effectLst/>
                        <a:latin typeface="Times New Roman"/>
                        <a:ea typeface="Times New Roman"/>
                      </a:endParaRPr>
                    </a:p>
                  </a:txBody>
                  <a:tcPr marL="68580" marR="68580" marT="0" marB="0"/>
                </a:tc>
              </a:tr>
              <a:tr h="1261533">
                <a:tc>
                  <a:txBody>
                    <a:bodyPr/>
                    <a:lstStyle/>
                    <a:p>
                      <a:pPr>
                        <a:spcAft>
                          <a:spcPts val="0"/>
                        </a:spcAft>
                      </a:pPr>
                      <a:r>
                        <a:rPr lang="en-GB" sz="1000" dirty="0">
                          <a:effectLst/>
                          <a:latin typeface="Calibri"/>
                          <a:ea typeface="Times New Roman"/>
                        </a:rPr>
                        <a:t>Provide expert input into IRM initiatives with identified partners, interact with groups working in the same field and participate/organise relevant meetings.</a:t>
                      </a:r>
                      <a:endParaRPr lang="en-GB" sz="1000" dirty="0">
                        <a:effectLst/>
                        <a:latin typeface="Times New Roman"/>
                        <a:ea typeface="Times New Roman"/>
                      </a:endParaRPr>
                    </a:p>
                  </a:txBody>
                  <a:tcPr marL="68580" marR="68580" marT="0" marB="0"/>
                </a:tc>
                <a:tc>
                  <a:txBody>
                    <a:bodyPr/>
                    <a:lstStyle/>
                    <a:p>
                      <a:pPr marL="100800" lvl="0" indent="-100800" algn="just">
                        <a:spcAft>
                          <a:spcPts val="0"/>
                        </a:spcAft>
                        <a:buFont typeface="Symbol"/>
                        <a:buChar char=""/>
                        <a:tabLst>
                          <a:tab pos="160020" algn="l"/>
                          <a:tab pos="457200" algn="l"/>
                        </a:tabLst>
                      </a:pPr>
                      <a:r>
                        <a:rPr lang="en-GB" sz="1000" dirty="0" smtClean="0">
                          <a:effectLst/>
                          <a:latin typeface="+mn-lt"/>
                          <a:ea typeface="Times New Roman"/>
                        </a:rPr>
                        <a:t>Set up a schedule of IRAC PH Team conference calls, meetings for 2014/15. Identify and invite relevant experts and observers from groups interested in Public Health IRM e.g. vectors, hygiene pests (WHO, Gates Foundation, IVCC) to participate and ensure that IRAC as an expert group provided input into relevant IRM initiatives. </a:t>
                      </a:r>
                    </a:p>
                    <a:p>
                      <a:pPr marL="100800" marR="0" lvl="0" indent="-100800" algn="just" defTabSz="457200" rtl="0" eaLnBrk="1" fontAlgn="auto" latinLnBrk="0" hangingPunct="1">
                        <a:lnSpc>
                          <a:spcPct val="100000"/>
                        </a:lnSpc>
                        <a:spcBef>
                          <a:spcPts val="0"/>
                        </a:spcBef>
                        <a:spcAft>
                          <a:spcPts val="0"/>
                        </a:spcAft>
                        <a:buClrTx/>
                        <a:buSzTx/>
                        <a:buFont typeface="Symbol"/>
                        <a:buChar char=""/>
                        <a:tabLst>
                          <a:tab pos="160020" algn="l"/>
                          <a:tab pos="457200" algn="l"/>
                        </a:tabLst>
                        <a:defRPr/>
                      </a:pPr>
                      <a:r>
                        <a:rPr lang="en-GB" sz="1000" dirty="0" smtClean="0">
                          <a:effectLst/>
                          <a:latin typeface="+mn-lt"/>
                          <a:ea typeface="Times New Roman"/>
                        </a:rPr>
                        <a:t>Develop routes</a:t>
                      </a:r>
                      <a:r>
                        <a:rPr lang="en-GB" sz="1000" baseline="0" dirty="0" smtClean="0">
                          <a:effectLst/>
                          <a:latin typeface="+mn-lt"/>
                          <a:ea typeface="Times New Roman"/>
                        </a:rPr>
                        <a:t> of communication with third parties, to disseminate IRM information, e.g. LinkedIn group</a:t>
                      </a:r>
                      <a:endParaRPr lang="en-GB" sz="1000" dirty="0" smtClean="0">
                        <a:effectLst/>
                        <a:latin typeface="Times New Roman"/>
                        <a:ea typeface="Times New Roman"/>
                      </a:endParaRPr>
                    </a:p>
                    <a:p>
                      <a:pPr marL="100800" lvl="0" indent="-100800" algn="just">
                        <a:spcAft>
                          <a:spcPts val="0"/>
                        </a:spcAft>
                        <a:buFont typeface="Symbol"/>
                        <a:buChar char=""/>
                        <a:tabLst>
                          <a:tab pos="160020" algn="l"/>
                          <a:tab pos="457200" algn="l"/>
                        </a:tabLst>
                      </a:pPr>
                      <a:r>
                        <a:rPr lang="en-GB" sz="1000" dirty="0" smtClean="0">
                          <a:effectLst/>
                          <a:latin typeface="+mn-lt"/>
                          <a:ea typeface="Times New Roman"/>
                        </a:rPr>
                        <a:t>Coordinate activities more closely with CLI VCPT</a:t>
                      </a:r>
                      <a:endParaRPr lang="en-GB" sz="1000" dirty="0" smtClean="0">
                        <a:effectLst/>
                        <a:latin typeface="Times New Roman"/>
                        <a:ea typeface="Times New Roman"/>
                      </a:endParaRPr>
                    </a:p>
                    <a:p>
                      <a:pPr marL="100800" lvl="0" indent="-100800" algn="just">
                        <a:spcAft>
                          <a:spcPts val="0"/>
                        </a:spcAft>
                        <a:buFont typeface="Symbol"/>
                        <a:buChar char=""/>
                        <a:tabLst>
                          <a:tab pos="160020" algn="l"/>
                          <a:tab pos="457200" algn="l"/>
                        </a:tabLst>
                      </a:pPr>
                      <a:r>
                        <a:rPr lang="en-GB" sz="1000" dirty="0" smtClean="0">
                          <a:effectLst/>
                          <a:latin typeface="+mn-lt"/>
                          <a:ea typeface="Times New Roman"/>
                        </a:rPr>
                        <a:t>Support WHO, VCAG, etc., with IRM activities, in liaison with CLI VCPT as appropriate</a:t>
                      </a:r>
                      <a:endParaRPr lang="en-GB" sz="1000" dirty="0">
                        <a:effectLst/>
                        <a:latin typeface="Times New Roman"/>
                        <a:ea typeface="Times New Roman"/>
                      </a:endParaRPr>
                    </a:p>
                  </a:txBody>
                  <a:tcPr marL="68580" marR="68580" marT="0" marB="0"/>
                </a:tc>
                <a:tc>
                  <a:txBody>
                    <a:bodyPr/>
                    <a:lstStyle/>
                    <a:p>
                      <a:pPr algn="l">
                        <a:spcAft>
                          <a:spcPts val="0"/>
                        </a:spcAft>
                      </a:pPr>
                      <a:endParaRPr lang="en-GB" sz="1000" dirty="0">
                        <a:effectLst/>
                        <a:latin typeface="Calibri"/>
                        <a:ea typeface="Times New Roman"/>
                      </a:endParaRPr>
                    </a:p>
                    <a:p>
                      <a:pPr algn="l">
                        <a:spcAft>
                          <a:spcPts val="0"/>
                        </a:spcAft>
                      </a:pPr>
                      <a:r>
                        <a:rPr lang="en-GB" sz="1000" dirty="0">
                          <a:effectLst/>
                          <a:latin typeface="Calibri"/>
                          <a:ea typeface="Times New Roman"/>
                        </a:rPr>
                        <a:t> </a:t>
                      </a:r>
                      <a:endParaRPr lang="en-GB" sz="1000" dirty="0">
                        <a:effectLst/>
                        <a:latin typeface="Times New Roman"/>
                        <a:ea typeface="Times New Roman"/>
                      </a:endParaRPr>
                    </a:p>
                    <a:p>
                      <a:pPr algn="l">
                        <a:spcAft>
                          <a:spcPts val="0"/>
                        </a:spcAft>
                      </a:pPr>
                      <a:r>
                        <a:rPr lang="en-GB" sz="1000" dirty="0">
                          <a:effectLst/>
                          <a:latin typeface="Calibri"/>
                          <a:ea typeface="Times New Roman"/>
                        </a:rPr>
                        <a:t>      </a:t>
                      </a:r>
                      <a:endParaRPr lang="en-GB" sz="1000" dirty="0">
                        <a:effectLst/>
                        <a:latin typeface="Times New Roman"/>
                        <a:ea typeface="Times New Roman"/>
                      </a:endParaRPr>
                    </a:p>
                    <a:p>
                      <a:pPr algn="l">
                        <a:spcAft>
                          <a:spcPts val="0"/>
                        </a:spcAft>
                      </a:pPr>
                      <a:r>
                        <a:rPr lang="en-GB" sz="1000" dirty="0">
                          <a:effectLst/>
                          <a:latin typeface="Calibri"/>
                          <a:ea typeface="Times New Roman"/>
                        </a:rPr>
                        <a:t> </a:t>
                      </a:r>
                      <a:endParaRPr lang="en-GB" sz="1000" dirty="0">
                        <a:effectLst/>
                        <a:latin typeface="Times New Roman"/>
                        <a:ea typeface="Times New Roman"/>
                      </a:endParaRPr>
                    </a:p>
                    <a:p>
                      <a:pPr algn="l">
                        <a:spcAft>
                          <a:spcPts val="0"/>
                        </a:spcAft>
                      </a:pPr>
                      <a:r>
                        <a:rPr lang="en-GB" sz="1000" dirty="0">
                          <a:effectLst/>
                          <a:latin typeface="Calibri"/>
                          <a:ea typeface="Times New Roman"/>
                        </a:rPr>
                        <a:t> </a:t>
                      </a:r>
                      <a:r>
                        <a:rPr lang="en-GB" sz="1000" dirty="0" smtClean="0">
                          <a:effectLst/>
                          <a:latin typeface="Calibri"/>
                          <a:ea typeface="Times New Roman"/>
                        </a:rPr>
                        <a:t> </a:t>
                      </a:r>
                      <a:r>
                        <a:rPr lang="en-GB" sz="1000" kern="1200" dirty="0">
                          <a:effectLst/>
                          <a:latin typeface="Calibri"/>
                          <a:ea typeface="Times New Roman"/>
                        </a:rPr>
                        <a:t>On-going</a:t>
                      </a:r>
                      <a:endParaRPr lang="en-GB" sz="1000" dirty="0">
                        <a:effectLst/>
                        <a:latin typeface="Times New Roman"/>
                        <a:ea typeface="Times New Roman"/>
                      </a:endParaRPr>
                    </a:p>
                    <a:p>
                      <a:pPr algn="l">
                        <a:spcAft>
                          <a:spcPts val="0"/>
                        </a:spcAft>
                      </a:pPr>
                      <a:r>
                        <a:rPr lang="en-GB" sz="1000" dirty="0">
                          <a:effectLst/>
                          <a:latin typeface="Calibri"/>
                          <a:ea typeface="Times New Roman"/>
                        </a:rPr>
                        <a:t> </a:t>
                      </a:r>
                      <a:endParaRPr lang="en-GB" sz="1000" dirty="0">
                        <a:effectLst/>
                        <a:latin typeface="Times New Roman"/>
                        <a:ea typeface="Times New Roman"/>
                      </a:endParaRPr>
                    </a:p>
                  </a:txBody>
                  <a:tcPr marL="68580" marR="68580" marT="0" marB="0"/>
                </a:tc>
              </a:tr>
              <a:tr h="999066">
                <a:tc>
                  <a:txBody>
                    <a:bodyPr/>
                    <a:lstStyle/>
                    <a:p>
                      <a:pPr>
                        <a:spcAft>
                          <a:spcPts val="0"/>
                        </a:spcAft>
                      </a:pPr>
                      <a:r>
                        <a:rPr lang="en-GB" sz="1000" dirty="0">
                          <a:effectLst/>
                          <a:latin typeface="Calibri"/>
                          <a:ea typeface="Times New Roman"/>
                        </a:rPr>
                        <a:t>Formulate the IRAC position on ongoing questions and issues as these arise</a:t>
                      </a:r>
                      <a:endParaRPr lang="en-GB" sz="1000" dirty="0">
                        <a:effectLst/>
                        <a:latin typeface="Times New Roman"/>
                        <a:ea typeface="Times New Roman"/>
                      </a:endParaRPr>
                    </a:p>
                  </a:txBody>
                  <a:tcPr marL="68580" marR="68580" marT="0" marB="0"/>
                </a:tc>
                <a:tc>
                  <a:txBody>
                    <a:bodyPr/>
                    <a:lstStyle/>
                    <a:p>
                      <a:pPr marL="100800" lvl="0" indent="-100800" algn="just">
                        <a:spcAft>
                          <a:spcPts val="0"/>
                        </a:spcAft>
                        <a:buFont typeface="Symbol"/>
                        <a:buChar char=""/>
                        <a:tabLst>
                          <a:tab pos="160020" algn="l"/>
                          <a:tab pos="457200" algn="l"/>
                        </a:tabLst>
                      </a:pPr>
                      <a:r>
                        <a:rPr lang="en-GB" sz="1000" dirty="0" smtClean="0">
                          <a:effectLst/>
                          <a:latin typeface="+mn-lt"/>
                          <a:ea typeface="Times New Roman"/>
                        </a:rPr>
                        <a:t>Consider insecticide resistance risk assessment approach for VC interventions </a:t>
                      </a:r>
                    </a:p>
                    <a:p>
                      <a:pPr marL="100800" lvl="0" indent="-100800" algn="just">
                        <a:spcAft>
                          <a:spcPts val="0"/>
                        </a:spcAft>
                        <a:buFont typeface="Symbol"/>
                        <a:buChar char=""/>
                        <a:tabLst>
                          <a:tab pos="160020" algn="l"/>
                          <a:tab pos="457200" algn="l"/>
                        </a:tabLst>
                      </a:pPr>
                      <a:r>
                        <a:rPr lang="en-GB" sz="1000" dirty="0" smtClean="0">
                          <a:effectLst/>
                          <a:latin typeface="+mn-lt"/>
                          <a:ea typeface="Times New Roman"/>
                        </a:rPr>
                        <a:t>Promote the rational use of mixtures/combinations and synergists in VC</a:t>
                      </a:r>
                    </a:p>
                    <a:p>
                      <a:pPr marL="100800" indent="-100800" algn="just">
                        <a:spcAft>
                          <a:spcPts val="0"/>
                        </a:spcAft>
                        <a:tabLst>
                          <a:tab pos="457200" algn="l"/>
                        </a:tabLst>
                      </a:pPr>
                      <a:r>
                        <a:rPr lang="en-GB" sz="1000" dirty="0">
                          <a:effectLst/>
                          <a:latin typeface="Calibri"/>
                          <a:ea typeface="Times New Roman"/>
                        </a:rPr>
                        <a:t> </a:t>
                      </a:r>
                      <a:endParaRPr lang="en-GB" sz="1000" dirty="0">
                        <a:effectLst/>
                        <a:latin typeface="Times New Roman"/>
                        <a:ea typeface="Times New Roman"/>
                      </a:endParaRPr>
                    </a:p>
                  </a:txBody>
                  <a:tcPr marL="68580" marR="68580" marT="0" marB="0"/>
                </a:tc>
                <a:tc>
                  <a:txBody>
                    <a:bodyPr/>
                    <a:lstStyle/>
                    <a:p>
                      <a:pPr algn="l">
                        <a:spcAft>
                          <a:spcPts val="0"/>
                        </a:spcAft>
                      </a:pPr>
                      <a:r>
                        <a:rPr lang="en-GB" sz="1000" dirty="0" smtClean="0">
                          <a:effectLst/>
                          <a:latin typeface="Calibri"/>
                          <a:ea typeface="Times New Roman"/>
                        </a:rPr>
                        <a:t>Q4 2014</a:t>
                      </a:r>
                      <a:endParaRPr lang="en-GB" sz="1000" dirty="0">
                        <a:effectLst/>
                        <a:latin typeface="Times New Roman"/>
                        <a:ea typeface="Times New Roman"/>
                      </a:endParaRPr>
                    </a:p>
                    <a:p>
                      <a:pPr algn="l">
                        <a:spcAft>
                          <a:spcPts val="0"/>
                        </a:spcAft>
                      </a:pPr>
                      <a:r>
                        <a:rPr lang="en-GB" sz="1000" dirty="0" smtClean="0">
                          <a:effectLst/>
                          <a:latin typeface="Calibri"/>
                          <a:ea typeface="Times New Roman"/>
                        </a:rPr>
                        <a:t>Ongoing</a:t>
                      </a:r>
                      <a:endParaRPr lang="en-GB" sz="1000" dirty="0">
                        <a:effectLst/>
                        <a:latin typeface="Times New Roman"/>
                        <a:ea typeface="Times New Roman"/>
                      </a:endParaRPr>
                    </a:p>
                  </a:txBody>
                  <a:tcPr marL="68580" marR="68580" marT="0" marB="0"/>
                </a:tc>
              </a:tr>
              <a:tr h="1240472">
                <a:tc>
                  <a:txBody>
                    <a:bodyPr/>
                    <a:lstStyle/>
                    <a:p>
                      <a:pPr>
                        <a:spcAft>
                          <a:spcPts val="0"/>
                        </a:spcAft>
                      </a:pPr>
                      <a:r>
                        <a:rPr lang="en-GB" sz="1000" dirty="0">
                          <a:effectLst/>
                          <a:latin typeface="Calibri"/>
                          <a:ea typeface="Times New Roman"/>
                        </a:rPr>
                        <a:t>Preparation of Public Health communication material </a:t>
                      </a:r>
                      <a:endParaRPr lang="en-GB" sz="1000" dirty="0">
                        <a:effectLst/>
                        <a:latin typeface="Times New Roman"/>
                        <a:ea typeface="Times New Roman"/>
                      </a:endParaRPr>
                    </a:p>
                    <a:p>
                      <a:pPr>
                        <a:spcAft>
                          <a:spcPts val="0"/>
                        </a:spcAft>
                      </a:pPr>
                      <a:r>
                        <a:rPr lang="en-GB" sz="1000" dirty="0">
                          <a:effectLst/>
                          <a:latin typeface="Calibri"/>
                          <a:ea typeface="Times New Roman"/>
                        </a:rPr>
                        <a:t> </a:t>
                      </a:r>
                      <a:endParaRPr lang="en-GB" sz="1000" dirty="0">
                        <a:effectLst/>
                        <a:latin typeface="Times New Roman"/>
                        <a:ea typeface="Times New Roman"/>
                      </a:endParaRPr>
                    </a:p>
                  </a:txBody>
                  <a:tcPr marL="68580" marR="68580" marT="0" marB="0"/>
                </a:tc>
                <a:tc>
                  <a:txBody>
                    <a:bodyPr/>
                    <a:lstStyle/>
                    <a:p>
                      <a:pPr marL="100800" lvl="0" indent="-100800" algn="just">
                        <a:spcAft>
                          <a:spcPts val="0"/>
                        </a:spcAft>
                        <a:buFont typeface="Symbol"/>
                        <a:buChar char=""/>
                        <a:tabLst>
                          <a:tab pos="160020" algn="l"/>
                          <a:tab pos="457200" algn="l"/>
                        </a:tabLst>
                      </a:pPr>
                      <a:r>
                        <a:rPr lang="en-GB" sz="1000" dirty="0" smtClean="0">
                          <a:effectLst/>
                          <a:latin typeface="+mn-lt"/>
                          <a:ea typeface="Times New Roman"/>
                        </a:rPr>
                        <a:t>Update posters, with particular emphasis on hygiene pests and larvicides</a:t>
                      </a:r>
                      <a:endParaRPr lang="en-GB" sz="1000" dirty="0" smtClean="0">
                        <a:effectLst/>
                        <a:latin typeface="Times New Roman"/>
                        <a:ea typeface="Times New Roman"/>
                      </a:endParaRPr>
                    </a:p>
                    <a:p>
                      <a:pPr marL="100800" lvl="0" indent="-100800" algn="just">
                        <a:spcAft>
                          <a:spcPts val="0"/>
                        </a:spcAft>
                        <a:buFont typeface="Symbol"/>
                        <a:buChar char=""/>
                        <a:tabLst>
                          <a:tab pos="160020" algn="l"/>
                          <a:tab pos="457200" algn="l"/>
                        </a:tabLst>
                      </a:pPr>
                      <a:r>
                        <a:rPr lang="en-GB" sz="1000" dirty="0" smtClean="0">
                          <a:effectLst/>
                          <a:latin typeface="+mn-lt"/>
                          <a:ea typeface="Times New Roman"/>
                        </a:rPr>
                        <a:t>Production of educational presentations, based on VM, that can be used by third parties</a:t>
                      </a:r>
                    </a:p>
                    <a:p>
                      <a:pPr marL="100800" lvl="0" indent="-100800" algn="just">
                        <a:spcAft>
                          <a:spcPts val="0"/>
                        </a:spcAft>
                        <a:buFont typeface="Symbol"/>
                        <a:buChar char=""/>
                        <a:tabLst>
                          <a:tab pos="160020" algn="l"/>
                          <a:tab pos="457200" algn="l"/>
                        </a:tabLst>
                      </a:pPr>
                      <a:r>
                        <a:rPr lang="en-GB" sz="1000" dirty="0" smtClean="0">
                          <a:effectLst/>
                          <a:latin typeface="+mn-lt"/>
                          <a:ea typeface="Times New Roman"/>
                        </a:rPr>
                        <a:t>Develop training modules that can be used for continual education credits in PPM industry</a:t>
                      </a:r>
                    </a:p>
                    <a:p>
                      <a:pPr marL="100800" lvl="0" indent="-100800" algn="just">
                        <a:spcAft>
                          <a:spcPts val="0"/>
                        </a:spcAft>
                        <a:buFont typeface="Symbol"/>
                        <a:buChar char=""/>
                        <a:tabLst>
                          <a:tab pos="160020" algn="l"/>
                          <a:tab pos="457200" algn="l"/>
                        </a:tabLst>
                      </a:pPr>
                      <a:r>
                        <a:rPr lang="en-GB" sz="1000" dirty="0" smtClean="0">
                          <a:effectLst/>
                          <a:latin typeface="+mn-lt"/>
                          <a:ea typeface="Times New Roman"/>
                        </a:rPr>
                        <a:t>Produce</a:t>
                      </a:r>
                      <a:r>
                        <a:rPr lang="en-GB" sz="1000" baseline="0" dirty="0" smtClean="0">
                          <a:effectLst/>
                          <a:latin typeface="+mn-lt"/>
                          <a:ea typeface="Times New Roman"/>
                        </a:rPr>
                        <a:t> articles on IRM for trade journals, etc.</a:t>
                      </a:r>
                    </a:p>
                    <a:p>
                      <a:pPr marL="100800" lvl="0" indent="-100800" algn="just">
                        <a:spcAft>
                          <a:spcPts val="0"/>
                        </a:spcAft>
                        <a:buFont typeface="Symbol"/>
                        <a:buChar char=""/>
                        <a:tabLst>
                          <a:tab pos="160020" algn="l"/>
                          <a:tab pos="457200" algn="l"/>
                        </a:tabLst>
                      </a:pPr>
                      <a:r>
                        <a:rPr lang="en-GB" sz="1000" baseline="0" dirty="0" smtClean="0">
                          <a:effectLst/>
                          <a:latin typeface="+mn-lt"/>
                          <a:ea typeface="Times New Roman"/>
                        </a:rPr>
                        <a:t>Present PPM IRM paper at ICUP 2014</a:t>
                      </a:r>
                      <a:endParaRPr lang="en-GB" sz="1000" dirty="0" smtClean="0">
                        <a:effectLst/>
                        <a:latin typeface="Times New Roman"/>
                        <a:ea typeface="Times New Roman"/>
                      </a:endParaRPr>
                    </a:p>
                    <a:p>
                      <a:pPr marL="100800" indent="-100800">
                        <a:spcAft>
                          <a:spcPts val="0"/>
                        </a:spcAft>
                      </a:pPr>
                      <a:r>
                        <a:rPr lang="en-GB" sz="1000" dirty="0">
                          <a:effectLst/>
                          <a:latin typeface="Calibri"/>
                          <a:ea typeface="Times New Roman"/>
                        </a:rPr>
                        <a:t> </a:t>
                      </a:r>
                      <a:endParaRPr lang="en-GB" sz="1000" dirty="0">
                        <a:effectLst/>
                        <a:latin typeface="Times New Roman"/>
                        <a:ea typeface="Times New Roman"/>
                      </a:endParaRPr>
                    </a:p>
                  </a:txBody>
                  <a:tcPr marL="68580" marR="68580" marT="0" marB="0"/>
                </a:tc>
                <a:tc>
                  <a:txBody>
                    <a:bodyPr/>
                    <a:lstStyle/>
                    <a:p>
                      <a:pPr algn="l">
                        <a:spcAft>
                          <a:spcPts val="0"/>
                        </a:spcAft>
                      </a:pPr>
                      <a:r>
                        <a:rPr lang="en-GB" sz="1000" dirty="0" smtClean="0">
                          <a:effectLst/>
                          <a:latin typeface="+mn-lt"/>
                          <a:ea typeface="Times New Roman"/>
                        </a:rPr>
                        <a:t>Q3 2014</a:t>
                      </a:r>
                      <a:endParaRPr lang="en-GB" sz="1000" dirty="0" smtClean="0">
                        <a:effectLst/>
                        <a:latin typeface="Times New Roman"/>
                        <a:ea typeface="Times New Roman"/>
                      </a:endParaRPr>
                    </a:p>
                    <a:p>
                      <a:pPr algn="l">
                        <a:spcAft>
                          <a:spcPts val="0"/>
                        </a:spcAft>
                      </a:pPr>
                      <a:r>
                        <a:rPr lang="en-GB" sz="1000" dirty="0" smtClean="0">
                          <a:effectLst/>
                          <a:latin typeface="+mn-lt"/>
                          <a:ea typeface="Times New Roman"/>
                        </a:rPr>
                        <a:t>Q4 2014</a:t>
                      </a:r>
                      <a:endParaRPr lang="en-GB" sz="1000" dirty="0" smtClean="0">
                        <a:effectLst/>
                        <a:latin typeface="Times New Roman"/>
                        <a:ea typeface="Times New Roman"/>
                      </a:endParaRPr>
                    </a:p>
                    <a:p>
                      <a:pPr algn="l">
                        <a:spcAft>
                          <a:spcPts val="0"/>
                        </a:spcAft>
                      </a:pPr>
                      <a:r>
                        <a:rPr lang="en-GB" sz="1000" dirty="0" smtClean="0">
                          <a:effectLst/>
                          <a:latin typeface="+mn-lt"/>
                          <a:ea typeface="Times New Roman"/>
                        </a:rPr>
                        <a:t>Q4 2014</a:t>
                      </a:r>
                      <a:endParaRPr lang="en-GB" sz="1000" dirty="0" smtClean="0">
                        <a:effectLst/>
                        <a:latin typeface="Times New Roman"/>
                        <a:ea typeface="Times New Roman"/>
                      </a:endParaRPr>
                    </a:p>
                    <a:p>
                      <a:pPr algn="l">
                        <a:spcAft>
                          <a:spcPts val="0"/>
                        </a:spcAft>
                      </a:pPr>
                      <a:r>
                        <a:rPr lang="en-GB" sz="1000" dirty="0" smtClean="0">
                          <a:effectLst/>
                          <a:latin typeface="+mn-lt"/>
                          <a:ea typeface="Times New Roman"/>
                        </a:rPr>
                        <a:t>On-going</a:t>
                      </a:r>
                    </a:p>
                    <a:p>
                      <a:pPr algn="l">
                        <a:spcAft>
                          <a:spcPts val="0"/>
                        </a:spcAft>
                      </a:pPr>
                      <a:r>
                        <a:rPr lang="en-GB" sz="1000" dirty="0" smtClean="0">
                          <a:effectLst/>
                          <a:latin typeface="+mn-lt"/>
                          <a:ea typeface="Times New Roman"/>
                        </a:rPr>
                        <a:t>Q2 2014</a:t>
                      </a:r>
                      <a:endParaRPr lang="en-GB" sz="1000" dirty="0">
                        <a:effectLst/>
                        <a:latin typeface="Times New Roman"/>
                        <a:ea typeface="Times New Roman"/>
                      </a:endParaRPr>
                    </a:p>
                  </a:txBody>
                  <a:tcPr marL="68580" marR="68580" marT="0" marB="0"/>
                </a:tc>
              </a:tr>
            </a:tbl>
          </a:graphicData>
        </a:graphic>
      </p:graphicFrame>
      <p:sp>
        <p:nvSpPr>
          <p:cNvPr id="13" name="Date Placeholder 9"/>
          <p:cNvSpPr>
            <a:spLocks noGrp="1"/>
          </p:cNvSpPr>
          <p:nvPr>
            <p:ph type="dt" sz="half" idx="10"/>
          </p:nvPr>
        </p:nvSpPr>
        <p:spPr>
          <a:xfrm>
            <a:off x="279392" y="6601893"/>
            <a:ext cx="1397008" cy="263471"/>
          </a:xfrm>
        </p:spPr>
        <p:txBody>
          <a:bodyPr/>
          <a:lstStyle/>
          <a:p>
            <a:fld id="{35C4D792-F842-5B48-949E-6F320FF6DEA0}" type="datetime3">
              <a:rPr lang="en-GB" sz="1000" smtClean="0"/>
              <a:t>12 August 2014</a:t>
            </a:fld>
            <a:endParaRPr lang="en-GB" sz="1000" dirty="0"/>
          </a:p>
        </p:txBody>
      </p:sp>
    </p:spTree>
    <p:extLst>
      <p:ext uri="{BB962C8B-B14F-4D97-AF65-F5344CB8AC3E}">
        <p14:creationId xmlns:p14="http://schemas.microsoft.com/office/powerpoint/2010/main" val="1336254081"/>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IRAC New Template potx_file_May1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IRAC New Template potx_file_May12.potx</Template>
  <TotalTime>15274</TotalTime>
  <Words>504</Words>
  <Application>Microsoft Macintosh PowerPoint</Application>
  <PresentationFormat>On-screen Show (4:3)</PresentationFormat>
  <Paragraphs>59</Paragraphs>
  <Slides>3</Slides>
  <Notes>0</Notes>
  <HiddenSlides>0</HiddenSlides>
  <MMClips>0</MMClips>
  <ScaleCrop>false</ScaleCrop>
  <HeadingPairs>
    <vt:vector size="4" baseType="variant">
      <vt:variant>
        <vt:lpstr>Theme</vt:lpstr>
      </vt:variant>
      <vt:variant>
        <vt:i4>2</vt:i4>
      </vt:variant>
      <vt:variant>
        <vt:lpstr>Slide Titles</vt:lpstr>
      </vt:variant>
      <vt:variant>
        <vt:i4>3</vt:i4>
      </vt:variant>
    </vt:vector>
  </HeadingPairs>
  <TitlesOfParts>
    <vt:vector size="5" baseType="lpstr">
      <vt:lpstr>IRAC New Template potx_file_May12</vt:lpstr>
      <vt:lpstr>Custom Design</vt:lpstr>
      <vt:lpstr>SMART GOALS &amp; OBJECTIVES 2014 - 2015</vt:lpstr>
      <vt:lpstr>PowerPoint Presentation</vt:lpstr>
      <vt:lpstr>PowerPoint Presentation</vt:lpstr>
    </vt:vector>
  </TitlesOfParts>
  <Manager/>
  <Company>APA</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IRAC Template May 2012</dc:subject>
  <dc:creator>Alan Porter</dc:creator>
  <cp:keywords/>
  <dc:description/>
  <cp:lastModifiedBy>Alan Porter</cp:lastModifiedBy>
  <cp:revision>277</cp:revision>
  <cp:lastPrinted>2012-11-30T14:14:04Z</cp:lastPrinted>
  <dcterms:created xsi:type="dcterms:W3CDTF">2012-04-06T12:33:57Z</dcterms:created>
  <dcterms:modified xsi:type="dcterms:W3CDTF">2014-08-12T08:44:41Z</dcterms:modified>
  <cp:category/>
</cp:coreProperties>
</file>